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6"/>
  </p:notesMasterIdLst>
  <p:sldIdLst>
    <p:sldId id="256" r:id="rId5"/>
    <p:sldId id="262" r:id="rId6"/>
    <p:sldId id="263" r:id="rId7"/>
    <p:sldId id="273" r:id="rId8"/>
    <p:sldId id="274" r:id="rId9"/>
    <p:sldId id="271" r:id="rId10"/>
    <p:sldId id="268" r:id="rId11"/>
    <p:sldId id="257" r:id="rId12"/>
    <p:sldId id="277" r:id="rId13"/>
    <p:sldId id="272"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VIRMA, Marit" initials="JM" lastIdx="7" clrIdx="0">
    <p:extLst>
      <p:ext uri="{19B8F6BF-5375-455C-9EA6-DF929625EA0E}">
        <p15:presenceInfo xmlns:p15="http://schemas.microsoft.com/office/powerpoint/2012/main" userId="S-1-5-21-1463861888-1148693830-2432142812-199691" providerId="AD"/>
      </p:ext>
    </p:extLst>
  </p:cmAuthor>
  <p:cmAuthor id="2" name="Adams, Rebecca" initials="AR" lastIdx="8" clrIdx="1">
    <p:extLst>
      <p:ext uri="{19B8F6BF-5375-455C-9EA6-DF929625EA0E}">
        <p15:presenceInfo xmlns:p15="http://schemas.microsoft.com/office/powerpoint/2012/main" userId="Adams, Rebecca" providerId="None"/>
      </p:ext>
    </p:extLst>
  </p:cmAuthor>
  <p:cmAuthor id="3" name="BLAYNEY, Aime-Lea" initials="BA" lastIdx="33" clrIdx="2">
    <p:extLst>
      <p:ext uri="{19B8F6BF-5375-455C-9EA6-DF929625EA0E}">
        <p15:presenceInfo xmlns:p15="http://schemas.microsoft.com/office/powerpoint/2012/main" userId="S-1-5-21-1463861888-1148693830-2432142812-57634" providerId="AD"/>
      </p:ext>
    </p:extLst>
  </p:cmAuthor>
  <p:cmAuthor id="4" name="VELLNAGEL, Bhria" initials="VB" lastIdx="1" clrIdx="3">
    <p:extLst>
      <p:ext uri="{19B8F6BF-5375-455C-9EA6-DF929625EA0E}">
        <p15:presenceInfo xmlns:p15="http://schemas.microsoft.com/office/powerpoint/2012/main" userId="S-1-5-21-1463861888-1148693830-2432142812-187436" providerId="AD"/>
      </p:ext>
    </p:extLst>
  </p:cmAuthor>
  <p:cmAuthor id="5" name="FISCHETTI, Michelle" initials="FM" lastIdx="2" clrIdx="4">
    <p:extLst>
      <p:ext uri="{19B8F6BF-5375-455C-9EA6-DF929625EA0E}">
        <p15:presenceInfo xmlns:p15="http://schemas.microsoft.com/office/powerpoint/2012/main" userId="S-1-5-21-1463861888-1148693830-2432142812-197783" providerId="AD"/>
      </p:ext>
    </p:extLst>
  </p:cmAuthor>
  <p:cmAuthor id="6" name="Clancie Hall" initials="CH" lastIdx="34" clrIdx="5">
    <p:extLst>
      <p:ext uri="{19B8F6BF-5375-455C-9EA6-DF929625EA0E}">
        <p15:presenceInfo xmlns:p15="http://schemas.microsoft.com/office/powerpoint/2012/main" userId="Clancie Ha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3E6"/>
    <a:srgbClr val="5194A9"/>
    <a:srgbClr val="4C85A2"/>
    <a:srgbClr val="4A66AC"/>
    <a:srgbClr val="374C81"/>
    <a:srgbClr val="CBD6E6"/>
    <a:srgbClr val="819BC1"/>
    <a:srgbClr val="9FB3D0"/>
    <a:srgbClr val="293961"/>
    <a:srgbClr val="BC77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2448"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5.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47D7BC-CAF6-4AC5-9C48-E6A33AB60754}"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25B6E0E0-C920-4B26-8C81-914127F0DF01}">
      <dgm:prSet phldrT="[Text]"/>
      <dgm:spPr/>
      <dgm:t>
        <a:bodyPr/>
        <a:lstStyle/>
        <a:p>
          <a:r>
            <a:rPr lang="en-US" dirty="0" smtClean="0">
              <a:latin typeface="Segoe UI Light" panose="020B0502040204020203" pitchFamily="34" charset="0"/>
              <a:cs typeface="Segoe UI Light" panose="020B0502040204020203" pitchFamily="34" charset="0"/>
            </a:rPr>
            <a:t>Primary Prevention.</a:t>
          </a:r>
          <a:endParaRPr lang="en-US" dirty="0">
            <a:latin typeface="Segoe UI Light" panose="020B0502040204020203" pitchFamily="34" charset="0"/>
            <a:cs typeface="Segoe UI Light" panose="020B0502040204020203" pitchFamily="34" charset="0"/>
          </a:endParaRPr>
        </a:p>
      </dgm:t>
    </dgm:pt>
    <dgm:pt modelId="{8870339D-27EE-4DD9-B1CD-170C7C214F12}" type="parTrans" cxnId="{BC78EA2F-2E9F-494B-B13D-B945CEB99CBC}">
      <dgm:prSet/>
      <dgm:spPr/>
      <dgm:t>
        <a:bodyPr/>
        <a:lstStyle/>
        <a:p>
          <a:endParaRPr lang="en-US"/>
        </a:p>
      </dgm:t>
    </dgm:pt>
    <dgm:pt modelId="{7A5A6A4C-6C81-4A96-849C-589CA96AD995}" type="sibTrans" cxnId="{BC78EA2F-2E9F-494B-B13D-B945CEB99CBC}">
      <dgm:prSet/>
      <dgm:spPr/>
      <dgm:t>
        <a:bodyPr/>
        <a:lstStyle/>
        <a:p>
          <a:endParaRPr lang="en-US"/>
        </a:p>
      </dgm:t>
    </dgm:pt>
    <dgm:pt modelId="{748B4581-BCE7-430F-98F4-D14161282B0F}">
      <dgm:prSet phldrT="[Text]"/>
      <dgm:spPr>
        <a:solidFill>
          <a:srgbClr val="5194A9"/>
        </a:solidFill>
      </dgm:spPr>
      <dgm:t>
        <a:bodyPr/>
        <a:lstStyle/>
        <a:p>
          <a:r>
            <a:rPr lang="en-US" dirty="0" smtClean="0">
              <a:latin typeface="Segoe UI Light" panose="020B0502040204020203" pitchFamily="34" charset="0"/>
              <a:cs typeface="Segoe UI Light" panose="020B0502040204020203" pitchFamily="34" charset="0"/>
            </a:rPr>
            <a:t>Aboriginal and Torres Strait Islander Women and Children.</a:t>
          </a:r>
          <a:endParaRPr lang="en-US" dirty="0">
            <a:latin typeface="Segoe UI Light" panose="020B0502040204020203" pitchFamily="34" charset="0"/>
            <a:cs typeface="Segoe UI Light" panose="020B0502040204020203" pitchFamily="34" charset="0"/>
          </a:endParaRPr>
        </a:p>
      </dgm:t>
    </dgm:pt>
    <dgm:pt modelId="{2EDD1152-3043-48C7-8BD6-A43EC44441E6}" type="parTrans" cxnId="{2AE40CE8-48AB-4F2F-B1D1-0E513450BFE2}">
      <dgm:prSet/>
      <dgm:spPr/>
      <dgm:t>
        <a:bodyPr/>
        <a:lstStyle/>
        <a:p>
          <a:endParaRPr lang="en-US"/>
        </a:p>
      </dgm:t>
    </dgm:pt>
    <dgm:pt modelId="{E43FDDF5-FDA4-4088-8A41-BF4BD7D420C9}" type="sibTrans" cxnId="{2AE40CE8-48AB-4F2F-B1D1-0E513450BFE2}">
      <dgm:prSet/>
      <dgm:spPr/>
      <dgm:t>
        <a:bodyPr/>
        <a:lstStyle/>
        <a:p>
          <a:endParaRPr lang="en-US"/>
        </a:p>
      </dgm:t>
    </dgm:pt>
    <dgm:pt modelId="{93F8BBC0-61E1-4401-8F1A-B923FACCFCBF}">
      <dgm:prSet phldrT="[Text]"/>
      <dgm:spPr/>
      <dgm:t>
        <a:bodyPr/>
        <a:lstStyle/>
        <a:p>
          <a:r>
            <a:rPr lang="en-US" dirty="0" smtClean="0">
              <a:latin typeface="Segoe UI Light" panose="020B0502040204020203" pitchFamily="34" charset="0"/>
              <a:cs typeface="Segoe UI Light" panose="020B0502040204020203" pitchFamily="34" charset="0"/>
            </a:rPr>
            <a:t>Respect, listen and respond to the diverse lived experiences of women and children affected by violence.</a:t>
          </a:r>
          <a:endParaRPr lang="en-US" dirty="0">
            <a:latin typeface="Segoe UI Light" panose="020B0502040204020203" pitchFamily="34" charset="0"/>
            <a:cs typeface="Segoe UI Light" panose="020B0502040204020203" pitchFamily="34" charset="0"/>
          </a:endParaRPr>
        </a:p>
      </dgm:t>
    </dgm:pt>
    <dgm:pt modelId="{FB2D8ACC-D6EB-4167-BDDE-13C1210F92A3}" type="parTrans" cxnId="{65FAC6BA-F103-46D0-A45F-864ABB9F93AC}">
      <dgm:prSet/>
      <dgm:spPr/>
      <dgm:t>
        <a:bodyPr/>
        <a:lstStyle/>
        <a:p>
          <a:endParaRPr lang="en-US"/>
        </a:p>
      </dgm:t>
    </dgm:pt>
    <dgm:pt modelId="{0DA57E40-E0CF-4901-BC6A-AC8097518B77}" type="sibTrans" cxnId="{65FAC6BA-F103-46D0-A45F-864ABB9F93AC}">
      <dgm:prSet/>
      <dgm:spPr/>
      <dgm:t>
        <a:bodyPr/>
        <a:lstStyle/>
        <a:p>
          <a:endParaRPr lang="en-US"/>
        </a:p>
      </dgm:t>
    </dgm:pt>
    <dgm:pt modelId="{955A1E75-BF09-4C16-B603-0AD5C3DED104}">
      <dgm:prSet phldrT="[Text]"/>
      <dgm:spPr/>
      <dgm:t>
        <a:bodyPr/>
        <a:lstStyle/>
        <a:p>
          <a:r>
            <a:rPr lang="en-US" dirty="0" smtClean="0">
              <a:latin typeface="Segoe UI Light" panose="020B0502040204020203" pitchFamily="34" charset="0"/>
              <a:cs typeface="Segoe UI Light" panose="020B0502040204020203" pitchFamily="34" charset="0"/>
            </a:rPr>
            <a:t>Respond to sexual violence.</a:t>
          </a:r>
          <a:endParaRPr lang="en-US" dirty="0">
            <a:latin typeface="Segoe UI Light" panose="020B0502040204020203" pitchFamily="34" charset="0"/>
            <a:cs typeface="Segoe UI Light" panose="020B0502040204020203" pitchFamily="34" charset="0"/>
          </a:endParaRPr>
        </a:p>
      </dgm:t>
    </dgm:pt>
    <dgm:pt modelId="{D931127C-DE16-4DEE-AD86-4BF2EFF19F7C}" type="parTrans" cxnId="{65633CC1-5164-42AA-BC90-58A901DB0948}">
      <dgm:prSet/>
      <dgm:spPr/>
      <dgm:t>
        <a:bodyPr/>
        <a:lstStyle/>
        <a:p>
          <a:endParaRPr lang="en-US"/>
        </a:p>
      </dgm:t>
    </dgm:pt>
    <dgm:pt modelId="{B74350FB-9E65-47F7-A74B-3B0286803A6D}" type="sibTrans" cxnId="{65633CC1-5164-42AA-BC90-58A901DB0948}">
      <dgm:prSet/>
      <dgm:spPr/>
      <dgm:t>
        <a:bodyPr/>
        <a:lstStyle/>
        <a:p>
          <a:endParaRPr lang="en-US"/>
        </a:p>
      </dgm:t>
    </dgm:pt>
    <dgm:pt modelId="{BEF0B5F3-94E1-4CB7-9489-2F22D516C650}">
      <dgm:prSet phldrT="[Text]"/>
      <dgm:spPr/>
      <dgm:t>
        <a:bodyPr/>
        <a:lstStyle/>
        <a:p>
          <a:r>
            <a:rPr lang="en-US" dirty="0" smtClean="0">
              <a:latin typeface="Segoe UI Light" panose="020B0502040204020203" pitchFamily="34" charset="0"/>
              <a:cs typeface="Segoe UI Light" panose="020B0502040204020203" pitchFamily="34" charset="0"/>
            </a:rPr>
            <a:t>Improve service system responses.</a:t>
          </a:r>
          <a:endParaRPr lang="en-US" dirty="0">
            <a:latin typeface="Segoe UI Light" panose="020B0502040204020203" pitchFamily="34" charset="0"/>
            <a:cs typeface="Segoe UI Light" panose="020B0502040204020203" pitchFamily="34" charset="0"/>
          </a:endParaRPr>
        </a:p>
      </dgm:t>
    </dgm:pt>
    <dgm:pt modelId="{37FBF152-912B-49EC-80DA-E36568E6D1CF}" type="parTrans" cxnId="{495530CA-04B4-404F-B1D7-D0E9BEE0B323}">
      <dgm:prSet/>
      <dgm:spPr/>
      <dgm:t>
        <a:bodyPr/>
        <a:lstStyle/>
        <a:p>
          <a:endParaRPr lang="en-US"/>
        </a:p>
      </dgm:t>
    </dgm:pt>
    <dgm:pt modelId="{0E2AA59F-D980-4BCF-9299-1CF2FD6CC03E}" type="sibTrans" cxnId="{495530CA-04B4-404F-B1D7-D0E9BEE0B323}">
      <dgm:prSet/>
      <dgm:spPr/>
      <dgm:t>
        <a:bodyPr/>
        <a:lstStyle/>
        <a:p>
          <a:endParaRPr lang="en-US"/>
        </a:p>
      </dgm:t>
    </dgm:pt>
    <dgm:pt modelId="{6F41B4C9-1A34-4AEF-8590-436CA2058ACD}">
      <dgm:prSet phldrT="[Text]"/>
      <dgm:spPr/>
      <dgm:t>
        <a:bodyPr/>
        <a:lstStyle/>
        <a:p>
          <a:r>
            <a:rPr lang="en-US" dirty="0" smtClean="0">
              <a:latin typeface="Segoe UI Light" panose="020B0502040204020203" pitchFamily="34" charset="0"/>
              <a:cs typeface="Segoe UI Light" panose="020B0502040204020203" pitchFamily="34" charset="0"/>
            </a:rPr>
            <a:t>Work with perpetrators.</a:t>
          </a:r>
          <a:endParaRPr lang="en-US" dirty="0">
            <a:latin typeface="Segoe UI Light" panose="020B0502040204020203" pitchFamily="34" charset="0"/>
            <a:cs typeface="Segoe UI Light" panose="020B0502040204020203" pitchFamily="34" charset="0"/>
          </a:endParaRPr>
        </a:p>
      </dgm:t>
    </dgm:pt>
    <dgm:pt modelId="{3BDF71BB-7D3A-4AD3-9E62-666AECFB8024}" type="parTrans" cxnId="{2EE1CEAB-D9F8-4746-9FDD-E7A623855E0F}">
      <dgm:prSet/>
      <dgm:spPr/>
      <dgm:t>
        <a:bodyPr/>
        <a:lstStyle/>
        <a:p>
          <a:endParaRPr lang="en-US"/>
        </a:p>
      </dgm:t>
    </dgm:pt>
    <dgm:pt modelId="{7443A5EF-86DC-4F5D-9ABF-D098EEFB69A6}" type="sibTrans" cxnId="{2EE1CEAB-D9F8-4746-9FDD-E7A623855E0F}">
      <dgm:prSet/>
      <dgm:spPr/>
      <dgm:t>
        <a:bodyPr/>
        <a:lstStyle/>
        <a:p>
          <a:endParaRPr lang="en-US"/>
        </a:p>
      </dgm:t>
    </dgm:pt>
    <dgm:pt modelId="{4902B687-D0BE-440D-AF81-9D4B9938BCCC}">
      <dgm:prSet phldrT="[Text]"/>
      <dgm:spPr/>
      <dgm:t>
        <a:bodyPr/>
        <a:lstStyle/>
        <a:p>
          <a:r>
            <a:rPr lang="en-US" dirty="0" smtClean="0">
              <a:latin typeface="Segoe UI Light" panose="020B0502040204020203" pitchFamily="34" charset="0"/>
              <a:cs typeface="Segoe UI Light" panose="020B0502040204020203" pitchFamily="34" charset="0"/>
            </a:rPr>
            <a:t>Partner with all governments and settings.</a:t>
          </a:r>
          <a:endParaRPr lang="en-US" dirty="0">
            <a:latin typeface="Segoe UI Light" panose="020B0502040204020203" pitchFamily="34" charset="0"/>
            <a:cs typeface="Segoe UI Light" panose="020B0502040204020203" pitchFamily="34" charset="0"/>
          </a:endParaRPr>
        </a:p>
      </dgm:t>
    </dgm:pt>
    <dgm:pt modelId="{77F482F6-4C90-4B88-AD0A-EE5BBC850C57}" type="parTrans" cxnId="{2EDACAF3-7595-4865-A59F-4EE31B1680EE}">
      <dgm:prSet/>
      <dgm:spPr/>
      <dgm:t>
        <a:bodyPr/>
        <a:lstStyle/>
        <a:p>
          <a:endParaRPr lang="en-US"/>
        </a:p>
      </dgm:t>
    </dgm:pt>
    <dgm:pt modelId="{C27A9E87-E0D4-40E2-8D0F-071FD96D4ACE}" type="sibTrans" cxnId="{2EDACAF3-7595-4865-A59F-4EE31B1680EE}">
      <dgm:prSet/>
      <dgm:spPr/>
      <dgm:t>
        <a:bodyPr/>
        <a:lstStyle/>
        <a:p>
          <a:endParaRPr lang="en-US"/>
        </a:p>
      </dgm:t>
    </dgm:pt>
    <dgm:pt modelId="{AE186E99-96B7-4F06-B0EE-8B5E84CCA7FA}" type="pres">
      <dgm:prSet presAssocID="{E047D7BC-CAF6-4AC5-9C48-E6A33AB60754}" presName="Name0" presStyleCnt="0">
        <dgm:presLayoutVars>
          <dgm:chMax val="7"/>
          <dgm:chPref val="7"/>
          <dgm:dir/>
        </dgm:presLayoutVars>
      </dgm:prSet>
      <dgm:spPr/>
      <dgm:t>
        <a:bodyPr/>
        <a:lstStyle/>
        <a:p>
          <a:endParaRPr lang="en-US"/>
        </a:p>
      </dgm:t>
    </dgm:pt>
    <dgm:pt modelId="{1DF2F1B8-877F-4A8A-96C4-8A87D6193C44}" type="pres">
      <dgm:prSet presAssocID="{E047D7BC-CAF6-4AC5-9C48-E6A33AB60754}" presName="Name1" presStyleCnt="0"/>
      <dgm:spPr/>
    </dgm:pt>
    <dgm:pt modelId="{33F5778D-5D75-468F-9E8E-3B520C70FC2B}" type="pres">
      <dgm:prSet presAssocID="{E047D7BC-CAF6-4AC5-9C48-E6A33AB60754}" presName="cycle" presStyleCnt="0"/>
      <dgm:spPr/>
    </dgm:pt>
    <dgm:pt modelId="{3170FC95-14EA-4BE5-AF38-AD61056E57F7}" type="pres">
      <dgm:prSet presAssocID="{E047D7BC-CAF6-4AC5-9C48-E6A33AB60754}" presName="srcNode" presStyleLbl="node1" presStyleIdx="0" presStyleCnt="7"/>
      <dgm:spPr/>
    </dgm:pt>
    <dgm:pt modelId="{EC96DDEF-3507-4E85-BDFC-22D41C04E332}" type="pres">
      <dgm:prSet presAssocID="{E047D7BC-CAF6-4AC5-9C48-E6A33AB60754}" presName="conn" presStyleLbl="parChTrans1D2" presStyleIdx="0" presStyleCnt="1"/>
      <dgm:spPr/>
      <dgm:t>
        <a:bodyPr/>
        <a:lstStyle/>
        <a:p>
          <a:endParaRPr lang="en-US"/>
        </a:p>
      </dgm:t>
    </dgm:pt>
    <dgm:pt modelId="{EA08BB9E-E4A1-43CC-A79D-BCA62DA6AFE5}" type="pres">
      <dgm:prSet presAssocID="{E047D7BC-CAF6-4AC5-9C48-E6A33AB60754}" presName="extraNode" presStyleLbl="node1" presStyleIdx="0" presStyleCnt="7"/>
      <dgm:spPr/>
    </dgm:pt>
    <dgm:pt modelId="{9A1EBFF1-8B3A-4430-9157-76AAF0073D65}" type="pres">
      <dgm:prSet presAssocID="{E047D7BC-CAF6-4AC5-9C48-E6A33AB60754}" presName="dstNode" presStyleLbl="node1" presStyleIdx="0" presStyleCnt="7"/>
      <dgm:spPr/>
    </dgm:pt>
    <dgm:pt modelId="{29FEEA1D-0846-44D6-ADD4-551764ECE6B9}" type="pres">
      <dgm:prSet presAssocID="{25B6E0E0-C920-4B26-8C81-914127F0DF01}" presName="text_1" presStyleLbl="node1" presStyleIdx="0" presStyleCnt="7">
        <dgm:presLayoutVars>
          <dgm:bulletEnabled val="1"/>
        </dgm:presLayoutVars>
      </dgm:prSet>
      <dgm:spPr/>
      <dgm:t>
        <a:bodyPr/>
        <a:lstStyle/>
        <a:p>
          <a:endParaRPr lang="en-US"/>
        </a:p>
      </dgm:t>
    </dgm:pt>
    <dgm:pt modelId="{D425E304-28D5-4FEC-9F81-8B31C7911558}" type="pres">
      <dgm:prSet presAssocID="{25B6E0E0-C920-4B26-8C81-914127F0DF01}" presName="accent_1" presStyleCnt="0"/>
      <dgm:spPr/>
    </dgm:pt>
    <dgm:pt modelId="{70A5E935-F5D4-4FC6-BE88-34CE4CE2F882}" type="pres">
      <dgm:prSet presAssocID="{25B6E0E0-C920-4B26-8C81-914127F0DF01}" presName="accentRepeatNode" presStyleLbl="solidFgAcc1" presStyleIdx="0" presStyleCnt="7"/>
      <dgm:spPr/>
    </dgm:pt>
    <dgm:pt modelId="{F1DC8F00-5765-49D1-9C39-3A9A08CCE0F8}" type="pres">
      <dgm:prSet presAssocID="{748B4581-BCE7-430F-98F4-D14161282B0F}" presName="text_2" presStyleLbl="node1" presStyleIdx="1" presStyleCnt="7">
        <dgm:presLayoutVars>
          <dgm:bulletEnabled val="1"/>
        </dgm:presLayoutVars>
      </dgm:prSet>
      <dgm:spPr/>
      <dgm:t>
        <a:bodyPr/>
        <a:lstStyle/>
        <a:p>
          <a:endParaRPr lang="en-US"/>
        </a:p>
      </dgm:t>
    </dgm:pt>
    <dgm:pt modelId="{65D6F42D-4C2A-4AB1-9C7A-BD59773B4DFA}" type="pres">
      <dgm:prSet presAssocID="{748B4581-BCE7-430F-98F4-D14161282B0F}" presName="accent_2" presStyleCnt="0"/>
      <dgm:spPr/>
    </dgm:pt>
    <dgm:pt modelId="{AE997F58-C168-4DE0-808F-A127CDECE553}" type="pres">
      <dgm:prSet presAssocID="{748B4581-BCE7-430F-98F4-D14161282B0F}" presName="accentRepeatNode" presStyleLbl="solidFgAcc1" presStyleIdx="1" presStyleCnt="7"/>
      <dgm:spPr/>
    </dgm:pt>
    <dgm:pt modelId="{E9346FB7-ACDB-49D5-B552-1B11546BC775}" type="pres">
      <dgm:prSet presAssocID="{93F8BBC0-61E1-4401-8F1A-B923FACCFCBF}" presName="text_3" presStyleLbl="node1" presStyleIdx="2" presStyleCnt="7">
        <dgm:presLayoutVars>
          <dgm:bulletEnabled val="1"/>
        </dgm:presLayoutVars>
      </dgm:prSet>
      <dgm:spPr/>
      <dgm:t>
        <a:bodyPr/>
        <a:lstStyle/>
        <a:p>
          <a:endParaRPr lang="en-US"/>
        </a:p>
      </dgm:t>
    </dgm:pt>
    <dgm:pt modelId="{B3A34D4F-3198-4188-A01F-C38DA4864473}" type="pres">
      <dgm:prSet presAssocID="{93F8BBC0-61E1-4401-8F1A-B923FACCFCBF}" presName="accent_3" presStyleCnt="0"/>
      <dgm:spPr/>
    </dgm:pt>
    <dgm:pt modelId="{E00202FF-2ED0-4245-B32D-EC66EE661953}" type="pres">
      <dgm:prSet presAssocID="{93F8BBC0-61E1-4401-8F1A-B923FACCFCBF}" presName="accentRepeatNode" presStyleLbl="solidFgAcc1" presStyleIdx="2" presStyleCnt="7"/>
      <dgm:spPr/>
    </dgm:pt>
    <dgm:pt modelId="{1660362D-69F1-4869-97C8-7EE293E8DD00}" type="pres">
      <dgm:prSet presAssocID="{955A1E75-BF09-4C16-B603-0AD5C3DED104}" presName="text_4" presStyleLbl="node1" presStyleIdx="3" presStyleCnt="7">
        <dgm:presLayoutVars>
          <dgm:bulletEnabled val="1"/>
        </dgm:presLayoutVars>
      </dgm:prSet>
      <dgm:spPr/>
      <dgm:t>
        <a:bodyPr/>
        <a:lstStyle/>
        <a:p>
          <a:endParaRPr lang="en-US"/>
        </a:p>
      </dgm:t>
    </dgm:pt>
    <dgm:pt modelId="{A45D3521-613D-4F78-ACF7-E2ADE6AF9394}" type="pres">
      <dgm:prSet presAssocID="{955A1E75-BF09-4C16-B603-0AD5C3DED104}" presName="accent_4" presStyleCnt="0"/>
      <dgm:spPr/>
    </dgm:pt>
    <dgm:pt modelId="{3605DD77-99B7-4377-98CB-DE3C88CE0B0E}" type="pres">
      <dgm:prSet presAssocID="{955A1E75-BF09-4C16-B603-0AD5C3DED104}" presName="accentRepeatNode" presStyleLbl="solidFgAcc1" presStyleIdx="3" presStyleCnt="7"/>
      <dgm:spPr/>
    </dgm:pt>
    <dgm:pt modelId="{7F777D2D-0C7C-4EC4-A30C-2A50693EFED4}" type="pres">
      <dgm:prSet presAssocID="{BEF0B5F3-94E1-4CB7-9489-2F22D516C650}" presName="text_5" presStyleLbl="node1" presStyleIdx="4" presStyleCnt="7">
        <dgm:presLayoutVars>
          <dgm:bulletEnabled val="1"/>
        </dgm:presLayoutVars>
      </dgm:prSet>
      <dgm:spPr/>
      <dgm:t>
        <a:bodyPr/>
        <a:lstStyle/>
        <a:p>
          <a:endParaRPr lang="en-US"/>
        </a:p>
      </dgm:t>
    </dgm:pt>
    <dgm:pt modelId="{D45E5592-8900-4A8D-A1F8-CE4C6DE87957}" type="pres">
      <dgm:prSet presAssocID="{BEF0B5F3-94E1-4CB7-9489-2F22D516C650}" presName="accent_5" presStyleCnt="0"/>
      <dgm:spPr/>
    </dgm:pt>
    <dgm:pt modelId="{029220C2-6840-45E8-93D8-DE7A150BA458}" type="pres">
      <dgm:prSet presAssocID="{BEF0B5F3-94E1-4CB7-9489-2F22D516C650}" presName="accentRepeatNode" presStyleLbl="solidFgAcc1" presStyleIdx="4" presStyleCnt="7"/>
      <dgm:spPr/>
    </dgm:pt>
    <dgm:pt modelId="{EEEEE3A6-7926-440B-8041-6ADDDA9C74A0}" type="pres">
      <dgm:prSet presAssocID="{6F41B4C9-1A34-4AEF-8590-436CA2058ACD}" presName="text_6" presStyleLbl="node1" presStyleIdx="5" presStyleCnt="7">
        <dgm:presLayoutVars>
          <dgm:bulletEnabled val="1"/>
        </dgm:presLayoutVars>
      </dgm:prSet>
      <dgm:spPr/>
      <dgm:t>
        <a:bodyPr/>
        <a:lstStyle/>
        <a:p>
          <a:endParaRPr lang="en-US"/>
        </a:p>
      </dgm:t>
    </dgm:pt>
    <dgm:pt modelId="{9F29D572-0DA8-403B-A664-36380C8004B0}" type="pres">
      <dgm:prSet presAssocID="{6F41B4C9-1A34-4AEF-8590-436CA2058ACD}" presName="accent_6" presStyleCnt="0"/>
      <dgm:spPr/>
    </dgm:pt>
    <dgm:pt modelId="{38C7FDB0-0F80-4AB6-9BAD-91E2B8F8BC36}" type="pres">
      <dgm:prSet presAssocID="{6F41B4C9-1A34-4AEF-8590-436CA2058ACD}" presName="accentRepeatNode" presStyleLbl="solidFgAcc1" presStyleIdx="5" presStyleCnt="7"/>
      <dgm:spPr/>
    </dgm:pt>
    <dgm:pt modelId="{5880AE1D-239E-44D0-B977-BC46C2A2FDDA}" type="pres">
      <dgm:prSet presAssocID="{4902B687-D0BE-440D-AF81-9D4B9938BCCC}" presName="text_7" presStyleLbl="node1" presStyleIdx="6" presStyleCnt="7">
        <dgm:presLayoutVars>
          <dgm:bulletEnabled val="1"/>
        </dgm:presLayoutVars>
      </dgm:prSet>
      <dgm:spPr/>
      <dgm:t>
        <a:bodyPr/>
        <a:lstStyle/>
        <a:p>
          <a:endParaRPr lang="en-US"/>
        </a:p>
      </dgm:t>
    </dgm:pt>
    <dgm:pt modelId="{9175138E-DFF8-4EF9-A707-2AF14EF0C1F5}" type="pres">
      <dgm:prSet presAssocID="{4902B687-D0BE-440D-AF81-9D4B9938BCCC}" presName="accent_7" presStyleCnt="0"/>
      <dgm:spPr/>
    </dgm:pt>
    <dgm:pt modelId="{CB161DBC-1C58-4B62-B864-C9ADF7F59E4A}" type="pres">
      <dgm:prSet presAssocID="{4902B687-D0BE-440D-AF81-9D4B9938BCCC}" presName="accentRepeatNode" presStyleLbl="solidFgAcc1" presStyleIdx="6" presStyleCnt="7"/>
      <dgm:spPr/>
    </dgm:pt>
  </dgm:ptLst>
  <dgm:cxnLst>
    <dgm:cxn modelId="{FB29B4ED-9533-4AD9-BF91-49DC27369000}" type="presOf" srcId="{6F41B4C9-1A34-4AEF-8590-436CA2058ACD}" destId="{EEEEE3A6-7926-440B-8041-6ADDDA9C74A0}" srcOrd="0" destOrd="0" presId="urn:microsoft.com/office/officeart/2008/layout/VerticalCurvedList"/>
    <dgm:cxn modelId="{287BC856-BF09-4764-96E2-97A1E9B531C6}" type="presOf" srcId="{4902B687-D0BE-440D-AF81-9D4B9938BCCC}" destId="{5880AE1D-239E-44D0-B977-BC46C2A2FDDA}" srcOrd="0" destOrd="0" presId="urn:microsoft.com/office/officeart/2008/layout/VerticalCurvedList"/>
    <dgm:cxn modelId="{52CA0E19-29AA-4B7D-9396-F915725E9A20}" type="presOf" srcId="{955A1E75-BF09-4C16-B603-0AD5C3DED104}" destId="{1660362D-69F1-4869-97C8-7EE293E8DD00}" srcOrd="0" destOrd="0" presId="urn:microsoft.com/office/officeart/2008/layout/VerticalCurvedList"/>
    <dgm:cxn modelId="{2AE40CE8-48AB-4F2F-B1D1-0E513450BFE2}" srcId="{E047D7BC-CAF6-4AC5-9C48-E6A33AB60754}" destId="{748B4581-BCE7-430F-98F4-D14161282B0F}" srcOrd="1" destOrd="0" parTransId="{2EDD1152-3043-48C7-8BD6-A43EC44441E6}" sibTransId="{E43FDDF5-FDA4-4088-8A41-BF4BD7D420C9}"/>
    <dgm:cxn modelId="{1ADF1CA8-DB41-46F0-A8FE-61AF50C9DA0D}" type="presOf" srcId="{7A5A6A4C-6C81-4A96-849C-589CA96AD995}" destId="{EC96DDEF-3507-4E85-BDFC-22D41C04E332}" srcOrd="0" destOrd="0" presId="urn:microsoft.com/office/officeart/2008/layout/VerticalCurvedList"/>
    <dgm:cxn modelId="{65633CC1-5164-42AA-BC90-58A901DB0948}" srcId="{E047D7BC-CAF6-4AC5-9C48-E6A33AB60754}" destId="{955A1E75-BF09-4C16-B603-0AD5C3DED104}" srcOrd="3" destOrd="0" parTransId="{D931127C-DE16-4DEE-AD86-4BF2EFF19F7C}" sibTransId="{B74350FB-9E65-47F7-A74B-3B0286803A6D}"/>
    <dgm:cxn modelId="{75AE978B-2022-4BE1-AFCF-10C98BF84BFE}" type="presOf" srcId="{93F8BBC0-61E1-4401-8F1A-B923FACCFCBF}" destId="{E9346FB7-ACDB-49D5-B552-1B11546BC775}" srcOrd="0" destOrd="0" presId="urn:microsoft.com/office/officeart/2008/layout/VerticalCurvedList"/>
    <dgm:cxn modelId="{65FAC6BA-F103-46D0-A45F-864ABB9F93AC}" srcId="{E047D7BC-CAF6-4AC5-9C48-E6A33AB60754}" destId="{93F8BBC0-61E1-4401-8F1A-B923FACCFCBF}" srcOrd="2" destOrd="0" parTransId="{FB2D8ACC-D6EB-4167-BDDE-13C1210F92A3}" sibTransId="{0DA57E40-E0CF-4901-BC6A-AC8097518B77}"/>
    <dgm:cxn modelId="{495530CA-04B4-404F-B1D7-D0E9BEE0B323}" srcId="{E047D7BC-CAF6-4AC5-9C48-E6A33AB60754}" destId="{BEF0B5F3-94E1-4CB7-9489-2F22D516C650}" srcOrd="4" destOrd="0" parTransId="{37FBF152-912B-49EC-80DA-E36568E6D1CF}" sibTransId="{0E2AA59F-D980-4BCF-9299-1CF2FD6CC03E}"/>
    <dgm:cxn modelId="{31684B4F-2B2D-4927-9D11-84B80378B791}" type="presOf" srcId="{BEF0B5F3-94E1-4CB7-9489-2F22D516C650}" destId="{7F777D2D-0C7C-4EC4-A30C-2A50693EFED4}" srcOrd="0" destOrd="0" presId="urn:microsoft.com/office/officeart/2008/layout/VerticalCurvedList"/>
    <dgm:cxn modelId="{2EDACAF3-7595-4865-A59F-4EE31B1680EE}" srcId="{E047D7BC-CAF6-4AC5-9C48-E6A33AB60754}" destId="{4902B687-D0BE-440D-AF81-9D4B9938BCCC}" srcOrd="6" destOrd="0" parTransId="{77F482F6-4C90-4B88-AD0A-EE5BBC850C57}" sibTransId="{C27A9E87-E0D4-40E2-8D0F-071FD96D4ACE}"/>
    <dgm:cxn modelId="{5D0EE1A7-0C1A-4791-810E-0514F06CDF59}" type="presOf" srcId="{25B6E0E0-C920-4B26-8C81-914127F0DF01}" destId="{29FEEA1D-0846-44D6-ADD4-551764ECE6B9}" srcOrd="0" destOrd="0" presId="urn:microsoft.com/office/officeart/2008/layout/VerticalCurvedList"/>
    <dgm:cxn modelId="{2EE1CEAB-D9F8-4746-9FDD-E7A623855E0F}" srcId="{E047D7BC-CAF6-4AC5-9C48-E6A33AB60754}" destId="{6F41B4C9-1A34-4AEF-8590-436CA2058ACD}" srcOrd="5" destOrd="0" parTransId="{3BDF71BB-7D3A-4AD3-9E62-666AECFB8024}" sibTransId="{7443A5EF-86DC-4F5D-9ABF-D098EEFB69A6}"/>
    <dgm:cxn modelId="{D2040F09-5D8E-4E54-827C-7929F6F0450D}" type="presOf" srcId="{748B4581-BCE7-430F-98F4-D14161282B0F}" destId="{F1DC8F00-5765-49D1-9C39-3A9A08CCE0F8}" srcOrd="0" destOrd="0" presId="urn:microsoft.com/office/officeart/2008/layout/VerticalCurvedList"/>
    <dgm:cxn modelId="{A410A296-F7CD-4FDF-9699-38C95A07DE39}" type="presOf" srcId="{E047D7BC-CAF6-4AC5-9C48-E6A33AB60754}" destId="{AE186E99-96B7-4F06-B0EE-8B5E84CCA7FA}" srcOrd="0" destOrd="0" presId="urn:microsoft.com/office/officeart/2008/layout/VerticalCurvedList"/>
    <dgm:cxn modelId="{BC78EA2F-2E9F-494B-B13D-B945CEB99CBC}" srcId="{E047D7BC-CAF6-4AC5-9C48-E6A33AB60754}" destId="{25B6E0E0-C920-4B26-8C81-914127F0DF01}" srcOrd="0" destOrd="0" parTransId="{8870339D-27EE-4DD9-B1CD-170C7C214F12}" sibTransId="{7A5A6A4C-6C81-4A96-849C-589CA96AD995}"/>
    <dgm:cxn modelId="{99718B1F-8DAF-47F3-85E2-BBDE2700D5B2}" type="presParOf" srcId="{AE186E99-96B7-4F06-B0EE-8B5E84CCA7FA}" destId="{1DF2F1B8-877F-4A8A-96C4-8A87D6193C44}" srcOrd="0" destOrd="0" presId="urn:microsoft.com/office/officeart/2008/layout/VerticalCurvedList"/>
    <dgm:cxn modelId="{94B9D917-E103-417E-8BEC-0E4675E5C873}" type="presParOf" srcId="{1DF2F1B8-877F-4A8A-96C4-8A87D6193C44}" destId="{33F5778D-5D75-468F-9E8E-3B520C70FC2B}" srcOrd="0" destOrd="0" presId="urn:microsoft.com/office/officeart/2008/layout/VerticalCurvedList"/>
    <dgm:cxn modelId="{F3D9B32B-2384-4045-A03F-0C13E2CE9382}" type="presParOf" srcId="{33F5778D-5D75-468F-9E8E-3B520C70FC2B}" destId="{3170FC95-14EA-4BE5-AF38-AD61056E57F7}" srcOrd="0" destOrd="0" presId="urn:microsoft.com/office/officeart/2008/layout/VerticalCurvedList"/>
    <dgm:cxn modelId="{7C309F60-D70E-477D-A5AE-CDCE03480E85}" type="presParOf" srcId="{33F5778D-5D75-468F-9E8E-3B520C70FC2B}" destId="{EC96DDEF-3507-4E85-BDFC-22D41C04E332}" srcOrd="1" destOrd="0" presId="urn:microsoft.com/office/officeart/2008/layout/VerticalCurvedList"/>
    <dgm:cxn modelId="{5BCC68B5-7FB7-4056-920A-2A8D03B56EE5}" type="presParOf" srcId="{33F5778D-5D75-468F-9E8E-3B520C70FC2B}" destId="{EA08BB9E-E4A1-43CC-A79D-BCA62DA6AFE5}" srcOrd="2" destOrd="0" presId="urn:microsoft.com/office/officeart/2008/layout/VerticalCurvedList"/>
    <dgm:cxn modelId="{E4A79C4E-4E83-4238-8A34-7C8F80165269}" type="presParOf" srcId="{33F5778D-5D75-468F-9E8E-3B520C70FC2B}" destId="{9A1EBFF1-8B3A-4430-9157-76AAF0073D65}" srcOrd="3" destOrd="0" presId="urn:microsoft.com/office/officeart/2008/layout/VerticalCurvedList"/>
    <dgm:cxn modelId="{815FA656-A235-4F18-AA3C-9939D0AEB4F4}" type="presParOf" srcId="{1DF2F1B8-877F-4A8A-96C4-8A87D6193C44}" destId="{29FEEA1D-0846-44D6-ADD4-551764ECE6B9}" srcOrd="1" destOrd="0" presId="urn:microsoft.com/office/officeart/2008/layout/VerticalCurvedList"/>
    <dgm:cxn modelId="{0321136E-3567-41A4-94AF-4FD9280A72C4}" type="presParOf" srcId="{1DF2F1B8-877F-4A8A-96C4-8A87D6193C44}" destId="{D425E304-28D5-4FEC-9F81-8B31C7911558}" srcOrd="2" destOrd="0" presId="urn:microsoft.com/office/officeart/2008/layout/VerticalCurvedList"/>
    <dgm:cxn modelId="{FD486216-C80C-40B2-BB2A-601A1A7EC31C}" type="presParOf" srcId="{D425E304-28D5-4FEC-9F81-8B31C7911558}" destId="{70A5E935-F5D4-4FC6-BE88-34CE4CE2F882}" srcOrd="0" destOrd="0" presId="urn:microsoft.com/office/officeart/2008/layout/VerticalCurvedList"/>
    <dgm:cxn modelId="{36DDDDFF-D49C-4E9E-916C-85F0AF392394}" type="presParOf" srcId="{1DF2F1B8-877F-4A8A-96C4-8A87D6193C44}" destId="{F1DC8F00-5765-49D1-9C39-3A9A08CCE0F8}" srcOrd="3" destOrd="0" presId="urn:microsoft.com/office/officeart/2008/layout/VerticalCurvedList"/>
    <dgm:cxn modelId="{C314C852-E9DB-4D30-9425-34737C29EC1B}" type="presParOf" srcId="{1DF2F1B8-877F-4A8A-96C4-8A87D6193C44}" destId="{65D6F42D-4C2A-4AB1-9C7A-BD59773B4DFA}" srcOrd="4" destOrd="0" presId="urn:microsoft.com/office/officeart/2008/layout/VerticalCurvedList"/>
    <dgm:cxn modelId="{FE94B3EB-DDC4-4672-8FD7-A3B05F11DD9A}" type="presParOf" srcId="{65D6F42D-4C2A-4AB1-9C7A-BD59773B4DFA}" destId="{AE997F58-C168-4DE0-808F-A127CDECE553}" srcOrd="0" destOrd="0" presId="urn:microsoft.com/office/officeart/2008/layout/VerticalCurvedList"/>
    <dgm:cxn modelId="{ECD6DF94-8799-4440-989B-2C8FE469A96D}" type="presParOf" srcId="{1DF2F1B8-877F-4A8A-96C4-8A87D6193C44}" destId="{E9346FB7-ACDB-49D5-B552-1B11546BC775}" srcOrd="5" destOrd="0" presId="urn:microsoft.com/office/officeart/2008/layout/VerticalCurvedList"/>
    <dgm:cxn modelId="{7290DB12-C7BB-4CA0-BF43-5EBA0092E831}" type="presParOf" srcId="{1DF2F1B8-877F-4A8A-96C4-8A87D6193C44}" destId="{B3A34D4F-3198-4188-A01F-C38DA4864473}" srcOrd="6" destOrd="0" presId="urn:microsoft.com/office/officeart/2008/layout/VerticalCurvedList"/>
    <dgm:cxn modelId="{FFB0AB3D-3380-468B-B957-9658FC6142E3}" type="presParOf" srcId="{B3A34D4F-3198-4188-A01F-C38DA4864473}" destId="{E00202FF-2ED0-4245-B32D-EC66EE661953}" srcOrd="0" destOrd="0" presId="urn:microsoft.com/office/officeart/2008/layout/VerticalCurvedList"/>
    <dgm:cxn modelId="{3F5739E9-EF6A-4042-9981-C46894E30227}" type="presParOf" srcId="{1DF2F1B8-877F-4A8A-96C4-8A87D6193C44}" destId="{1660362D-69F1-4869-97C8-7EE293E8DD00}" srcOrd="7" destOrd="0" presId="urn:microsoft.com/office/officeart/2008/layout/VerticalCurvedList"/>
    <dgm:cxn modelId="{F662DDE2-42E7-48AA-BA46-7741F761C310}" type="presParOf" srcId="{1DF2F1B8-877F-4A8A-96C4-8A87D6193C44}" destId="{A45D3521-613D-4F78-ACF7-E2ADE6AF9394}" srcOrd="8" destOrd="0" presId="urn:microsoft.com/office/officeart/2008/layout/VerticalCurvedList"/>
    <dgm:cxn modelId="{EBE39547-C81D-4F0C-800B-B76B024D051B}" type="presParOf" srcId="{A45D3521-613D-4F78-ACF7-E2ADE6AF9394}" destId="{3605DD77-99B7-4377-98CB-DE3C88CE0B0E}" srcOrd="0" destOrd="0" presId="urn:microsoft.com/office/officeart/2008/layout/VerticalCurvedList"/>
    <dgm:cxn modelId="{13DCC1F8-8264-48AF-B27C-0ED82EB7CAB3}" type="presParOf" srcId="{1DF2F1B8-877F-4A8A-96C4-8A87D6193C44}" destId="{7F777D2D-0C7C-4EC4-A30C-2A50693EFED4}" srcOrd="9" destOrd="0" presId="urn:microsoft.com/office/officeart/2008/layout/VerticalCurvedList"/>
    <dgm:cxn modelId="{5C1DDD58-0DCE-4F44-9C1B-A754B0D4BAB9}" type="presParOf" srcId="{1DF2F1B8-877F-4A8A-96C4-8A87D6193C44}" destId="{D45E5592-8900-4A8D-A1F8-CE4C6DE87957}" srcOrd="10" destOrd="0" presId="urn:microsoft.com/office/officeart/2008/layout/VerticalCurvedList"/>
    <dgm:cxn modelId="{25B1DB41-8F90-4640-9D8E-04A9B1801406}" type="presParOf" srcId="{D45E5592-8900-4A8D-A1F8-CE4C6DE87957}" destId="{029220C2-6840-45E8-93D8-DE7A150BA458}" srcOrd="0" destOrd="0" presId="urn:microsoft.com/office/officeart/2008/layout/VerticalCurvedList"/>
    <dgm:cxn modelId="{F70F771C-1C8A-4209-91C4-4799F5D576C5}" type="presParOf" srcId="{1DF2F1B8-877F-4A8A-96C4-8A87D6193C44}" destId="{EEEEE3A6-7926-440B-8041-6ADDDA9C74A0}" srcOrd="11" destOrd="0" presId="urn:microsoft.com/office/officeart/2008/layout/VerticalCurvedList"/>
    <dgm:cxn modelId="{286E2109-2E0B-4D3A-BCF6-8D11522C084C}" type="presParOf" srcId="{1DF2F1B8-877F-4A8A-96C4-8A87D6193C44}" destId="{9F29D572-0DA8-403B-A664-36380C8004B0}" srcOrd="12" destOrd="0" presId="urn:microsoft.com/office/officeart/2008/layout/VerticalCurvedList"/>
    <dgm:cxn modelId="{DF483F13-53BC-4C9F-A4AC-A4491551696E}" type="presParOf" srcId="{9F29D572-0DA8-403B-A664-36380C8004B0}" destId="{38C7FDB0-0F80-4AB6-9BAD-91E2B8F8BC36}" srcOrd="0" destOrd="0" presId="urn:microsoft.com/office/officeart/2008/layout/VerticalCurvedList"/>
    <dgm:cxn modelId="{30D3386B-5594-4EC7-B998-888BDB21D8DE}" type="presParOf" srcId="{1DF2F1B8-877F-4A8A-96C4-8A87D6193C44}" destId="{5880AE1D-239E-44D0-B977-BC46C2A2FDDA}" srcOrd="13" destOrd="0" presId="urn:microsoft.com/office/officeart/2008/layout/VerticalCurvedList"/>
    <dgm:cxn modelId="{38973180-6635-4367-B518-184B34870E0A}" type="presParOf" srcId="{1DF2F1B8-877F-4A8A-96C4-8A87D6193C44}" destId="{9175138E-DFF8-4EF9-A707-2AF14EF0C1F5}" srcOrd="14" destOrd="0" presId="urn:microsoft.com/office/officeart/2008/layout/VerticalCurvedList"/>
    <dgm:cxn modelId="{6FE5FB71-E25F-44B0-85AB-97780243F092}" type="presParOf" srcId="{9175138E-DFF8-4EF9-A707-2AF14EF0C1F5}" destId="{CB161DBC-1C58-4B62-B864-C9ADF7F59E4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35E21-B0A9-41F6-AD96-E5411BB13CBA}" type="doc">
      <dgm:prSet loTypeId="urn:microsoft.com/office/officeart/2005/8/layout/radial3" loCatId="relationship" qsTypeId="urn:microsoft.com/office/officeart/2005/8/quickstyle/simple1" qsCatId="simple" csTypeId="urn:microsoft.com/office/officeart/2005/8/colors/accent2_2" csCatId="accent2" phldr="1"/>
      <dgm:spPr/>
      <dgm:t>
        <a:bodyPr/>
        <a:lstStyle/>
        <a:p>
          <a:endParaRPr lang="en-US"/>
        </a:p>
      </dgm:t>
    </dgm:pt>
    <dgm:pt modelId="{7AB77297-8B8E-4974-A322-9F1F1EB855F1}">
      <dgm:prSet phldrT="[Text]" custT="1"/>
      <dgm:spPr/>
      <dgm:t>
        <a:bodyPr/>
        <a:lstStyle/>
        <a:p>
          <a:r>
            <a:rPr lang="en-US" sz="1100" dirty="0" smtClean="0">
              <a:latin typeface="Segoe UI Light" panose="020B0502040204020203" pitchFamily="34" charset="0"/>
              <a:cs typeface="Segoe UI Light" panose="020B0502040204020203" pitchFamily="34" charset="0"/>
            </a:rPr>
            <a:t>Forms of violence</a:t>
          </a:r>
          <a:endParaRPr lang="en-US" sz="1100" dirty="0">
            <a:latin typeface="Segoe UI Light" panose="020B0502040204020203" pitchFamily="34" charset="0"/>
            <a:cs typeface="Segoe UI Light" panose="020B0502040204020203" pitchFamily="34" charset="0"/>
          </a:endParaRPr>
        </a:p>
      </dgm:t>
    </dgm:pt>
    <dgm:pt modelId="{13588213-B9CE-4DFD-A11B-2669EABDE658}" type="parTrans" cxnId="{190C5718-A11D-414D-A305-F37F2FDCA222}">
      <dgm:prSet/>
      <dgm:spPr/>
      <dgm:t>
        <a:bodyPr/>
        <a:lstStyle/>
        <a:p>
          <a:endParaRPr lang="en-US"/>
        </a:p>
      </dgm:t>
    </dgm:pt>
    <dgm:pt modelId="{E22136DF-43C2-4F0A-85CE-8C5816690B8A}" type="sibTrans" cxnId="{190C5718-A11D-414D-A305-F37F2FDCA222}">
      <dgm:prSet/>
      <dgm:spPr/>
      <dgm:t>
        <a:bodyPr/>
        <a:lstStyle/>
        <a:p>
          <a:endParaRPr lang="en-US"/>
        </a:p>
      </dgm:t>
    </dgm:pt>
    <dgm:pt modelId="{69AE40ED-79DE-4F63-B3EB-715F65B153D0}">
      <dgm:prSet phldrT="[Text]" custT="1"/>
      <dgm:spPr/>
      <dgm:t>
        <a:bodyPr/>
        <a:lstStyle/>
        <a:p>
          <a:r>
            <a:rPr lang="en-AU" sz="1200" i="0" dirty="0" smtClean="0">
              <a:latin typeface="Segoe UI Light" panose="020B0502040204020203" pitchFamily="34" charset="0"/>
              <a:cs typeface="Segoe UI Light" panose="020B0502040204020203" pitchFamily="34" charset="0"/>
            </a:rPr>
            <a:t>Technology</a:t>
          </a:r>
          <a:r>
            <a:rPr lang="en-AU" sz="1200" i="1" dirty="0" smtClean="0">
              <a:latin typeface="Segoe UI Light" panose="020B0502040204020203" pitchFamily="34" charset="0"/>
              <a:cs typeface="Segoe UI Light" panose="020B0502040204020203" pitchFamily="34" charset="0"/>
            </a:rPr>
            <a:t> </a:t>
          </a:r>
          <a:r>
            <a:rPr lang="en-AU" sz="1200" i="0" dirty="0" smtClean="0">
              <a:latin typeface="Segoe UI Light" panose="020B0502040204020203" pitchFamily="34" charset="0"/>
              <a:cs typeface="Segoe UI Light" panose="020B0502040204020203" pitchFamily="34" charset="0"/>
            </a:rPr>
            <a:t>facilitated abuse</a:t>
          </a:r>
          <a:endParaRPr lang="en-US" sz="1200" i="0" dirty="0">
            <a:latin typeface="Segoe UI Light" panose="020B0502040204020203" pitchFamily="34" charset="0"/>
            <a:cs typeface="Segoe UI Light" panose="020B0502040204020203" pitchFamily="34" charset="0"/>
          </a:endParaRPr>
        </a:p>
      </dgm:t>
    </dgm:pt>
    <dgm:pt modelId="{D53C905A-85F3-4C63-B07E-6ED67D6B7F22}" type="parTrans" cxnId="{A39598A7-4448-4C24-9CE5-5F4487EE806A}">
      <dgm:prSet/>
      <dgm:spPr/>
      <dgm:t>
        <a:bodyPr/>
        <a:lstStyle/>
        <a:p>
          <a:endParaRPr lang="en-US"/>
        </a:p>
      </dgm:t>
    </dgm:pt>
    <dgm:pt modelId="{6EB24BD7-9189-4D10-AF03-0322628B0A2C}" type="sibTrans" cxnId="{A39598A7-4448-4C24-9CE5-5F4487EE806A}">
      <dgm:prSet/>
      <dgm:spPr/>
      <dgm:t>
        <a:bodyPr/>
        <a:lstStyle/>
        <a:p>
          <a:endParaRPr lang="en-US"/>
        </a:p>
      </dgm:t>
    </dgm:pt>
    <dgm:pt modelId="{33636C3E-D4AA-4ECE-AA6B-BEAF6D497A62}">
      <dgm:prSet phldrT="[Text]" custT="1"/>
      <dgm:spPr/>
      <dgm:t>
        <a:bodyPr/>
        <a:lstStyle/>
        <a:p>
          <a:r>
            <a:rPr lang="en-AU" sz="1200" i="0" dirty="0" smtClean="0">
              <a:latin typeface="Segoe UI Light" panose="020B0502040204020203" pitchFamily="34" charset="0"/>
              <a:cs typeface="Segoe UI Light" panose="020B0502040204020203" pitchFamily="34" charset="0"/>
            </a:rPr>
            <a:t>Coercive control</a:t>
          </a:r>
          <a:endParaRPr lang="en-US" sz="1200" i="0" dirty="0">
            <a:latin typeface="Segoe UI Light" panose="020B0502040204020203" pitchFamily="34" charset="0"/>
            <a:cs typeface="Segoe UI Light" panose="020B0502040204020203" pitchFamily="34" charset="0"/>
          </a:endParaRPr>
        </a:p>
      </dgm:t>
    </dgm:pt>
    <dgm:pt modelId="{FAB53A79-AD1A-431E-915A-24D8A1BCB419}" type="parTrans" cxnId="{A2D909A3-3E48-4F81-8A3F-DF710392262F}">
      <dgm:prSet/>
      <dgm:spPr/>
      <dgm:t>
        <a:bodyPr/>
        <a:lstStyle/>
        <a:p>
          <a:endParaRPr lang="en-US"/>
        </a:p>
      </dgm:t>
    </dgm:pt>
    <dgm:pt modelId="{5BC14336-A4AF-4D09-879D-D327630163AB}" type="sibTrans" cxnId="{A2D909A3-3E48-4F81-8A3F-DF710392262F}">
      <dgm:prSet/>
      <dgm:spPr/>
      <dgm:t>
        <a:bodyPr/>
        <a:lstStyle/>
        <a:p>
          <a:endParaRPr lang="en-US"/>
        </a:p>
      </dgm:t>
    </dgm:pt>
    <dgm:pt modelId="{8A866153-61E9-4822-A84C-F6EFC64FD4F5}">
      <dgm:prSet phldrT="[Text]" custT="1"/>
      <dgm:spPr/>
      <dgm:t>
        <a:bodyPr/>
        <a:lstStyle/>
        <a:p>
          <a:r>
            <a:rPr lang="en-AU" sz="1200" i="0" dirty="0" smtClean="0">
              <a:latin typeface="Segoe UI Light" panose="020B0502040204020203" pitchFamily="34" charset="0"/>
              <a:cs typeface="Segoe UI Light" panose="020B0502040204020203" pitchFamily="34" charset="0"/>
            </a:rPr>
            <a:t>Financial abuse</a:t>
          </a:r>
          <a:endParaRPr lang="en-US" sz="1200" i="0" dirty="0">
            <a:latin typeface="Segoe UI Light" panose="020B0502040204020203" pitchFamily="34" charset="0"/>
            <a:cs typeface="Segoe UI Light" panose="020B0502040204020203" pitchFamily="34" charset="0"/>
          </a:endParaRPr>
        </a:p>
      </dgm:t>
    </dgm:pt>
    <dgm:pt modelId="{4AF8F080-7FA2-46F5-BF6B-8FA879523A89}" type="parTrans" cxnId="{D02F52AE-B837-4543-BCE8-97EEF6F5225D}">
      <dgm:prSet/>
      <dgm:spPr/>
      <dgm:t>
        <a:bodyPr/>
        <a:lstStyle/>
        <a:p>
          <a:endParaRPr lang="en-US"/>
        </a:p>
      </dgm:t>
    </dgm:pt>
    <dgm:pt modelId="{7DB1045C-B1CF-4322-9DAE-5388084298ED}" type="sibTrans" cxnId="{D02F52AE-B837-4543-BCE8-97EEF6F5225D}">
      <dgm:prSet/>
      <dgm:spPr/>
      <dgm:t>
        <a:bodyPr/>
        <a:lstStyle/>
        <a:p>
          <a:endParaRPr lang="en-US"/>
        </a:p>
      </dgm:t>
    </dgm:pt>
    <dgm:pt modelId="{DFC23268-D66A-48CF-A7CC-5C2B8F678EA7}">
      <dgm:prSet phldrT="[Text]" custT="1"/>
      <dgm:spPr/>
      <dgm:t>
        <a:bodyPr/>
        <a:lstStyle/>
        <a:p>
          <a:r>
            <a:rPr lang="en-US" sz="1200" dirty="0" smtClean="0">
              <a:latin typeface="Segoe UI Light" panose="020B0502040204020203" pitchFamily="34" charset="0"/>
              <a:cs typeface="Segoe UI Light" panose="020B0502040204020203" pitchFamily="34" charset="0"/>
            </a:rPr>
            <a:t>Sexual violence</a:t>
          </a:r>
          <a:endParaRPr lang="en-US" sz="1200" dirty="0">
            <a:latin typeface="Segoe UI Light" panose="020B0502040204020203" pitchFamily="34" charset="0"/>
            <a:cs typeface="Segoe UI Light" panose="020B0502040204020203" pitchFamily="34" charset="0"/>
          </a:endParaRPr>
        </a:p>
      </dgm:t>
    </dgm:pt>
    <dgm:pt modelId="{CA8A63C6-25DA-4CEF-AA34-563523C45EB8}" type="parTrans" cxnId="{8AF57DDC-66E9-4567-800D-9751C7A11209}">
      <dgm:prSet/>
      <dgm:spPr/>
      <dgm:t>
        <a:bodyPr/>
        <a:lstStyle/>
        <a:p>
          <a:endParaRPr lang="en-US"/>
        </a:p>
      </dgm:t>
    </dgm:pt>
    <dgm:pt modelId="{1FE4A470-9025-4AAA-809C-7DFA6A079B73}" type="sibTrans" cxnId="{8AF57DDC-66E9-4567-800D-9751C7A11209}">
      <dgm:prSet/>
      <dgm:spPr/>
      <dgm:t>
        <a:bodyPr/>
        <a:lstStyle/>
        <a:p>
          <a:endParaRPr lang="en-US"/>
        </a:p>
      </dgm:t>
    </dgm:pt>
    <dgm:pt modelId="{66A78589-E8D2-4874-B5B5-EE53EC5E099A}">
      <dgm:prSet custT="1"/>
      <dgm:spPr/>
      <dgm:t>
        <a:bodyPr/>
        <a:lstStyle/>
        <a:p>
          <a:r>
            <a:rPr lang="en-US" sz="1200" dirty="0" smtClean="0">
              <a:latin typeface="Segoe UI Light" panose="020B0502040204020203" pitchFamily="34" charset="0"/>
              <a:cs typeface="Segoe UI Light" panose="020B0502040204020203" pitchFamily="34" charset="0"/>
            </a:rPr>
            <a:t>Physical violence</a:t>
          </a:r>
          <a:endParaRPr lang="en-US" sz="1200" dirty="0">
            <a:latin typeface="Segoe UI Light" panose="020B0502040204020203" pitchFamily="34" charset="0"/>
            <a:cs typeface="Segoe UI Light" panose="020B0502040204020203" pitchFamily="34" charset="0"/>
          </a:endParaRPr>
        </a:p>
      </dgm:t>
    </dgm:pt>
    <dgm:pt modelId="{7A979914-6885-4A6D-8D7B-ED6F778F93DF}" type="parTrans" cxnId="{B6C78384-19C1-468B-AA94-8B8AC0096AEB}">
      <dgm:prSet/>
      <dgm:spPr/>
      <dgm:t>
        <a:bodyPr/>
        <a:lstStyle/>
        <a:p>
          <a:endParaRPr lang="en-US"/>
        </a:p>
      </dgm:t>
    </dgm:pt>
    <dgm:pt modelId="{F0C5602C-A1B7-4D3D-8CA2-C7BC2B644380}" type="sibTrans" cxnId="{B6C78384-19C1-468B-AA94-8B8AC0096AEB}">
      <dgm:prSet/>
      <dgm:spPr/>
      <dgm:t>
        <a:bodyPr/>
        <a:lstStyle/>
        <a:p>
          <a:endParaRPr lang="en-US"/>
        </a:p>
      </dgm:t>
    </dgm:pt>
    <dgm:pt modelId="{406A6DDC-ADD5-4848-8D8F-95E36C327BA8}">
      <dgm:prSet/>
      <dgm:spPr/>
      <dgm:t>
        <a:bodyPr/>
        <a:lstStyle/>
        <a:p>
          <a:r>
            <a:rPr lang="en-US" dirty="0" smtClean="0">
              <a:latin typeface="Segoe UI Light" panose="020B0502040204020203" pitchFamily="34" charset="0"/>
              <a:cs typeface="Segoe UI Light" panose="020B0502040204020203" pitchFamily="34" charset="0"/>
            </a:rPr>
            <a:t>Sexual harassment</a:t>
          </a:r>
          <a:endParaRPr lang="en-US" dirty="0">
            <a:latin typeface="Segoe UI Light" panose="020B0502040204020203" pitchFamily="34" charset="0"/>
            <a:cs typeface="Segoe UI Light" panose="020B0502040204020203" pitchFamily="34" charset="0"/>
          </a:endParaRPr>
        </a:p>
      </dgm:t>
    </dgm:pt>
    <dgm:pt modelId="{A7D640E3-F425-4EA3-80E1-2AE4C5FFF42E}" type="parTrans" cxnId="{83C718D1-15C2-4D89-BA80-A362CFE27994}">
      <dgm:prSet/>
      <dgm:spPr/>
      <dgm:t>
        <a:bodyPr/>
        <a:lstStyle/>
        <a:p>
          <a:endParaRPr lang="en-US"/>
        </a:p>
      </dgm:t>
    </dgm:pt>
    <dgm:pt modelId="{EF962F62-E95A-4F2B-AE03-68024D18D791}" type="sibTrans" cxnId="{83C718D1-15C2-4D89-BA80-A362CFE27994}">
      <dgm:prSet/>
      <dgm:spPr/>
      <dgm:t>
        <a:bodyPr/>
        <a:lstStyle/>
        <a:p>
          <a:endParaRPr lang="en-US"/>
        </a:p>
      </dgm:t>
    </dgm:pt>
    <dgm:pt modelId="{13390A84-0BB3-4689-A5E4-612D28A12DC8}">
      <dgm:prSet/>
      <dgm:spPr/>
      <dgm:t>
        <a:bodyPr/>
        <a:lstStyle/>
        <a:p>
          <a:r>
            <a:rPr lang="en-US" dirty="0" smtClean="0">
              <a:latin typeface="Segoe UI Light" panose="020B0502040204020203" pitchFamily="34" charset="0"/>
              <a:cs typeface="Segoe UI Light" panose="020B0502040204020203" pitchFamily="34" charset="0"/>
            </a:rPr>
            <a:t>Emotional abuse</a:t>
          </a:r>
          <a:endParaRPr lang="en-US" dirty="0">
            <a:latin typeface="Segoe UI Light" panose="020B0502040204020203" pitchFamily="34" charset="0"/>
            <a:cs typeface="Segoe UI Light" panose="020B0502040204020203" pitchFamily="34" charset="0"/>
          </a:endParaRPr>
        </a:p>
      </dgm:t>
    </dgm:pt>
    <dgm:pt modelId="{6EAC774A-0E8E-48F2-BAEA-A971C962F190}" type="parTrans" cxnId="{7D208106-B8ED-4A71-8A16-F2139816F91C}">
      <dgm:prSet/>
      <dgm:spPr/>
      <dgm:t>
        <a:bodyPr/>
        <a:lstStyle/>
        <a:p>
          <a:endParaRPr lang="en-US"/>
        </a:p>
      </dgm:t>
    </dgm:pt>
    <dgm:pt modelId="{D2E4269A-BC58-489A-8A29-E98AE28C4766}" type="sibTrans" cxnId="{7D208106-B8ED-4A71-8A16-F2139816F91C}">
      <dgm:prSet/>
      <dgm:spPr/>
      <dgm:t>
        <a:bodyPr/>
        <a:lstStyle/>
        <a:p>
          <a:endParaRPr lang="en-US"/>
        </a:p>
      </dgm:t>
    </dgm:pt>
    <dgm:pt modelId="{E6D1B4E5-E16C-4812-9C99-F21D9D230E0B}">
      <dgm:prSet/>
      <dgm:spPr/>
      <dgm:t>
        <a:bodyPr/>
        <a:lstStyle/>
        <a:p>
          <a:r>
            <a:rPr lang="en-US" dirty="0" smtClean="0">
              <a:latin typeface="Segoe UI Light" panose="020B0502040204020203" pitchFamily="34" charset="0"/>
              <a:cs typeface="Segoe UI Light" panose="020B0502040204020203" pitchFamily="34" charset="0"/>
            </a:rPr>
            <a:t>Stalking</a:t>
          </a:r>
          <a:endParaRPr lang="en-US" dirty="0">
            <a:latin typeface="Segoe UI Light" panose="020B0502040204020203" pitchFamily="34" charset="0"/>
            <a:cs typeface="Segoe UI Light" panose="020B0502040204020203" pitchFamily="34" charset="0"/>
          </a:endParaRPr>
        </a:p>
      </dgm:t>
    </dgm:pt>
    <dgm:pt modelId="{F59DBB59-A510-4773-B873-8AC052A12E22}" type="parTrans" cxnId="{FA888B93-185D-49B4-8859-3691BC4F73CD}">
      <dgm:prSet/>
      <dgm:spPr/>
      <dgm:t>
        <a:bodyPr/>
        <a:lstStyle/>
        <a:p>
          <a:endParaRPr lang="en-US"/>
        </a:p>
      </dgm:t>
    </dgm:pt>
    <dgm:pt modelId="{EE4A867F-F352-4851-ACE5-5FB3F994F725}" type="sibTrans" cxnId="{FA888B93-185D-49B4-8859-3691BC4F73CD}">
      <dgm:prSet/>
      <dgm:spPr/>
      <dgm:t>
        <a:bodyPr/>
        <a:lstStyle/>
        <a:p>
          <a:endParaRPr lang="en-US"/>
        </a:p>
      </dgm:t>
    </dgm:pt>
    <dgm:pt modelId="{A80FD719-7801-4282-B50B-5D905C2A00D8}" type="pres">
      <dgm:prSet presAssocID="{A9735E21-B0A9-41F6-AD96-E5411BB13CBA}" presName="composite" presStyleCnt="0">
        <dgm:presLayoutVars>
          <dgm:chMax val="1"/>
          <dgm:dir/>
          <dgm:resizeHandles val="exact"/>
        </dgm:presLayoutVars>
      </dgm:prSet>
      <dgm:spPr/>
      <dgm:t>
        <a:bodyPr/>
        <a:lstStyle/>
        <a:p>
          <a:endParaRPr lang="en-US"/>
        </a:p>
      </dgm:t>
    </dgm:pt>
    <dgm:pt modelId="{6EB957F7-E213-4163-B72A-B12E58D957E8}" type="pres">
      <dgm:prSet presAssocID="{A9735E21-B0A9-41F6-AD96-E5411BB13CBA}" presName="radial" presStyleCnt="0">
        <dgm:presLayoutVars>
          <dgm:animLvl val="ctr"/>
        </dgm:presLayoutVars>
      </dgm:prSet>
      <dgm:spPr/>
    </dgm:pt>
    <dgm:pt modelId="{BB8ABFCA-680E-4F86-A336-862BFD0420F4}" type="pres">
      <dgm:prSet presAssocID="{7AB77297-8B8E-4974-A322-9F1F1EB855F1}" presName="centerShape" presStyleLbl="vennNode1" presStyleIdx="0" presStyleCnt="9"/>
      <dgm:spPr/>
      <dgm:t>
        <a:bodyPr/>
        <a:lstStyle/>
        <a:p>
          <a:endParaRPr lang="en-US"/>
        </a:p>
      </dgm:t>
    </dgm:pt>
    <dgm:pt modelId="{72DFE395-16AF-4127-B82A-167FD155F6F2}" type="pres">
      <dgm:prSet presAssocID="{69AE40ED-79DE-4F63-B3EB-715F65B153D0}" presName="node" presStyleLbl="vennNode1" presStyleIdx="1" presStyleCnt="9">
        <dgm:presLayoutVars>
          <dgm:bulletEnabled val="1"/>
        </dgm:presLayoutVars>
      </dgm:prSet>
      <dgm:spPr/>
      <dgm:t>
        <a:bodyPr/>
        <a:lstStyle/>
        <a:p>
          <a:endParaRPr lang="en-US"/>
        </a:p>
      </dgm:t>
    </dgm:pt>
    <dgm:pt modelId="{1AF3710F-0696-4964-926D-A44637125E50}" type="pres">
      <dgm:prSet presAssocID="{33636C3E-D4AA-4ECE-AA6B-BEAF6D497A62}" presName="node" presStyleLbl="vennNode1" presStyleIdx="2" presStyleCnt="9">
        <dgm:presLayoutVars>
          <dgm:bulletEnabled val="1"/>
        </dgm:presLayoutVars>
      </dgm:prSet>
      <dgm:spPr/>
      <dgm:t>
        <a:bodyPr/>
        <a:lstStyle/>
        <a:p>
          <a:endParaRPr lang="en-US"/>
        </a:p>
      </dgm:t>
    </dgm:pt>
    <dgm:pt modelId="{CED456BC-53C6-4369-8B1F-FCA56D4FE253}" type="pres">
      <dgm:prSet presAssocID="{8A866153-61E9-4822-A84C-F6EFC64FD4F5}" presName="node" presStyleLbl="vennNode1" presStyleIdx="3" presStyleCnt="9">
        <dgm:presLayoutVars>
          <dgm:bulletEnabled val="1"/>
        </dgm:presLayoutVars>
      </dgm:prSet>
      <dgm:spPr/>
      <dgm:t>
        <a:bodyPr/>
        <a:lstStyle/>
        <a:p>
          <a:endParaRPr lang="en-US"/>
        </a:p>
      </dgm:t>
    </dgm:pt>
    <dgm:pt modelId="{56CA546B-797E-44B5-BBBE-80549DD797B0}" type="pres">
      <dgm:prSet presAssocID="{DFC23268-D66A-48CF-A7CC-5C2B8F678EA7}" presName="node" presStyleLbl="vennNode1" presStyleIdx="4" presStyleCnt="9" custRadScaleRad="101419" custRadScaleInc="593">
        <dgm:presLayoutVars>
          <dgm:bulletEnabled val="1"/>
        </dgm:presLayoutVars>
      </dgm:prSet>
      <dgm:spPr/>
      <dgm:t>
        <a:bodyPr/>
        <a:lstStyle/>
        <a:p>
          <a:endParaRPr lang="en-US"/>
        </a:p>
      </dgm:t>
    </dgm:pt>
    <dgm:pt modelId="{2F61427B-A7D4-420F-B661-029EAB4613A2}" type="pres">
      <dgm:prSet presAssocID="{13390A84-0BB3-4689-A5E4-612D28A12DC8}" presName="node" presStyleLbl="vennNode1" presStyleIdx="5" presStyleCnt="9">
        <dgm:presLayoutVars>
          <dgm:bulletEnabled val="1"/>
        </dgm:presLayoutVars>
      </dgm:prSet>
      <dgm:spPr/>
      <dgm:t>
        <a:bodyPr/>
        <a:lstStyle/>
        <a:p>
          <a:endParaRPr lang="en-US"/>
        </a:p>
      </dgm:t>
    </dgm:pt>
    <dgm:pt modelId="{003E2AAC-E157-4B5D-A0A5-66252C0D87D2}" type="pres">
      <dgm:prSet presAssocID="{66A78589-E8D2-4874-B5B5-EE53EC5E099A}" presName="node" presStyleLbl="vennNode1" presStyleIdx="6" presStyleCnt="9">
        <dgm:presLayoutVars>
          <dgm:bulletEnabled val="1"/>
        </dgm:presLayoutVars>
      </dgm:prSet>
      <dgm:spPr/>
      <dgm:t>
        <a:bodyPr/>
        <a:lstStyle/>
        <a:p>
          <a:endParaRPr lang="en-US"/>
        </a:p>
      </dgm:t>
    </dgm:pt>
    <dgm:pt modelId="{AF978E42-78AD-425F-A65C-E2C0D7DCE334}" type="pres">
      <dgm:prSet presAssocID="{406A6DDC-ADD5-4848-8D8F-95E36C327BA8}" presName="node" presStyleLbl="vennNode1" presStyleIdx="7" presStyleCnt="9">
        <dgm:presLayoutVars>
          <dgm:bulletEnabled val="1"/>
        </dgm:presLayoutVars>
      </dgm:prSet>
      <dgm:spPr/>
      <dgm:t>
        <a:bodyPr/>
        <a:lstStyle/>
        <a:p>
          <a:endParaRPr lang="en-US"/>
        </a:p>
      </dgm:t>
    </dgm:pt>
    <dgm:pt modelId="{8D6BE11F-5824-42BD-ACED-936AAE13EB2B}" type="pres">
      <dgm:prSet presAssocID="{E6D1B4E5-E16C-4812-9C99-F21D9D230E0B}" presName="node" presStyleLbl="vennNode1" presStyleIdx="8" presStyleCnt="9">
        <dgm:presLayoutVars>
          <dgm:bulletEnabled val="1"/>
        </dgm:presLayoutVars>
      </dgm:prSet>
      <dgm:spPr/>
      <dgm:t>
        <a:bodyPr/>
        <a:lstStyle/>
        <a:p>
          <a:endParaRPr lang="en-US"/>
        </a:p>
      </dgm:t>
    </dgm:pt>
  </dgm:ptLst>
  <dgm:cxnLst>
    <dgm:cxn modelId="{BCEF2493-B7EA-4C4D-AFE8-A7E266273C9E}" type="presOf" srcId="{69AE40ED-79DE-4F63-B3EB-715F65B153D0}" destId="{72DFE395-16AF-4127-B82A-167FD155F6F2}" srcOrd="0" destOrd="0" presId="urn:microsoft.com/office/officeart/2005/8/layout/radial3"/>
    <dgm:cxn modelId="{03B8A357-0DF3-4DE5-84FB-87D696AF8643}" type="presOf" srcId="{13390A84-0BB3-4689-A5E4-612D28A12DC8}" destId="{2F61427B-A7D4-420F-B661-029EAB4613A2}" srcOrd="0" destOrd="0" presId="urn:microsoft.com/office/officeart/2005/8/layout/radial3"/>
    <dgm:cxn modelId="{D17D19EB-E5B5-45C9-B595-9838A0E6BF5C}" type="presOf" srcId="{7AB77297-8B8E-4974-A322-9F1F1EB855F1}" destId="{BB8ABFCA-680E-4F86-A336-862BFD0420F4}" srcOrd="0" destOrd="0" presId="urn:microsoft.com/office/officeart/2005/8/layout/radial3"/>
    <dgm:cxn modelId="{FA888B93-185D-49B4-8859-3691BC4F73CD}" srcId="{7AB77297-8B8E-4974-A322-9F1F1EB855F1}" destId="{E6D1B4E5-E16C-4812-9C99-F21D9D230E0B}" srcOrd="7" destOrd="0" parTransId="{F59DBB59-A510-4773-B873-8AC052A12E22}" sibTransId="{EE4A867F-F352-4851-ACE5-5FB3F994F725}"/>
    <dgm:cxn modelId="{49997B09-BEE8-4D01-A06B-C9A56CE0A504}" type="presOf" srcId="{406A6DDC-ADD5-4848-8D8F-95E36C327BA8}" destId="{AF978E42-78AD-425F-A65C-E2C0D7DCE334}" srcOrd="0" destOrd="0" presId="urn:microsoft.com/office/officeart/2005/8/layout/radial3"/>
    <dgm:cxn modelId="{A3F4F286-A953-4408-9EB2-0EF4C23FBEAB}" type="presOf" srcId="{33636C3E-D4AA-4ECE-AA6B-BEAF6D497A62}" destId="{1AF3710F-0696-4964-926D-A44637125E50}" srcOrd="0" destOrd="0" presId="urn:microsoft.com/office/officeart/2005/8/layout/radial3"/>
    <dgm:cxn modelId="{DBF5EC35-7DDF-455B-8063-0129EF21D237}" type="presOf" srcId="{8A866153-61E9-4822-A84C-F6EFC64FD4F5}" destId="{CED456BC-53C6-4369-8B1F-FCA56D4FE253}" srcOrd="0" destOrd="0" presId="urn:microsoft.com/office/officeart/2005/8/layout/radial3"/>
    <dgm:cxn modelId="{32D1DF19-D0F7-47D3-A50F-61281C9C85C1}" type="presOf" srcId="{E6D1B4E5-E16C-4812-9C99-F21D9D230E0B}" destId="{8D6BE11F-5824-42BD-ACED-936AAE13EB2B}" srcOrd="0" destOrd="0" presId="urn:microsoft.com/office/officeart/2005/8/layout/radial3"/>
    <dgm:cxn modelId="{A39598A7-4448-4C24-9CE5-5F4487EE806A}" srcId="{7AB77297-8B8E-4974-A322-9F1F1EB855F1}" destId="{69AE40ED-79DE-4F63-B3EB-715F65B153D0}" srcOrd="0" destOrd="0" parTransId="{D53C905A-85F3-4C63-B07E-6ED67D6B7F22}" sibTransId="{6EB24BD7-9189-4D10-AF03-0322628B0A2C}"/>
    <dgm:cxn modelId="{8AF57DDC-66E9-4567-800D-9751C7A11209}" srcId="{7AB77297-8B8E-4974-A322-9F1F1EB855F1}" destId="{DFC23268-D66A-48CF-A7CC-5C2B8F678EA7}" srcOrd="3" destOrd="0" parTransId="{CA8A63C6-25DA-4CEF-AA34-563523C45EB8}" sibTransId="{1FE4A470-9025-4AAA-809C-7DFA6A079B73}"/>
    <dgm:cxn modelId="{A2D909A3-3E48-4F81-8A3F-DF710392262F}" srcId="{7AB77297-8B8E-4974-A322-9F1F1EB855F1}" destId="{33636C3E-D4AA-4ECE-AA6B-BEAF6D497A62}" srcOrd="1" destOrd="0" parTransId="{FAB53A79-AD1A-431E-915A-24D8A1BCB419}" sibTransId="{5BC14336-A4AF-4D09-879D-D327630163AB}"/>
    <dgm:cxn modelId="{B6C78384-19C1-468B-AA94-8B8AC0096AEB}" srcId="{7AB77297-8B8E-4974-A322-9F1F1EB855F1}" destId="{66A78589-E8D2-4874-B5B5-EE53EC5E099A}" srcOrd="5" destOrd="0" parTransId="{7A979914-6885-4A6D-8D7B-ED6F778F93DF}" sibTransId="{F0C5602C-A1B7-4D3D-8CA2-C7BC2B644380}"/>
    <dgm:cxn modelId="{36942B04-A9FC-4165-A97E-ADB527505513}" type="presOf" srcId="{66A78589-E8D2-4874-B5B5-EE53EC5E099A}" destId="{003E2AAC-E157-4B5D-A0A5-66252C0D87D2}" srcOrd="0" destOrd="0" presId="urn:microsoft.com/office/officeart/2005/8/layout/radial3"/>
    <dgm:cxn modelId="{A98D1301-9403-4916-9EB9-97004A3053F9}" type="presOf" srcId="{A9735E21-B0A9-41F6-AD96-E5411BB13CBA}" destId="{A80FD719-7801-4282-B50B-5D905C2A00D8}" srcOrd="0" destOrd="0" presId="urn:microsoft.com/office/officeart/2005/8/layout/radial3"/>
    <dgm:cxn modelId="{7D208106-B8ED-4A71-8A16-F2139816F91C}" srcId="{7AB77297-8B8E-4974-A322-9F1F1EB855F1}" destId="{13390A84-0BB3-4689-A5E4-612D28A12DC8}" srcOrd="4" destOrd="0" parTransId="{6EAC774A-0E8E-48F2-BAEA-A971C962F190}" sibTransId="{D2E4269A-BC58-489A-8A29-E98AE28C4766}"/>
    <dgm:cxn modelId="{BC6079EF-6CF3-4F6D-890B-DDB3F225A754}" type="presOf" srcId="{DFC23268-D66A-48CF-A7CC-5C2B8F678EA7}" destId="{56CA546B-797E-44B5-BBBE-80549DD797B0}" srcOrd="0" destOrd="0" presId="urn:microsoft.com/office/officeart/2005/8/layout/radial3"/>
    <dgm:cxn modelId="{83C718D1-15C2-4D89-BA80-A362CFE27994}" srcId="{7AB77297-8B8E-4974-A322-9F1F1EB855F1}" destId="{406A6DDC-ADD5-4848-8D8F-95E36C327BA8}" srcOrd="6" destOrd="0" parTransId="{A7D640E3-F425-4EA3-80E1-2AE4C5FFF42E}" sibTransId="{EF962F62-E95A-4F2B-AE03-68024D18D791}"/>
    <dgm:cxn modelId="{D02F52AE-B837-4543-BCE8-97EEF6F5225D}" srcId="{7AB77297-8B8E-4974-A322-9F1F1EB855F1}" destId="{8A866153-61E9-4822-A84C-F6EFC64FD4F5}" srcOrd="2" destOrd="0" parTransId="{4AF8F080-7FA2-46F5-BF6B-8FA879523A89}" sibTransId="{7DB1045C-B1CF-4322-9DAE-5388084298ED}"/>
    <dgm:cxn modelId="{190C5718-A11D-414D-A305-F37F2FDCA222}" srcId="{A9735E21-B0A9-41F6-AD96-E5411BB13CBA}" destId="{7AB77297-8B8E-4974-A322-9F1F1EB855F1}" srcOrd="0" destOrd="0" parTransId="{13588213-B9CE-4DFD-A11B-2669EABDE658}" sibTransId="{E22136DF-43C2-4F0A-85CE-8C5816690B8A}"/>
    <dgm:cxn modelId="{34B9D9AE-43A5-456A-8BBD-27ADC0F5ED74}" type="presParOf" srcId="{A80FD719-7801-4282-B50B-5D905C2A00D8}" destId="{6EB957F7-E213-4163-B72A-B12E58D957E8}" srcOrd="0" destOrd="0" presId="urn:microsoft.com/office/officeart/2005/8/layout/radial3"/>
    <dgm:cxn modelId="{681DC2F1-097D-4852-A417-D08973129BA9}" type="presParOf" srcId="{6EB957F7-E213-4163-B72A-B12E58D957E8}" destId="{BB8ABFCA-680E-4F86-A336-862BFD0420F4}" srcOrd="0" destOrd="0" presId="urn:microsoft.com/office/officeart/2005/8/layout/radial3"/>
    <dgm:cxn modelId="{E39C8DAF-5DF6-413E-8435-B8F4CD02F8D6}" type="presParOf" srcId="{6EB957F7-E213-4163-B72A-B12E58D957E8}" destId="{72DFE395-16AF-4127-B82A-167FD155F6F2}" srcOrd="1" destOrd="0" presId="urn:microsoft.com/office/officeart/2005/8/layout/radial3"/>
    <dgm:cxn modelId="{63BAB594-03FE-462A-8FA1-F7319939B627}" type="presParOf" srcId="{6EB957F7-E213-4163-B72A-B12E58D957E8}" destId="{1AF3710F-0696-4964-926D-A44637125E50}" srcOrd="2" destOrd="0" presId="urn:microsoft.com/office/officeart/2005/8/layout/radial3"/>
    <dgm:cxn modelId="{8CD8A4A7-4DA1-48B0-BDD4-DC91E8BEAFE0}" type="presParOf" srcId="{6EB957F7-E213-4163-B72A-B12E58D957E8}" destId="{CED456BC-53C6-4369-8B1F-FCA56D4FE253}" srcOrd="3" destOrd="0" presId="urn:microsoft.com/office/officeart/2005/8/layout/radial3"/>
    <dgm:cxn modelId="{45866F9F-0C93-4F5E-B51D-7B4A7C50A6AE}" type="presParOf" srcId="{6EB957F7-E213-4163-B72A-B12E58D957E8}" destId="{56CA546B-797E-44B5-BBBE-80549DD797B0}" srcOrd="4" destOrd="0" presId="urn:microsoft.com/office/officeart/2005/8/layout/radial3"/>
    <dgm:cxn modelId="{D3D10B0B-65FF-4FB1-9FF9-CDC827B56B6D}" type="presParOf" srcId="{6EB957F7-E213-4163-B72A-B12E58D957E8}" destId="{2F61427B-A7D4-420F-B661-029EAB4613A2}" srcOrd="5" destOrd="0" presId="urn:microsoft.com/office/officeart/2005/8/layout/radial3"/>
    <dgm:cxn modelId="{5E19C939-A9B3-498B-9C72-CEF978FBDAEF}" type="presParOf" srcId="{6EB957F7-E213-4163-B72A-B12E58D957E8}" destId="{003E2AAC-E157-4B5D-A0A5-66252C0D87D2}" srcOrd="6" destOrd="0" presId="urn:microsoft.com/office/officeart/2005/8/layout/radial3"/>
    <dgm:cxn modelId="{277D7DF6-715F-4373-A4F2-B803DDEB25B0}" type="presParOf" srcId="{6EB957F7-E213-4163-B72A-B12E58D957E8}" destId="{AF978E42-78AD-425F-A65C-E2C0D7DCE334}" srcOrd="7" destOrd="0" presId="urn:microsoft.com/office/officeart/2005/8/layout/radial3"/>
    <dgm:cxn modelId="{E15631C1-5B0F-47B4-B026-C5A282192961}" type="presParOf" srcId="{6EB957F7-E213-4163-B72A-B12E58D957E8}" destId="{8D6BE11F-5824-42BD-ACED-936AAE13EB2B}"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735E21-B0A9-41F6-AD96-E5411BB13CBA}" type="doc">
      <dgm:prSet loTypeId="urn:microsoft.com/office/officeart/2005/8/layout/radial3" loCatId="relationship" qsTypeId="urn:microsoft.com/office/officeart/2005/8/quickstyle/simple1" qsCatId="simple" csTypeId="urn:microsoft.com/office/officeart/2005/8/colors/accent6_3" csCatId="accent6" phldr="1"/>
      <dgm:spPr/>
      <dgm:t>
        <a:bodyPr/>
        <a:lstStyle/>
        <a:p>
          <a:endParaRPr lang="en-US"/>
        </a:p>
      </dgm:t>
    </dgm:pt>
    <dgm:pt modelId="{7AB77297-8B8E-4974-A322-9F1F1EB855F1}">
      <dgm:prSet phldrT="[Text]" custT="1"/>
      <dgm:spPr/>
      <dgm:t>
        <a:bodyPr/>
        <a:lstStyle/>
        <a:p>
          <a:r>
            <a:rPr lang="en-US" sz="1100" dirty="0" smtClean="0">
              <a:latin typeface="Segoe UI Light" panose="020B0502040204020203" pitchFamily="34" charset="0"/>
              <a:cs typeface="Segoe UI Light" panose="020B0502040204020203" pitchFamily="34" charset="0"/>
            </a:rPr>
            <a:t>Diverse life experiences</a:t>
          </a:r>
          <a:endParaRPr lang="en-US" sz="1100" dirty="0">
            <a:latin typeface="Segoe UI Light" panose="020B0502040204020203" pitchFamily="34" charset="0"/>
            <a:cs typeface="Segoe UI Light" panose="020B0502040204020203" pitchFamily="34" charset="0"/>
          </a:endParaRPr>
        </a:p>
      </dgm:t>
    </dgm:pt>
    <dgm:pt modelId="{13588213-B9CE-4DFD-A11B-2669EABDE658}" type="parTrans" cxnId="{190C5718-A11D-414D-A305-F37F2FDCA222}">
      <dgm:prSet/>
      <dgm:spPr/>
      <dgm:t>
        <a:bodyPr/>
        <a:lstStyle/>
        <a:p>
          <a:endParaRPr lang="en-US"/>
        </a:p>
      </dgm:t>
    </dgm:pt>
    <dgm:pt modelId="{E22136DF-43C2-4F0A-85CE-8C5816690B8A}" type="sibTrans" cxnId="{190C5718-A11D-414D-A305-F37F2FDCA222}">
      <dgm:prSet/>
      <dgm:spPr/>
      <dgm:t>
        <a:bodyPr/>
        <a:lstStyle/>
        <a:p>
          <a:endParaRPr lang="en-US"/>
        </a:p>
      </dgm:t>
    </dgm:pt>
    <dgm:pt modelId="{69AE40ED-79DE-4F63-B3EB-715F65B153D0}">
      <dgm:prSet phldrT="[Text]" custT="1"/>
      <dgm:spPr/>
      <dgm:t>
        <a:bodyPr/>
        <a:lstStyle/>
        <a:p>
          <a:r>
            <a:rPr lang="en-AU" sz="1200" i="0" dirty="0" smtClean="0">
              <a:latin typeface="Segoe UI Light" panose="020B0502040204020203" pitchFamily="34" charset="0"/>
              <a:cs typeface="Segoe UI Light" panose="020B0502040204020203" pitchFamily="34" charset="0"/>
            </a:rPr>
            <a:t>Disability</a:t>
          </a:r>
          <a:endParaRPr lang="en-US" sz="1200" i="0" dirty="0">
            <a:latin typeface="Segoe UI Light" panose="020B0502040204020203" pitchFamily="34" charset="0"/>
            <a:cs typeface="Segoe UI Light" panose="020B0502040204020203" pitchFamily="34" charset="0"/>
          </a:endParaRPr>
        </a:p>
      </dgm:t>
    </dgm:pt>
    <dgm:pt modelId="{D53C905A-85F3-4C63-B07E-6ED67D6B7F22}" type="parTrans" cxnId="{A39598A7-4448-4C24-9CE5-5F4487EE806A}">
      <dgm:prSet/>
      <dgm:spPr/>
      <dgm:t>
        <a:bodyPr/>
        <a:lstStyle/>
        <a:p>
          <a:endParaRPr lang="en-US"/>
        </a:p>
      </dgm:t>
    </dgm:pt>
    <dgm:pt modelId="{6EB24BD7-9189-4D10-AF03-0322628B0A2C}" type="sibTrans" cxnId="{A39598A7-4448-4C24-9CE5-5F4487EE806A}">
      <dgm:prSet/>
      <dgm:spPr/>
      <dgm:t>
        <a:bodyPr/>
        <a:lstStyle/>
        <a:p>
          <a:endParaRPr lang="en-US"/>
        </a:p>
      </dgm:t>
    </dgm:pt>
    <dgm:pt modelId="{33636C3E-D4AA-4ECE-AA6B-BEAF6D497A62}">
      <dgm:prSet phldrT="[Text]" custT="1"/>
      <dgm:spPr/>
      <dgm:t>
        <a:bodyPr/>
        <a:lstStyle/>
        <a:p>
          <a:r>
            <a:rPr lang="en-AU" sz="1200" i="0" dirty="0" smtClean="0">
              <a:latin typeface="Segoe UI Light" panose="020B0502040204020203" pitchFamily="34" charset="0"/>
              <a:cs typeface="Segoe UI Light" panose="020B0502040204020203" pitchFamily="34" charset="0"/>
            </a:rPr>
            <a:t>Women from diverse backgrounds</a:t>
          </a:r>
          <a:endParaRPr lang="en-US" sz="1200" i="0" dirty="0">
            <a:latin typeface="Segoe UI Light" panose="020B0502040204020203" pitchFamily="34" charset="0"/>
            <a:cs typeface="Segoe UI Light" panose="020B0502040204020203" pitchFamily="34" charset="0"/>
          </a:endParaRPr>
        </a:p>
      </dgm:t>
    </dgm:pt>
    <dgm:pt modelId="{FAB53A79-AD1A-431E-915A-24D8A1BCB419}" type="parTrans" cxnId="{A2D909A3-3E48-4F81-8A3F-DF710392262F}">
      <dgm:prSet/>
      <dgm:spPr/>
      <dgm:t>
        <a:bodyPr/>
        <a:lstStyle/>
        <a:p>
          <a:endParaRPr lang="en-US"/>
        </a:p>
      </dgm:t>
    </dgm:pt>
    <dgm:pt modelId="{5BC14336-A4AF-4D09-879D-D327630163AB}" type="sibTrans" cxnId="{A2D909A3-3E48-4F81-8A3F-DF710392262F}">
      <dgm:prSet/>
      <dgm:spPr/>
      <dgm:t>
        <a:bodyPr/>
        <a:lstStyle/>
        <a:p>
          <a:endParaRPr lang="en-US"/>
        </a:p>
      </dgm:t>
    </dgm:pt>
    <dgm:pt modelId="{897901EB-3745-4FD9-BADB-460FC2B0CE33}">
      <dgm:prSet phldrT="[Text]" custT="1"/>
      <dgm:spPr/>
      <dgm:t>
        <a:bodyPr/>
        <a:lstStyle/>
        <a:p>
          <a:r>
            <a:rPr lang="en-US" sz="1200" dirty="0" smtClean="0">
              <a:latin typeface="Segoe UI Light" panose="020B0502040204020203" pitchFamily="34" charset="0"/>
              <a:cs typeface="Segoe UI Light" panose="020B0502040204020203" pitchFamily="34" charset="0"/>
            </a:rPr>
            <a:t>Sexuality and gender identity</a:t>
          </a:r>
          <a:endParaRPr lang="en-US" sz="1200" dirty="0">
            <a:latin typeface="Segoe UI Light" panose="020B0502040204020203" pitchFamily="34" charset="0"/>
            <a:cs typeface="Segoe UI Light" panose="020B0502040204020203" pitchFamily="34" charset="0"/>
          </a:endParaRPr>
        </a:p>
      </dgm:t>
    </dgm:pt>
    <dgm:pt modelId="{5797C9A9-BF9F-4F7B-AB42-9C0F13EBACDC}" type="parTrans" cxnId="{4456533C-089B-40EE-BC35-ACA9B9326D31}">
      <dgm:prSet/>
      <dgm:spPr/>
      <dgm:t>
        <a:bodyPr/>
        <a:lstStyle/>
        <a:p>
          <a:endParaRPr lang="en-US"/>
        </a:p>
      </dgm:t>
    </dgm:pt>
    <dgm:pt modelId="{BFD632F1-3AA6-4132-901B-D314AE023ABF}" type="sibTrans" cxnId="{4456533C-089B-40EE-BC35-ACA9B9326D31}">
      <dgm:prSet/>
      <dgm:spPr/>
      <dgm:t>
        <a:bodyPr/>
        <a:lstStyle/>
        <a:p>
          <a:endParaRPr lang="en-US"/>
        </a:p>
      </dgm:t>
    </dgm:pt>
    <dgm:pt modelId="{45600649-AAEB-405F-9181-0E694DCFB7B8}">
      <dgm:prSet custT="1"/>
      <dgm:spPr/>
      <dgm:t>
        <a:bodyPr/>
        <a:lstStyle/>
        <a:p>
          <a:r>
            <a:rPr lang="en-US" sz="1200" dirty="0" smtClean="0">
              <a:latin typeface="Segoe UI Light" panose="020B0502040204020203" pitchFamily="34" charset="0"/>
              <a:cs typeface="Segoe UI Light" panose="020B0502040204020203" pitchFamily="34" charset="0"/>
            </a:rPr>
            <a:t>Children and young people</a:t>
          </a:r>
          <a:endParaRPr lang="en-US" sz="1200" dirty="0">
            <a:latin typeface="Segoe UI Light" panose="020B0502040204020203" pitchFamily="34" charset="0"/>
            <a:cs typeface="Segoe UI Light" panose="020B0502040204020203" pitchFamily="34" charset="0"/>
          </a:endParaRPr>
        </a:p>
      </dgm:t>
    </dgm:pt>
    <dgm:pt modelId="{C605C578-A4F8-433C-AABF-47B1DE9D3E51}" type="parTrans" cxnId="{6ABEB9D6-A082-4101-8BD7-15BF1EDE86CF}">
      <dgm:prSet/>
      <dgm:spPr/>
      <dgm:t>
        <a:bodyPr/>
        <a:lstStyle/>
        <a:p>
          <a:endParaRPr lang="en-US"/>
        </a:p>
      </dgm:t>
    </dgm:pt>
    <dgm:pt modelId="{9D26B68A-98BD-463B-AC64-A89D5306C469}" type="sibTrans" cxnId="{6ABEB9D6-A082-4101-8BD7-15BF1EDE86CF}">
      <dgm:prSet/>
      <dgm:spPr/>
      <dgm:t>
        <a:bodyPr/>
        <a:lstStyle/>
        <a:p>
          <a:endParaRPr lang="en-US"/>
        </a:p>
      </dgm:t>
    </dgm:pt>
    <dgm:pt modelId="{8F97611E-9C24-4CA1-AA87-0AC5078DEB4F}">
      <dgm:prSet custT="1"/>
      <dgm:spPr/>
      <dgm:t>
        <a:bodyPr/>
        <a:lstStyle/>
        <a:p>
          <a:r>
            <a:rPr lang="en-US" sz="1200" dirty="0" smtClean="0">
              <a:latin typeface="Segoe UI Light" panose="020B0502040204020203" pitchFamily="34" charset="0"/>
              <a:cs typeface="Segoe UI Light" panose="020B0502040204020203" pitchFamily="34" charset="0"/>
            </a:rPr>
            <a:t>Race</a:t>
          </a:r>
          <a:endParaRPr lang="en-US" sz="1200" dirty="0">
            <a:latin typeface="Segoe UI Light" panose="020B0502040204020203" pitchFamily="34" charset="0"/>
            <a:cs typeface="Segoe UI Light" panose="020B0502040204020203" pitchFamily="34" charset="0"/>
          </a:endParaRPr>
        </a:p>
      </dgm:t>
    </dgm:pt>
    <dgm:pt modelId="{CBF7574F-3CDA-4DFC-A549-42E50B18595C}" type="parTrans" cxnId="{B47D52F2-B154-4B7C-8560-544957F16E75}">
      <dgm:prSet/>
      <dgm:spPr/>
      <dgm:t>
        <a:bodyPr/>
        <a:lstStyle/>
        <a:p>
          <a:endParaRPr lang="en-US"/>
        </a:p>
      </dgm:t>
    </dgm:pt>
    <dgm:pt modelId="{62651647-E1B5-47A9-A3C9-BC5BCB7A22DA}" type="sibTrans" cxnId="{B47D52F2-B154-4B7C-8560-544957F16E75}">
      <dgm:prSet/>
      <dgm:spPr/>
      <dgm:t>
        <a:bodyPr/>
        <a:lstStyle/>
        <a:p>
          <a:endParaRPr lang="en-US"/>
        </a:p>
      </dgm:t>
    </dgm:pt>
    <dgm:pt modelId="{81329A39-E80A-49B5-BC28-DA688EE3390A}">
      <dgm:prSet custT="1"/>
      <dgm:spPr/>
      <dgm:t>
        <a:bodyPr/>
        <a:lstStyle/>
        <a:p>
          <a:r>
            <a:rPr lang="en-US" sz="1200" dirty="0" smtClean="0">
              <a:latin typeface="Segoe UI Light" panose="020B0502040204020203" pitchFamily="34" charset="0"/>
              <a:cs typeface="Segoe UI Light" panose="020B0502040204020203" pitchFamily="34" charset="0"/>
            </a:rPr>
            <a:t>Migration and visa status</a:t>
          </a:r>
          <a:endParaRPr lang="en-US" sz="1200" dirty="0">
            <a:latin typeface="Segoe UI Light" panose="020B0502040204020203" pitchFamily="34" charset="0"/>
            <a:cs typeface="Segoe UI Light" panose="020B0502040204020203" pitchFamily="34" charset="0"/>
          </a:endParaRPr>
        </a:p>
      </dgm:t>
    </dgm:pt>
    <dgm:pt modelId="{A0D2BBCA-38F3-4624-98B0-80BFBD229C83}" type="parTrans" cxnId="{418BEC6E-9B1D-4309-8517-CD1490B1C659}">
      <dgm:prSet/>
      <dgm:spPr/>
      <dgm:t>
        <a:bodyPr/>
        <a:lstStyle/>
        <a:p>
          <a:endParaRPr lang="en-US"/>
        </a:p>
      </dgm:t>
    </dgm:pt>
    <dgm:pt modelId="{035E4E09-D50E-4D27-A30C-01895699EBEE}" type="sibTrans" cxnId="{418BEC6E-9B1D-4309-8517-CD1490B1C659}">
      <dgm:prSet/>
      <dgm:spPr/>
      <dgm:t>
        <a:bodyPr/>
        <a:lstStyle/>
        <a:p>
          <a:endParaRPr lang="en-US"/>
        </a:p>
      </dgm:t>
    </dgm:pt>
    <dgm:pt modelId="{D14524D4-A55D-4055-A689-A2FE33E89F91}" type="pres">
      <dgm:prSet presAssocID="{A9735E21-B0A9-41F6-AD96-E5411BB13CBA}" presName="composite" presStyleCnt="0">
        <dgm:presLayoutVars>
          <dgm:chMax val="1"/>
          <dgm:dir/>
          <dgm:resizeHandles val="exact"/>
        </dgm:presLayoutVars>
      </dgm:prSet>
      <dgm:spPr/>
      <dgm:t>
        <a:bodyPr/>
        <a:lstStyle/>
        <a:p>
          <a:endParaRPr lang="en-US"/>
        </a:p>
      </dgm:t>
    </dgm:pt>
    <dgm:pt modelId="{023AA576-880C-4EE7-BE63-C2ACF17A9C39}" type="pres">
      <dgm:prSet presAssocID="{A9735E21-B0A9-41F6-AD96-E5411BB13CBA}" presName="radial" presStyleCnt="0">
        <dgm:presLayoutVars>
          <dgm:animLvl val="ctr"/>
        </dgm:presLayoutVars>
      </dgm:prSet>
      <dgm:spPr/>
    </dgm:pt>
    <dgm:pt modelId="{153E95B3-BFA0-4D1C-84A0-BFB845C135A2}" type="pres">
      <dgm:prSet presAssocID="{7AB77297-8B8E-4974-A322-9F1F1EB855F1}" presName="centerShape" presStyleLbl="vennNode1" presStyleIdx="0" presStyleCnt="7"/>
      <dgm:spPr/>
      <dgm:t>
        <a:bodyPr/>
        <a:lstStyle/>
        <a:p>
          <a:endParaRPr lang="en-US"/>
        </a:p>
      </dgm:t>
    </dgm:pt>
    <dgm:pt modelId="{9F63B5B0-D47B-4998-B057-E309C89251CB}" type="pres">
      <dgm:prSet presAssocID="{69AE40ED-79DE-4F63-B3EB-715F65B153D0}" presName="node" presStyleLbl="vennNode1" presStyleIdx="1" presStyleCnt="7">
        <dgm:presLayoutVars>
          <dgm:bulletEnabled val="1"/>
        </dgm:presLayoutVars>
      </dgm:prSet>
      <dgm:spPr/>
      <dgm:t>
        <a:bodyPr/>
        <a:lstStyle/>
        <a:p>
          <a:endParaRPr lang="en-US"/>
        </a:p>
      </dgm:t>
    </dgm:pt>
    <dgm:pt modelId="{6B630AEF-94A3-4163-BE4A-D806F2891301}" type="pres">
      <dgm:prSet presAssocID="{33636C3E-D4AA-4ECE-AA6B-BEAF6D497A62}" presName="node" presStyleLbl="vennNode1" presStyleIdx="2" presStyleCnt="7">
        <dgm:presLayoutVars>
          <dgm:bulletEnabled val="1"/>
        </dgm:presLayoutVars>
      </dgm:prSet>
      <dgm:spPr/>
      <dgm:t>
        <a:bodyPr/>
        <a:lstStyle/>
        <a:p>
          <a:endParaRPr lang="en-US"/>
        </a:p>
      </dgm:t>
    </dgm:pt>
    <dgm:pt modelId="{D38F265E-F0DF-4E4C-9F63-026717B2979E}" type="pres">
      <dgm:prSet presAssocID="{81329A39-E80A-49B5-BC28-DA688EE3390A}" presName="node" presStyleLbl="vennNode1" presStyleIdx="3" presStyleCnt="7">
        <dgm:presLayoutVars>
          <dgm:bulletEnabled val="1"/>
        </dgm:presLayoutVars>
      </dgm:prSet>
      <dgm:spPr/>
      <dgm:t>
        <a:bodyPr/>
        <a:lstStyle/>
        <a:p>
          <a:endParaRPr lang="en-US"/>
        </a:p>
      </dgm:t>
    </dgm:pt>
    <dgm:pt modelId="{3DCA16AA-19E1-455C-93A2-F6AAB392F557}" type="pres">
      <dgm:prSet presAssocID="{8F97611E-9C24-4CA1-AA87-0AC5078DEB4F}" presName="node" presStyleLbl="vennNode1" presStyleIdx="4" presStyleCnt="7">
        <dgm:presLayoutVars>
          <dgm:bulletEnabled val="1"/>
        </dgm:presLayoutVars>
      </dgm:prSet>
      <dgm:spPr/>
      <dgm:t>
        <a:bodyPr/>
        <a:lstStyle/>
        <a:p>
          <a:endParaRPr lang="en-US"/>
        </a:p>
      </dgm:t>
    </dgm:pt>
    <dgm:pt modelId="{42FBFF02-4E39-4E7B-9539-71D14168860A}" type="pres">
      <dgm:prSet presAssocID="{897901EB-3745-4FD9-BADB-460FC2B0CE33}" presName="node" presStyleLbl="vennNode1" presStyleIdx="5" presStyleCnt="7" custRadScaleRad="97128" custRadScaleInc="-2285">
        <dgm:presLayoutVars>
          <dgm:bulletEnabled val="1"/>
        </dgm:presLayoutVars>
      </dgm:prSet>
      <dgm:spPr/>
      <dgm:t>
        <a:bodyPr/>
        <a:lstStyle/>
        <a:p>
          <a:endParaRPr lang="en-US"/>
        </a:p>
      </dgm:t>
    </dgm:pt>
    <dgm:pt modelId="{36F65E06-0CCA-42A0-8D47-4E1355B48C39}" type="pres">
      <dgm:prSet presAssocID="{45600649-AAEB-405F-9181-0E694DCFB7B8}" presName="node" presStyleLbl="vennNode1" presStyleIdx="6" presStyleCnt="7">
        <dgm:presLayoutVars>
          <dgm:bulletEnabled val="1"/>
        </dgm:presLayoutVars>
      </dgm:prSet>
      <dgm:spPr/>
      <dgm:t>
        <a:bodyPr/>
        <a:lstStyle/>
        <a:p>
          <a:endParaRPr lang="en-US"/>
        </a:p>
      </dgm:t>
    </dgm:pt>
  </dgm:ptLst>
  <dgm:cxnLst>
    <dgm:cxn modelId="{B4DE4384-3061-47BB-A94F-9005E9593B99}" type="presOf" srcId="{33636C3E-D4AA-4ECE-AA6B-BEAF6D497A62}" destId="{6B630AEF-94A3-4163-BE4A-D806F2891301}" srcOrd="0" destOrd="0" presId="urn:microsoft.com/office/officeart/2005/8/layout/radial3"/>
    <dgm:cxn modelId="{28C1B7DE-C4F5-4D55-892A-D88F2449D35C}" type="presOf" srcId="{897901EB-3745-4FD9-BADB-460FC2B0CE33}" destId="{42FBFF02-4E39-4E7B-9539-71D14168860A}" srcOrd="0" destOrd="0" presId="urn:microsoft.com/office/officeart/2005/8/layout/radial3"/>
    <dgm:cxn modelId="{6ABEB9D6-A082-4101-8BD7-15BF1EDE86CF}" srcId="{7AB77297-8B8E-4974-A322-9F1F1EB855F1}" destId="{45600649-AAEB-405F-9181-0E694DCFB7B8}" srcOrd="5" destOrd="0" parTransId="{C605C578-A4F8-433C-AABF-47B1DE9D3E51}" sibTransId="{9D26B68A-98BD-463B-AC64-A89D5306C469}"/>
    <dgm:cxn modelId="{A39598A7-4448-4C24-9CE5-5F4487EE806A}" srcId="{7AB77297-8B8E-4974-A322-9F1F1EB855F1}" destId="{69AE40ED-79DE-4F63-B3EB-715F65B153D0}" srcOrd="0" destOrd="0" parTransId="{D53C905A-85F3-4C63-B07E-6ED67D6B7F22}" sibTransId="{6EB24BD7-9189-4D10-AF03-0322628B0A2C}"/>
    <dgm:cxn modelId="{418BEC6E-9B1D-4309-8517-CD1490B1C659}" srcId="{7AB77297-8B8E-4974-A322-9F1F1EB855F1}" destId="{81329A39-E80A-49B5-BC28-DA688EE3390A}" srcOrd="2" destOrd="0" parTransId="{A0D2BBCA-38F3-4624-98B0-80BFBD229C83}" sibTransId="{035E4E09-D50E-4D27-A30C-01895699EBEE}"/>
    <dgm:cxn modelId="{A2D909A3-3E48-4F81-8A3F-DF710392262F}" srcId="{7AB77297-8B8E-4974-A322-9F1F1EB855F1}" destId="{33636C3E-D4AA-4ECE-AA6B-BEAF6D497A62}" srcOrd="1" destOrd="0" parTransId="{FAB53A79-AD1A-431E-915A-24D8A1BCB419}" sibTransId="{5BC14336-A4AF-4D09-879D-D327630163AB}"/>
    <dgm:cxn modelId="{33F85529-428D-4314-AD37-470CCEF243BD}" type="presOf" srcId="{8F97611E-9C24-4CA1-AA87-0AC5078DEB4F}" destId="{3DCA16AA-19E1-455C-93A2-F6AAB392F557}" srcOrd="0" destOrd="0" presId="urn:microsoft.com/office/officeart/2005/8/layout/radial3"/>
    <dgm:cxn modelId="{2EB08D66-353C-47D6-859E-BEF78C7E0AA6}" type="presOf" srcId="{81329A39-E80A-49B5-BC28-DA688EE3390A}" destId="{D38F265E-F0DF-4E4C-9F63-026717B2979E}" srcOrd="0" destOrd="0" presId="urn:microsoft.com/office/officeart/2005/8/layout/radial3"/>
    <dgm:cxn modelId="{4E7F1DCC-73C2-4B34-B21B-CDF25E4C10DC}" type="presOf" srcId="{45600649-AAEB-405F-9181-0E694DCFB7B8}" destId="{36F65E06-0CCA-42A0-8D47-4E1355B48C39}" srcOrd="0" destOrd="0" presId="urn:microsoft.com/office/officeart/2005/8/layout/radial3"/>
    <dgm:cxn modelId="{CC405E07-9BD9-4F74-AD26-F8D77622BCC5}" type="presOf" srcId="{69AE40ED-79DE-4F63-B3EB-715F65B153D0}" destId="{9F63B5B0-D47B-4998-B057-E309C89251CB}" srcOrd="0" destOrd="0" presId="urn:microsoft.com/office/officeart/2005/8/layout/radial3"/>
    <dgm:cxn modelId="{CCFA28E9-A0AC-4470-8ACB-2F82537C9762}" type="presOf" srcId="{7AB77297-8B8E-4974-A322-9F1F1EB855F1}" destId="{153E95B3-BFA0-4D1C-84A0-BFB845C135A2}" srcOrd="0" destOrd="0" presId="urn:microsoft.com/office/officeart/2005/8/layout/radial3"/>
    <dgm:cxn modelId="{9A8B41C7-A1B1-4E3C-BDAE-EB444255E456}" type="presOf" srcId="{A9735E21-B0A9-41F6-AD96-E5411BB13CBA}" destId="{D14524D4-A55D-4055-A689-A2FE33E89F91}" srcOrd="0" destOrd="0" presId="urn:microsoft.com/office/officeart/2005/8/layout/radial3"/>
    <dgm:cxn modelId="{4456533C-089B-40EE-BC35-ACA9B9326D31}" srcId="{7AB77297-8B8E-4974-A322-9F1F1EB855F1}" destId="{897901EB-3745-4FD9-BADB-460FC2B0CE33}" srcOrd="4" destOrd="0" parTransId="{5797C9A9-BF9F-4F7B-AB42-9C0F13EBACDC}" sibTransId="{BFD632F1-3AA6-4132-901B-D314AE023ABF}"/>
    <dgm:cxn modelId="{B47D52F2-B154-4B7C-8560-544957F16E75}" srcId="{7AB77297-8B8E-4974-A322-9F1F1EB855F1}" destId="{8F97611E-9C24-4CA1-AA87-0AC5078DEB4F}" srcOrd="3" destOrd="0" parTransId="{CBF7574F-3CDA-4DFC-A549-42E50B18595C}" sibTransId="{62651647-E1B5-47A9-A3C9-BC5BCB7A22DA}"/>
    <dgm:cxn modelId="{190C5718-A11D-414D-A305-F37F2FDCA222}" srcId="{A9735E21-B0A9-41F6-AD96-E5411BB13CBA}" destId="{7AB77297-8B8E-4974-A322-9F1F1EB855F1}" srcOrd="0" destOrd="0" parTransId="{13588213-B9CE-4DFD-A11B-2669EABDE658}" sibTransId="{E22136DF-43C2-4F0A-85CE-8C5816690B8A}"/>
    <dgm:cxn modelId="{59B7A55D-89BA-4368-B52B-761B1C437940}" type="presParOf" srcId="{D14524D4-A55D-4055-A689-A2FE33E89F91}" destId="{023AA576-880C-4EE7-BE63-C2ACF17A9C39}" srcOrd="0" destOrd="0" presId="urn:microsoft.com/office/officeart/2005/8/layout/radial3"/>
    <dgm:cxn modelId="{F755B614-B3A5-4ADA-A1E6-B2BF7A0B7510}" type="presParOf" srcId="{023AA576-880C-4EE7-BE63-C2ACF17A9C39}" destId="{153E95B3-BFA0-4D1C-84A0-BFB845C135A2}" srcOrd="0" destOrd="0" presId="urn:microsoft.com/office/officeart/2005/8/layout/radial3"/>
    <dgm:cxn modelId="{880321FF-117C-44DB-9C2D-5E32AD8119C2}" type="presParOf" srcId="{023AA576-880C-4EE7-BE63-C2ACF17A9C39}" destId="{9F63B5B0-D47B-4998-B057-E309C89251CB}" srcOrd="1" destOrd="0" presId="urn:microsoft.com/office/officeart/2005/8/layout/radial3"/>
    <dgm:cxn modelId="{EF4692B6-2979-41A9-813A-410B126E6DA2}" type="presParOf" srcId="{023AA576-880C-4EE7-BE63-C2ACF17A9C39}" destId="{6B630AEF-94A3-4163-BE4A-D806F2891301}" srcOrd="2" destOrd="0" presId="urn:microsoft.com/office/officeart/2005/8/layout/radial3"/>
    <dgm:cxn modelId="{119913AD-423E-48E4-AC0E-6C6E8762D395}" type="presParOf" srcId="{023AA576-880C-4EE7-BE63-C2ACF17A9C39}" destId="{D38F265E-F0DF-4E4C-9F63-026717B2979E}" srcOrd="3" destOrd="0" presId="urn:microsoft.com/office/officeart/2005/8/layout/radial3"/>
    <dgm:cxn modelId="{DA543241-371E-41E9-8162-695D0B8AD3C2}" type="presParOf" srcId="{023AA576-880C-4EE7-BE63-C2ACF17A9C39}" destId="{3DCA16AA-19E1-455C-93A2-F6AAB392F557}" srcOrd="4" destOrd="0" presId="urn:microsoft.com/office/officeart/2005/8/layout/radial3"/>
    <dgm:cxn modelId="{8AFD5115-BB06-4030-897C-F04945A427E9}" type="presParOf" srcId="{023AA576-880C-4EE7-BE63-C2ACF17A9C39}" destId="{42FBFF02-4E39-4E7B-9539-71D14168860A}" srcOrd="5" destOrd="0" presId="urn:microsoft.com/office/officeart/2005/8/layout/radial3"/>
    <dgm:cxn modelId="{79949FF4-6F30-45D5-9B61-E3BA1F2580D2}" type="presParOf" srcId="{023AA576-880C-4EE7-BE63-C2ACF17A9C39}" destId="{36F65E06-0CCA-42A0-8D47-4E1355B48C39}" srcOrd="6" destOrd="0" presId="urn:microsoft.com/office/officeart/2005/8/layout/radial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735E21-B0A9-41F6-AD96-E5411BB13CBA}" type="doc">
      <dgm:prSet loTypeId="urn:microsoft.com/office/officeart/2005/8/layout/radial3" loCatId="relationship" qsTypeId="urn:microsoft.com/office/officeart/2005/8/quickstyle/simple1" qsCatId="simple" csTypeId="urn:microsoft.com/office/officeart/2005/8/colors/accent5_3" csCatId="accent5" phldr="1"/>
      <dgm:spPr/>
      <dgm:t>
        <a:bodyPr/>
        <a:lstStyle/>
        <a:p>
          <a:endParaRPr lang="en-US"/>
        </a:p>
      </dgm:t>
    </dgm:pt>
    <dgm:pt modelId="{7AB77297-8B8E-4974-A322-9F1F1EB855F1}">
      <dgm:prSet phldrT="[Text]" custT="1"/>
      <dgm:spPr/>
      <dgm:t>
        <a:bodyPr/>
        <a:lstStyle/>
        <a:p>
          <a:r>
            <a:rPr lang="en-US" sz="1050" dirty="0" smtClean="0">
              <a:latin typeface="Segoe UI Light" panose="020B0502040204020203" pitchFamily="34" charset="0"/>
              <a:cs typeface="Segoe UI Light" panose="020B0502040204020203" pitchFamily="34" charset="0"/>
            </a:rPr>
            <a:t/>
          </a:r>
          <a:br>
            <a:rPr lang="en-US" sz="1050" dirty="0" smtClean="0">
              <a:latin typeface="Segoe UI Light" panose="020B0502040204020203" pitchFamily="34" charset="0"/>
              <a:cs typeface="Segoe UI Light" panose="020B0502040204020203" pitchFamily="34" charset="0"/>
            </a:rPr>
          </a:br>
          <a:r>
            <a:rPr lang="en-US" sz="1100" dirty="0" smtClean="0">
              <a:latin typeface="Segoe UI Light" panose="020B0502040204020203" pitchFamily="34" charset="0"/>
              <a:cs typeface="Segoe UI Light" panose="020B0502040204020203" pitchFamily="34" charset="0"/>
            </a:rPr>
            <a:t>Social, psychosocial and environment factors</a:t>
          </a:r>
          <a:endParaRPr lang="en-US" sz="1100" dirty="0">
            <a:latin typeface="Segoe UI Light" panose="020B0502040204020203" pitchFamily="34" charset="0"/>
            <a:cs typeface="Segoe UI Light" panose="020B0502040204020203" pitchFamily="34" charset="0"/>
          </a:endParaRPr>
        </a:p>
      </dgm:t>
    </dgm:pt>
    <dgm:pt modelId="{13588213-B9CE-4DFD-A11B-2669EABDE658}" type="parTrans" cxnId="{190C5718-A11D-414D-A305-F37F2FDCA222}">
      <dgm:prSet/>
      <dgm:spPr/>
      <dgm:t>
        <a:bodyPr/>
        <a:lstStyle/>
        <a:p>
          <a:endParaRPr lang="en-US"/>
        </a:p>
      </dgm:t>
    </dgm:pt>
    <dgm:pt modelId="{E22136DF-43C2-4F0A-85CE-8C5816690B8A}" type="sibTrans" cxnId="{190C5718-A11D-414D-A305-F37F2FDCA222}">
      <dgm:prSet/>
      <dgm:spPr/>
      <dgm:t>
        <a:bodyPr/>
        <a:lstStyle/>
        <a:p>
          <a:endParaRPr lang="en-US"/>
        </a:p>
      </dgm:t>
    </dgm:pt>
    <dgm:pt modelId="{69AE40ED-79DE-4F63-B3EB-715F65B153D0}">
      <dgm:prSet phldrT="[Text]" custT="1"/>
      <dgm:spPr/>
      <dgm:t>
        <a:bodyPr/>
        <a:lstStyle/>
        <a:p>
          <a:r>
            <a:rPr lang="en-AU" sz="1100" b="0" i="0" dirty="0" smtClean="0">
              <a:latin typeface="Segoe UI Light" panose="020B0502040204020203" pitchFamily="34" charset="0"/>
              <a:cs typeface="Segoe UI Light" panose="020B0502040204020203" pitchFamily="34" charset="0"/>
            </a:rPr>
            <a:t>Chronic health conditions</a:t>
          </a:r>
          <a:endParaRPr lang="en-US" sz="1100" b="0" i="0" dirty="0">
            <a:latin typeface="Segoe UI Light" panose="020B0502040204020203" pitchFamily="34" charset="0"/>
            <a:cs typeface="Segoe UI Light" panose="020B0502040204020203" pitchFamily="34" charset="0"/>
          </a:endParaRPr>
        </a:p>
      </dgm:t>
    </dgm:pt>
    <dgm:pt modelId="{D53C905A-85F3-4C63-B07E-6ED67D6B7F22}" type="parTrans" cxnId="{A39598A7-4448-4C24-9CE5-5F4487EE806A}">
      <dgm:prSet/>
      <dgm:spPr/>
      <dgm:t>
        <a:bodyPr/>
        <a:lstStyle/>
        <a:p>
          <a:endParaRPr lang="en-US"/>
        </a:p>
      </dgm:t>
    </dgm:pt>
    <dgm:pt modelId="{6EB24BD7-9189-4D10-AF03-0322628B0A2C}" type="sibTrans" cxnId="{A39598A7-4448-4C24-9CE5-5F4487EE806A}">
      <dgm:prSet/>
      <dgm:spPr/>
      <dgm:t>
        <a:bodyPr/>
        <a:lstStyle/>
        <a:p>
          <a:endParaRPr lang="en-US"/>
        </a:p>
      </dgm:t>
    </dgm:pt>
    <dgm:pt modelId="{8A866153-61E9-4822-A84C-F6EFC64FD4F5}">
      <dgm:prSet phldrT="[Text]" custT="1"/>
      <dgm:spPr/>
      <dgm:t>
        <a:bodyPr/>
        <a:lstStyle/>
        <a:p>
          <a:r>
            <a:rPr lang="en-US" sz="1100" b="0" dirty="0" smtClean="0">
              <a:latin typeface="Segoe UI Light" panose="020B0502040204020203" pitchFamily="34" charset="0"/>
              <a:cs typeface="Segoe UI Light" panose="020B0502040204020203" pitchFamily="34" charset="0"/>
            </a:rPr>
            <a:t>Geographical location</a:t>
          </a:r>
          <a:endParaRPr lang="en-US" sz="1100" b="0" dirty="0">
            <a:latin typeface="Segoe UI Light" panose="020B0502040204020203" pitchFamily="34" charset="0"/>
            <a:cs typeface="Segoe UI Light" panose="020B0502040204020203" pitchFamily="34" charset="0"/>
          </a:endParaRPr>
        </a:p>
      </dgm:t>
    </dgm:pt>
    <dgm:pt modelId="{4AF8F080-7FA2-46F5-BF6B-8FA879523A89}" type="parTrans" cxnId="{D02F52AE-B837-4543-BCE8-97EEF6F5225D}">
      <dgm:prSet/>
      <dgm:spPr/>
      <dgm:t>
        <a:bodyPr/>
        <a:lstStyle/>
        <a:p>
          <a:endParaRPr lang="en-US"/>
        </a:p>
      </dgm:t>
    </dgm:pt>
    <dgm:pt modelId="{7DB1045C-B1CF-4322-9DAE-5388084298ED}" type="sibTrans" cxnId="{D02F52AE-B837-4543-BCE8-97EEF6F5225D}">
      <dgm:prSet/>
      <dgm:spPr/>
      <dgm:t>
        <a:bodyPr/>
        <a:lstStyle/>
        <a:p>
          <a:endParaRPr lang="en-US"/>
        </a:p>
      </dgm:t>
    </dgm:pt>
    <dgm:pt modelId="{897901EB-3745-4FD9-BADB-460FC2B0CE33}">
      <dgm:prSet phldrT="[Text]" custT="1"/>
      <dgm:spPr/>
      <dgm:t>
        <a:bodyPr/>
        <a:lstStyle/>
        <a:p>
          <a:r>
            <a:rPr lang="en-US" sz="1100" b="0" dirty="0" smtClean="0">
              <a:latin typeface="Segoe UI Light" panose="020B0502040204020203" pitchFamily="34" charset="0"/>
              <a:cs typeface="Segoe UI Light" panose="020B0502040204020203" pitchFamily="34" charset="0"/>
            </a:rPr>
            <a:t>Alcohol &amp; other drugs</a:t>
          </a:r>
          <a:endParaRPr lang="en-US" sz="1100" b="0" dirty="0">
            <a:latin typeface="Segoe UI Light" panose="020B0502040204020203" pitchFamily="34" charset="0"/>
            <a:cs typeface="Segoe UI Light" panose="020B0502040204020203" pitchFamily="34" charset="0"/>
          </a:endParaRPr>
        </a:p>
      </dgm:t>
    </dgm:pt>
    <dgm:pt modelId="{5797C9A9-BF9F-4F7B-AB42-9C0F13EBACDC}" type="parTrans" cxnId="{4456533C-089B-40EE-BC35-ACA9B9326D31}">
      <dgm:prSet/>
      <dgm:spPr/>
      <dgm:t>
        <a:bodyPr/>
        <a:lstStyle/>
        <a:p>
          <a:endParaRPr lang="en-US"/>
        </a:p>
      </dgm:t>
    </dgm:pt>
    <dgm:pt modelId="{BFD632F1-3AA6-4132-901B-D314AE023ABF}" type="sibTrans" cxnId="{4456533C-089B-40EE-BC35-ACA9B9326D31}">
      <dgm:prSet/>
      <dgm:spPr/>
      <dgm:t>
        <a:bodyPr/>
        <a:lstStyle/>
        <a:p>
          <a:endParaRPr lang="en-US"/>
        </a:p>
      </dgm:t>
    </dgm:pt>
    <dgm:pt modelId="{BEA6CF7C-4E99-4253-BDCD-561C3D447D14}">
      <dgm:prSet phldrT="[Text]" custT="1"/>
      <dgm:spPr/>
      <dgm:t>
        <a:bodyPr lIns="0"/>
        <a:lstStyle/>
        <a:p>
          <a:r>
            <a:rPr lang="en-US" sz="1100" b="0" dirty="0" smtClean="0">
              <a:latin typeface="Segoe UI Light" panose="020B0502040204020203" pitchFamily="34" charset="0"/>
              <a:cs typeface="Segoe UI Light" panose="020B0502040204020203" pitchFamily="34" charset="0"/>
            </a:rPr>
            <a:t>Intergenerational trauma</a:t>
          </a:r>
          <a:endParaRPr lang="en-US" sz="1100" b="0" dirty="0">
            <a:latin typeface="Segoe UI Light" panose="020B0502040204020203" pitchFamily="34" charset="0"/>
            <a:cs typeface="Segoe UI Light" panose="020B0502040204020203" pitchFamily="34" charset="0"/>
          </a:endParaRPr>
        </a:p>
      </dgm:t>
    </dgm:pt>
    <dgm:pt modelId="{5909047B-C664-4178-8B0F-FCC1814BB9A4}" type="parTrans" cxnId="{57FFC262-DACC-419B-A30C-A7F12CAE3033}">
      <dgm:prSet/>
      <dgm:spPr/>
      <dgm:t>
        <a:bodyPr/>
        <a:lstStyle/>
        <a:p>
          <a:endParaRPr lang="en-US"/>
        </a:p>
      </dgm:t>
    </dgm:pt>
    <dgm:pt modelId="{7B6FA87C-0DAD-4DA1-B711-AE61C2B0096E}" type="sibTrans" cxnId="{57FFC262-DACC-419B-A30C-A7F12CAE3033}">
      <dgm:prSet/>
      <dgm:spPr/>
      <dgm:t>
        <a:bodyPr/>
        <a:lstStyle/>
        <a:p>
          <a:endParaRPr lang="en-US"/>
        </a:p>
      </dgm:t>
    </dgm:pt>
    <dgm:pt modelId="{719D3872-97BC-4CA2-9572-19C7ADF2C14A}">
      <dgm:prSet custT="1"/>
      <dgm:spPr/>
      <dgm:t>
        <a:bodyPr/>
        <a:lstStyle/>
        <a:p>
          <a:r>
            <a:rPr lang="en-US" sz="1100" dirty="0" smtClean="0">
              <a:latin typeface="Segoe UI Light" panose="020B0502040204020203" pitchFamily="34" charset="0"/>
              <a:cs typeface="Segoe UI Light" panose="020B0502040204020203" pitchFamily="34" charset="0"/>
            </a:rPr>
            <a:t>Ableism</a:t>
          </a:r>
          <a:endParaRPr lang="en-US" sz="1100" dirty="0">
            <a:latin typeface="Segoe UI Light" panose="020B0502040204020203" pitchFamily="34" charset="0"/>
            <a:cs typeface="Segoe UI Light" panose="020B0502040204020203" pitchFamily="34" charset="0"/>
          </a:endParaRPr>
        </a:p>
      </dgm:t>
    </dgm:pt>
    <dgm:pt modelId="{FD6F4A9F-5FAC-46D6-AB09-C2802C8C1F46}" type="parTrans" cxnId="{E1016934-D367-4E82-918D-8D377C0C7FB8}">
      <dgm:prSet/>
      <dgm:spPr/>
      <dgm:t>
        <a:bodyPr/>
        <a:lstStyle/>
        <a:p>
          <a:endParaRPr lang="en-US"/>
        </a:p>
      </dgm:t>
    </dgm:pt>
    <dgm:pt modelId="{C9A738B0-7F1F-4108-9D97-E061E9A72299}" type="sibTrans" cxnId="{E1016934-D367-4E82-918D-8D377C0C7FB8}">
      <dgm:prSet/>
      <dgm:spPr/>
      <dgm:t>
        <a:bodyPr/>
        <a:lstStyle/>
        <a:p>
          <a:endParaRPr lang="en-US"/>
        </a:p>
      </dgm:t>
    </dgm:pt>
    <dgm:pt modelId="{603EB09F-6734-4842-86EE-313855F9019D}">
      <dgm:prSet custT="1"/>
      <dgm:spPr/>
      <dgm:t>
        <a:bodyPr/>
        <a:lstStyle/>
        <a:p>
          <a:r>
            <a:rPr lang="en-US" sz="1100" dirty="0" smtClean="0">
              <a:latin typeface="Segoe UI Light" panose="020B0502040204020203" pitchFamily="34" charset="0"/>
              <a:cs typeface="Segoe UI Light" panose="020B0502040204020203" pitchFamily="34" charset="0"/>
            </a:rPr>
            <a:t>Racism</a:t>
          </a:r>
          <a:endParaRPr lang="en-US" sz="1100" dirty="0">
            <a:latin typeface="Segoe UI Light" panose="020B0502040204020203" pitchFamily="34" charset="0"/>
            <a:cs typeface="Segoe UI Light" panose="020B0502040204020203" pitchFamily="34" charset="0"/>
          </a:endParaRPr>
        </a:p>
      </dgm:t>
    </dgm:pt>
    <dgm:pt modelId="{14D1686A-0778-4F44-A372-BE54F5BC2EFF}" type="parTrans" cxnId="{9A73EB95-785F-4E3D-BA6A-FA29438C52B4}">
      <dgm:prSet/>
      <dgm:spPr/>
      <dgm:t>
        <a:bodyPr/>
        <a:lstStyle/>
        <a:p>
          <a:endParaRPr lang="en-US"/>
        </a:p>
      </dgm:t>
    </dgm:pt>
    <dgm:pt modelId="{0981186C-A941-4A4D-BE6B-0CD6A9B92384}" type="sibTrans" cxnId="{9A73EB95-785F-4E3D-BA6A-FA29438C52B4}">
      <dgm:prSet/>
      <dgm:spPr/>
      <dgm:t>
        <a:bodyPr/>
        <a:lstStyle/>
        <a:p>
          <a:endParaRPr lang="en-US"/>
        </a:p>
      </dgm:t>
    </dgm:pt>
    <dgm:pt modelId="{8E862B76-D33F-4C22-9B77-DD7CD4433D95}">
      <dgm:prSet custT="1"/>
      <dgm:spPr/>
      <dgm:t>
        <a:bodyPr/>
        <a:lstStyle/>
        <a:p>
          <a:r>
            <a:rPr lang="en-US" sz="1100" dirty="0" smtClean="0">
              <a:latin typeface="Segoe UI Light" panose="020B0502040204020203" pitchFamily="34" charset="0"/>
              <a:cs typeface="Segoe UI Light" panose="020B0502040204020203" pitchFamily="34" charset="0"/>
            </a:rPr>
            <a:t>Religion</a:t>
          </a:r>
          <a:endParaRPr lang="en-US" sz="1100" dirty="0">
            <a:latin typeface="Segoe UI Light" panose="020B0502040204020203" pitchFamily="34" charset="0"/>
            <a:cs typeface="Segoe UI Light" panose="020B0502040204020203" pitchFamily="34" charset="0"/>
          </a:endParaRPr>
        </a:p>
      </dgm:t>
    </dgm:pt>
    <dgm:pt modelId="{51C4F8A9-14D7-439B-BDCB-A9E8DA0954F4}" type="parTrans" cxnId="{F1988919-F135-40E6-9EC6-111A5A41B89F}">
      <dgm:prSet/>
      <dgm:spPr/>
      <dgm:t>
        <a:bodyPr/>
        <a:lstStyle/>
        <a:p>
          <a:endParaRPr lang="en-US"/>
        </a:p>
      </dgm:t>
    </dgm:pt>
    <dgm:pt modelId="{81F55732-8B86-4F87-8197-20E4BBFAA7EB}" type="sibTrans" cxnId="{F1988919-F135-40E6-9EC6-111A5A41B89F}">
      <dgm:prSet/>
      <dgm:spPr/>
      <dgm:t>
        <a:bodyPr/>
        <a:lstStyle/>
        <a:p>
          <a:endParaRPr lang="en-US"/>
        </a:p>
      </dgm:t>
    </dgm:pt>
    <dgm:pt modelId="{0B9891BF-F055-4094-A18A-681E863ECDD3}">
      <dgm:prSet custT="1"/>
      <dgm:spPr/>
      <dgm:t>
        <a:bodyPr/>
        <a:lstStyle/>
        <a:p>
          <a:r>
            <a:rPr lang="en-US" sz="1100" dirty="0" smtClean="0">
              <a:latin typeface="Segoe UI Light" panose="020B0502040204020203" pitchFamily="34" charset="0"/>
              <a:cs typeface="Segoe UI Light" panose="020B0502040204020203" pitchFamily="34" charset="0"/>
            </a:rPr>
            <a:t>Homophobia</a:t>
          </a:r>
          <a:endParaRPr lang="en-US" sz="1100" dirty="0">
            <a:latin typeface="Segoe UI Light" panose="020B0502040204020203" pitchFamily="34" charset="0"/>
            <a:cs typeface="Segoe UI Light" panose="020B0502040204020203" pitchFamily="34" charset="0"/>
          </a:endParaRPr>
        </a:p>
      </dgm:t>
    </dgm:pt>
    <dgm:pt modelId="{080D7F84-DD32-4DE1-B02A-1F9D63773564}" type="parTrans" cxnId="{08FC8CCE-28C5-4644-9617-55A06F18C856}">
      <dgm:prSet/>
      <dgm:spPr/>
      <dgm:t>
        <a:bodyPr/>
        <a:lstStyle/>
        <a:p>
          <a:endParaRPr lang="en-US"/>
        </a:p>
      </dgm:t>
    </dgm:pt>
    <dgm:pt modelId="{AE59329D-1E42-432F-8C93-315DD05CBCB7}" type="sibTrans" cxnId="{08FC8CCE-28C5-4644-9617-55A06F18C856}">
      <dgm:prSet/>
      <dgm:spPr/>
      <dgm:t>
        <a:bodyPr/>
        <a:lstStyle/>
        <a:p>
          <a:endParaRPr lang="en-US"/>
        </a:p>
      </dgm:t>
    </dgm:pt>
    <dgm:pt modelId="{1AB5C99F-FEA4-4D81-879E-7E04C4A20580}">
      <dgm:prSet custT="1"/>
      <dgm:spPr/>
      <dgm:t>
        <a:bodyPr/>
        <a:lstStyle/>
        <a:p>
          <a:r>
            <a:rPr lang="en-US" sz="1100" dirty="0" smtClean="0">
              <a:latin typeface="Segoe UI Light" panose="020B0502040204020203" pitchFamily="34" charset="0"/>
              <a:cs typeface="Segoe UI Light" panose="020B0502040204020203" pitchFamily="34" charset="0"/>
            </a:rPr>
            <a:t>Mental</a:t>
          </a:r>
          <a:r>
            <a:rPr lang="en-US" sz="2200" dirty="0" smtClean="0"/>
            <a:t> </a:t>
          </a:r>
          <a:r>
            <a:rPr lang="en-US" sz="1100" dirty="0" smtClean="0">
              <a:latin typeface="Segoe UI Light" panose="020B0502040204020203" pitchFamily="34" charset="0"/>
              <a:cs typeface="Segoe UI Light" panose="020B0502040204020203" pitchFamily="34" charset="0"/>
            </a:rPr>
            <a:t>health</a:t>
          </a:r>
          <a:endParaRPr lang="en-US" sz="1100" dirty="0">
            <a:latin typeface="Segoe UI Light" panose="020B0502040204020203" pitchFamily="34" charset="0"/>
            <a:cs typeface="Segoe UI Light" panose="020B0502040204020203" pitchFamily="34" charset="0"/>
          </a:endParaRPr>
        </a:p>
      </dgm:t>
    </dgm:pt>
    <dgm:pt modelId="{17D4D3C1-7881-4887-8DF1-0BA65C4F366E}" type="parTrans" cxnId="{54B1B510-560A-4E82-8BFD-8AE78A167428}">
      <dgm:prSet/>
      <dgm:spPr/>
      <dgm:t>
        <a:bodyPr/>
        <a:lstStyle/>
        <a:p>
          <a:endParaRPr lang="en-US"/>
        </a:p>
      </dgm:t>
    </dgm:pt>
    <dgm:pt modelId="{3D054B35-8DB3-4314-B19D-3C4999275142}" type="sibTrans" cxnId="{54B1B510-560A-4E82-8BFD-8AE78A167428}">
      <dgm:prSet/>
      <dgm:spPr/>
      <dgm:t>
        <a:bodyPr/>
        <a:lstStyle/>
        <a:p>
          <a:endParaRPr lang="en-US"/>
        </a:p>
      </dgm:t>
    </dgm:pt>
    <dgm:pt modelId="{2E83BA59-C3CF-4239-9F7D-4D2FD78996FD}" type="pres">
      <dgm:prSet presAssocID="{A9735E21-B0A9-41F6-AD96-E5411BB13CBA}" presName="composite" presStyleCnt="0">
        <dgm:presLayoutVars>
          <dgm:chMax val="1"/>
          <dgm:dir/>
          <dgm:resizeHandles val="exact"/>
        </dgm:presLayoutVars>
      </dgm:prSet>
      <dgm:spPr/>
      <dgm:t>
        <a:bodyPr/>
        <a:lstStyle/>
        <a:p>
          <a:endParaRPr lang="en-US"/>
        </a:p>
      </dgm:t>
    </dgm:pt>
    <dgm:pt modelId="{4C7C3D40-3C74-4CD5-96AB-3A8203844CBD}" type="pres">
      <dgm:prSet presAssocID="{A9735E21-B0A9-41F6-AD96-E5411BB13CBA}" presName="radial" presStyleCnt="0">
        <dgm:presLayoutVars>
          <dgm:animLvl val="ctr"/>
        </dgm:presLayoutVars>
      </dgm:prSet>
      <dgm:spPr/>
    </dgm:pt>
    <dgm:pt modelId="{E97B1F0C-D593-469E-A4FF-057266B65340}" type="pres">
      <dgm:prSet presAssocID="{7AB77297-8B8E-4974-A322-9F1F1EB855F1}" presName="centerShape" presStyleLbl="vennNode1" presStyleIdx="0" presStyleCnt="10"/>
      <dgm:spPr/>
      <dgm:t>
        <a:bodyPr/>
        <a:lstStyle/>
        <a:p>
          <a:endParaRPr lang="en-US"/>
        </a:p>
      </dgm:t>
    </dgm:pt>
    <dgm:pt modelId="{983777FC-73D3-4EA0-BC48-4B0A0D12AF83}" type="pres">
      <dgm:prSet presAssocID="{69AE40ED-79DE-4F63-B3EB-715F65B153D0}" presName="node" presStyleLbl="vennNode1" presStyleIdx="1" presStyleCnt="10">
        <dgm:presLayoutVars>
          <dgm:bulletEnabled val="1"/>
        </dgm:presLayoutVars>
      </dgm:prSet>
      <dgm:spPr/>
      <dgm:t>
        <a:bodyPr/>
        <a:lstStyle/>
        <a:p>
          <a:endParaRPr lang="en-US"/>
        </a:p>
      </dgm:t>
    </dgm:pt>
    <dgm:pt modelId="{89AE7C3A-D0D6-43CD-9C64-6B9A35E124E7}" type="pres">
      <dgm:prSet presAssocID="{8A866153-61E9-4822-A84C-F6EFC64FD4F5}" presName="node" presStyleLbl="vennNode1" presStyleIdx="2" presStyleCnt="10" custScaleX="108995">
        <dgm:presLayoutVars>
          <dgm:bulletEnabled val="1"/>
        </dgm:presLayoutVars>
      </dgm:prSet>
      <dgm:spPr/>
      <dgm:t>
        <a:bodyPr/>
        <a:lstStyle/>
        <a:p>
          <a:endParaRPr lang="en-US"/>
        </a:p>
      </dgm:t>
    </dgm:pt>
    <dgm:pt modelId="{C5069B73-F6AF-4638-A121-A1D059DA45E2}" type="pres">
      <dgm:prSet presAssocID="{719D3872-97BC-4CA2-9572-19C7ADF2C14A}" presName="node" presStyleLbl="vennNode1" presStyleIdx="3" presStyleCnt="10" custRadScaleRad="87201" custRadScaleInc="-9258">
        <dgm:presLayoutVars>
          <dgm:bulletEnabled val="1"/>
        </dgm:presLayoutVars>
      </dgm:prSet>
      <dgm:spPr/>
      <dgm:t>
        <a:bodyPr/>
        <a:lstStyle/>
        <a:p>
          <a:endParaRPr lang="en-US"/>
        </a:p>
      </dgm:t>
    </dgm:pt>
    <dgm:pt modelId="{1BD557EE-515E-40EB-BFAB-60A7066EA8E6}" type="pres">
      <dgm:prSet presAssocID="{603EB09F-6734-4842-86EE-313855F9019D}" presName="node" presStyleLbl="vennNode1" presStyleIdx="4" presStyleCnt="10">
        <dgm:presLayoutVars>
          <dgm:bulletEnabled val="1"/>
        </dgm:presLayoutVars>
      </dgm:prSet>
      <dgm:spPr/>
      <dgm:t>
        <a:bodyPr/>
        <a:lstStyle/>
        <a:p>
          <a:endParaRPr lang="en-US"/>
        </a:p>
      </dgm:t>
    </dgm:pt>
    <dgm:pt modelId="{71DE8DC7-ADAC-465E-B229-17DB9F5F8CA4}" type="pres">
      <dgm:prSet presAssocID="{8E862B76-D33F-4C22-9B77-DD7CD4433D95}" presName="node" presStyleLbl="vennNode1" presStyleIdx="5" presStyleCnt="10">
        <dgm:presLayoutVars>
          <dgm:bulletEnabled val="1"/>
        </dgm:presLayoutVars>
      </dgm:prSet>
      <dgm:spPr/>
      <dgm:t>
        <a:bodyPr/>
        <a:lstStyle/>
        <a:p>
          <a:endParaRPr lang="en-US"/>
        </a:p>
      </dgm:t>
    </dgm:pt>
    <dgm:pt modelId="{8DE19326-9DBF-42CC-8944-B3573A12C057}" type="pres">
      <dgm:prSet presAssocID="{897901EB-3745-4FD9-BADB-460FC2B0CE33}" presName="node" presStyleLbl="vennNode1" presStyleIdx="6" presStyleCnt="10">
        <dgm:presLayoutVars>
          <dgm:bulletEnabled val="1"/>
        </dgm:presLayoutVars>
      </dgm:prSet>
      <dgm:spPr/>
      <dgm:t>
        <a:bodyPr/>
        <a:lstStyle/>
        <a:p>
          <a:endParaRPr lang="en-US"/>
        </a:p>
      </dgm:t>
    </dgm:pt>
    <dgm:pt modelId="{CE0597A1-D140-4417-ABA8-2847DFCEB226}" type="pres">
      <dgm:prSet presAssocID="{BEA6CF7C-4E99-4253-BDCD-561C3D447D14}" presName="node" presStyleLbl="vennNode1" presStyleIdx="7" presStyleCnt="10" custScaleX="122175" custScaleY="114080">
        <dgm:presLayoutVars>
          <dgm:bulletEnabled val="1"/>
        </dgm:presLayoutVars>
      </dgm:prSet>
      <dgm:spPr/>
      <dgm:t>
        <a:bodyPr/>
        <a:lstStyle/>
        <a:p>
          <a:endParaRPr lang="en-US"/>
        </a:p>
      </dgm:t>
    </dgm:pt>
    <dgm:pt modelId="{F32D7FB7-1B6A-4A1F-BD3C-1D0F57A8D372}" type="pres">
      <dgm:prSet presAssocID="{1AB5C99F-FEA4-4D81-879E-7E04C4A20580}" presName="node" presStyleLbl="vennNode1" presStyleIdx="8" presStyleCnt="10">
        <dgm:presLayoutVars>
          <dgm:bulletEnabled val="1"/>
        </dgm:presLayoutVars>
      </dgm:prSet>
      <dgm:spPr/>
      <dgm:t>
        <a:bodyPr/>
        <a:lstStyle/>
        <a:p>
          <a:endParaRPr lang="en-US"/>
        </a:p>
      </dgm:t>
    </dgm:pt>
    <dgm:pt modelId="{4CDFF495-4D8F-488D-8F8A-154C24C7E106}" type="pres">
      <dgm:prSet presAssocID="{0B9891BF-F055-4094-A18A-681E863ECDD3}" presName="node" presStyleLbl="vennNode1" presStyleIdx="9" presStyleCnt="10">
        <dgm:presLayoutVars>
          <dgm:bulletEnabled val="1"/>
        </dgm:presLayoutVars>
      </dgm:prSet>
      <dgm:spPr/>
      <dgm:t>
        <a:bodyPr/>
        <a:lstStyle/>
        <a:p>
          <a:endParaRPr lang="en-US"/>
        </a:p>
      </dgm:t>
    </dgm:pt>
  </dgm:ptLst>
  <dgm:cxnLst>
    <dgm:cxn modelId="{C581CE60-8072-4B7B-B281-E6620ED85430}" type="presOf" srcId="{897901EB-3745-4FD9-BADB-460FC2B0CE33}" destId="{8DE19326-9DBF-42CC-8944-B3573A12C057}" srcOrd="0" destOrd="0" presId="urn:microsoft.com/office/officeart/2005/8/layout/radial3"/>
    <dgm:cxn modelId="{49FF0B3C-66A8-4E55-AB03-B731A4AE31B4}" type="presOf" srcId="{603EB09F-6734-4842-86EE-313855F9019D}" destId="{1BD557EE-515E-40EB-BFAB-60A7066EA8E6}" srcOrd="0" destOrd="0" presId="urn:microsoft.com/office/officeart/2005/8/layout/radial3"/>
    <dgm:cxn modelId="{B4BCA072-3D76-4D3E-A89D-299F6BBC079E}" type="presOf" srcId="{A9735E21-B0A9-41F6-AD96-E5411BB13CBA}" destId="{2E83BA59-C3CF-4239-9F7D-4D2FD78996FD}" srcOrd="0" destOrd="0" presId="urn:microsoft.com/office/officeart/2005/8/layout/radial3"/>
    <dgm:cxn modelId="{AB29F4F0-340D-4462-B7C9-049D239FED6B}" type="presOf" srcId="{1AB5C99F-FEA4-4D81-879E-7E04C4A20580}" destId="{F32D7FB7-1B6A-4A1F-BD3C-1D0F57A8D372}" srcOrd="0" destOrd="0" presId="urn:microsoft.com/office/officeart/2005/8/layout/radial3"/>
    <dgm:cxn modelId="{08FC8CCE-28C5-4644-9617-55A06F18C856}" srcId="{7AB77297-8B8E-4974-A322-9F1F1EB855F1}" destId="{0B9891BF-F055-4094-A18A-681E863ECDD3}" srcOrd="8" destOrd="0" parTransId="{080D7F84-DD32-4DE1-B02A-1F9D63773564}" sibTransId="{AE59329D-1E42-432F-8C93-315DD05CBCB7}"/>
    <dgm:cxn modelId="{A39598A7-4448-4C24-9CE5-5F4487EE806A}" srcId="{7AB77297-8B8E-4974-A322-9F1F1EB855F1}" destId="{69AE40ED-79DE-4F63-B3EB-715F65B153D0}" srcOrd="0" destOrd="0" parTransId="{D53C905A-85F3-4C63-B07E-6ED67D6B7F22}" sibTransId="{6EB24BD7-9189-4D10-AF03-0322628B0A2C}"/>
    <dgm:cxn modelId="{792A7CA5-7D85-415E-BECE-4CC6B953C8C9}" type="presOf" srcId="{BEA6CF7C-4E99-4253-BDCD-561C3D447D14}" destId="{CE0597A1-D140-4417-ABA8-2847DFCEB226}" srcOrd="0" destOrd="0" presId="urn:microsoft.com/office/officeart/2005/8/layout/radial3"/>
    <dgm:cxn modelId="{E873FBF3-4021-4B0D-ABBA-14DDB9A06313}" type="presOf" srcId="{719D3872-97BC-4CA2-9572-19C7ADF2C14A}" destId="{C5069B73-F6AF-4638-A121-A1D059DA45E2}" srcOrd="0" destOrd="0" presId="urn:microsoft.com/office/officeart/2005/8/layout/radial3"/>
    <dgm:cxn modelId="{F1988919-F135-40E6-9EC6-111A5A41B89F}" srcId="{7AB77297-8B8E-4974-A322-9F1F1EB855F1}" destId="{8E862B76-D33F-4C22-9B77-DD7CD4433D95}" srcOrd="4" destOrd="0" parTransId="{51C4F8A9-14D7-439B-BDCB-A9E8DA0954F4}" sibTransId="{81F55732-8B86-4F87-8197-20E4BBFAA7EB}"/>
    <dgm:cxn modelId="{E1016934-D367-4E82-918D-8D377C0C7FB8}" srcId="{7AB77297-8B8E-4974-A322-9F1F1EB855F1}" destId="{719D3872-97BC-4CA2-9572-19C7ADF2C14A}" srcOrd="2" destOrd="0" parTransId="{FD6F4A9F-5FAC-46D6-AB09-C2802C8C1F46}" sibTransId="{C9A738B0-7F1F-4108-9D97-E061E9A72299}"/>
    <dgm:cxn modelId="{33135B17-DC5D-4144-991F-738553DA21D5}" type="presOf" srcId="{7AB77297-8B8E-4974-A322-9F1F1EB855F1}" destId="{E97B1F0C-D593-469E-A4FF-057266B65340}" srcOrd="0" destOrd="0" presId="urn:microsoft.com/office/officeart/2005/8/layout/radial3"/>
    <dgm:cxn modelId="{9A73EB95-785F-4E3D-BA6A-FA29438C52B4}" srcId="{7AB77297-8B8E-4974-A322-9F1F1EB855F1}" destId="{603EB09F-6734-4842-86EE-313855F9019D}" srcOrd="3" destOrd="0" parTransId="{14D1686A-0778-4F44-A372-BE54F5BC2EFF}" sibTransId="{0981186C-A941-4A4D-BE6B-0CD6A9B92384}"/>
    <dgm:cxn modelId="{EA2B76C8-D5C2-4382-8DA4-CDD3A3A6D09F}" type="presOf" srcId="{69AE40ED-79DE-4F63-B3EB-715F65B153D0}" destId="{983777FC-73D3-4EA0-BC48-4B0A0D12AF83}" srcOrd="0" destOrd="0" presId="urn:microsoft.com/office/officeart/2005/8/layout/radial3"/>
    <dgm:cxn modelId="{57FFC262-DACC-419B-A30C-A7F12CAE3033}" srcId="{7AB77297-8B8E-4974-A322-9F1F1EB855F1}" destId="{BEA6CF7C-4E99-4253-BDCD-561C3D447D14}" srcOrd="6" destOrd="0" parTransId="{5909047B-C664-4178-8B0F-FCC1814BB9A4}" sibTransId="{7B6FA87C-0DAD-4DA1-B711-AE61C2B0096E}"/>
    <dgm:cxn modelId="{3768163B-EC69-4FB5-9D1A-DC63221002FE}" type="presOf" srcId="{0B9891BF-F055-4094-A18A-681E863ECDD3}" destId="{4CDFF495-4D8F-488D-8F8A-154C24C7E106}" srcOrd="0" destOrd="0" presId="urn:microsoft.com/office/officeart/2005/8/layout/radial3"/>
    <dgm:cxn modelId="{54B1B510-560A-4E82-8BFD-8AE78A167428}" srcId="{7AB77297-8B8E-4974-A322-9F1F1EB855F1}" destId="{1AB5C99F-FEA4-4D81-879E-7E04C4A20580}" srcOrd="7" destOrd="0" parTransId="{17D4D3C1-7881-4887-8DF1-0BA65C4F366E}" sibTransId="{3D054B35-8DB3-4314-B19D-3C4999275142}"/>
    <dgm:cxn modelId="{269D5B97-BFEF-4041-A57A-4D2283C82BC9}" type="presOf" srcId="{8A866153-61E9-4822-A84C-F6EFC64FD4F5}" destId="{89AE7C3A-D0D6-43CD-9C64-6B9A35E124E7}" srcOrd="0" destOrd="0" presId="urn:microsoft.com/office/officeart/2005/8/layout/radial3"/>
    <dgm:cxn modelId="{4456533C-089B-40EE-BC35-ACA9B9326D31}" srcId="{7AB77297-8B8E-4974-A322-9F1F1EB855F1}" destId="{897901EB-3745-4FD9-BADB-460FC2B0CE33}" srcOrd="5" destOrd="0" parTransId="{5797C9A9-BF9F-4F7B-AB42-9C0F13EBACDC}" sibTransId="{BFD632F1-3AA6-4132-901B-D314AE023ABF}"/>
    <dgm:cxn modelId="{68D6CBF8-44C5-4F7D-92C0-5E778B47EF54}" type="presOf" srcId="{8E862B76-D33F-4C22-9B77-DD7CD4433D95}" destId="{71DE8DC7-ADAC-465E-B229-17DB9F5F8CA4}" srcOrd="0" destOrd="0" presId="urn:microsoft.com/office/officeart/2005/8/layout/radial3"/>
    <dgm:cxn modelId="{D02F52AE-B837-4543-BCE8-97EEF6F5225D}" srcId="{7AB77297-8B8E-4974-A322-9F1F1EB855F1}" destId="{8A866153-61E9-4822-A84C-F6EFC64FD4F5}" srcOrd="1" destOrd="0" parTransId="{4AF8F080-7FA2-46F5-BF6B-8FA879523A89}" sibTransId="{7DB1045C-B1CF-4322-9DAE-5388084298ED}"/>
    <dgm:cxn modelId="{190C5718-A11D-414D-A305-F37F2FDCA222}" srcId="{A9735E21-B0A9-41F6-AD96-E5411BB13CBA}" destId="{7AB77297-8B8E-4974-A322-9F1F1EB855F1}" srcOrd="0" destOrd="0" parTransId="{13588213-B9CE-4DFD-A11B-2669EABDE658}" sibTransId="{E22136DF-43C2-4F0A-85CE-8C5816690B8A}"/>
    <dgm:cxn modelId="{0CAB0B01-4285-44C6-BCD0-F32BF93B1A8B}" type="presParOf" srcId="{2E83BA59-C3CF-4239-9F7D-4D2FD78996FD}" destId="{4C7C3D40-3C74-4CD5-96AB-3A8203844CBD}" srcOrd="0" destOrd="0" presId="urn:microsoft.com/office/officeart/2005/8/layout/radial3"/>
    <dgm:cxn modelId="{A1D27DB2-8AED-435C-B7C2-9DD97C4E995B}" type="presParOf" srcId="{4C7C3D40-3C74-4CD5-96AB-3A8203844CBD}" destId="{E97B1F0C-D593-469E-A4FF-057266B65340}" srcOrd="0" destOrd="0" presId="urn:microsoft.com/office/officeart/2005/8/layout/radial3"/>
    <dgm:cxn modelId="{75D1476E-1F1C-4DB1-95EB-9742A70AF867}" type="presParOf" srcId="{4C7C3D40-3C74-4CD5-96AB-3A8203844CBD}" destId="{983777FC-73D3-4EA0-BC48-4B0A0D12AF83}" srcOrd="1" destOrd="0" presId="urn:microsoft.com/office/officeart/2005/8/layout/radial3"/>
    <dgm:cxn modelId="{E61FC87C-F25A-4015-82F0-C88F838BC4EE}" type="presParOf" srcId="{4C7C3D40-3C74-4CD5-96AB-3A8203844CBD}" destId="{89AE7C3A-D0D6-43CD-9C64-6B9A35E124E7}" srcOrd="2" destOrd="0" presId="urn:microsoft.com/office/officeart/2005/8/layout/radial3"/>
    <dgm:cxn modelId="{1C63F04F-B7FA-497E-AB55-5ABD25D41751}" type="presParOf" srcId="{4C7C3D40-3C74-4CD5-96AB-3A8203844CBD}" destId="{C5069B73-F6AF-4638-A121-A1D059DA45E2}" srcOrd="3" destOrd="0" presId="urn:microsoft.com/office/officeart/2005/8/layout/radial3"/>
    <dgm:cxn modelId="{72B11667-D028-4211-A617-40153D405912}" type="presParOf" srcId="{4C7C3D40-3C74-4CD5-96AB-3A8203844CBD}" destId="{1BD557EE-515E-40EB-BFAB-60A7066EA8E6}" srcOrd="4" destOrd="0" presId="urn:microsoft.com/office/officeart/2005/8/layout/radial3"/>
    <dgm:cxn modelId="{72C114D3-ABCA-4BC9-A10F-AFB99FAE86C6}" type="presParOf" srcId="{4C7C3D40-3C74-4CD5-96AB-3A8203844CBD}" destId="{71DE8DC7-ADAC-465E-B229-17DB9F5F8CA4}" srcOrd="5" destOrd="0" presId="urn:microsoft.com/office/officeart/2005/8/layout/radial3"/>
    <dgm:cxn modelId="{C1AA68B9-ABD6-459B-8692-E2A44347D7EF}" type="presParOf" srcId="{4C7C3D40-3C74-4CD5-96AB-3A8203844CBD}" destId="{8DE19326-9DBF-42CC-8944-B3573A12C057}" srcOrd="6" destOrd="0" presId="urn:microsoft.com/office/officeart/2005/8/layout/radial3"/>
    <dgm:cxn modelId="{EC875B9F-7161-4C91-B67C-843C0E82F71F}" type="presParOf" srcId="{4C7C3D40-3C74-4CD5-96AB-3A8203844CBD}" destId="{CE0597A1-D140-4417-ABA8-2847DFCEB226}" srcOrd="7" destOrd="0" presId="urn:microsoft.com/office/officeart/2005/8/layout/radial3"/>
    <dgm:cxn modelId="{4561608D-39BC-4247-BE0B-7EF4054000B2}" type="presParOf" srcId="{4C7C3D40-3C74-4CD5-96AB-3A8203844CBD}" destId="{F32D7FB7-1B6A-4A1F-BD3C-1D0F57A8D372}" srcOrd="8" destOrd="0" presId="urn:microsoft.com/office/officeart/2005/8/layout/radial3"/>
    <dgm:cxn modelId="{64EC9003-F755-43F9-B80C-05525430ED0F}" type="presParOf" srcId="{4C7C3D40-3C74-4CD5-96AB-3A8203844CBD}" destId="{4CDFF495-4D8F-488D-8F8A-154C24C7E106}" srcOrd="9" destOrd="0" presId="urn:microsoft.com/office/officeart/2005/8/layout/radial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EE3B60-9288-4A14-A5FD-53A6580D55B6}"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n-US"/>
        </a:p>
      </dgm:t>
    </dgm:pt>
    <dgm:pt modelId="{972370DC-E59C-474E-9133-B99208E94F63}">
      <dgm:prSet phldrT="[Text]" custT="1"/>
      <dgm:spPr/>
      <dgm:t>
        <a:bodyPr/>
        <a:lstStyle/>
        <a:p>
          <a:r>
            <a:rPr lang="en-US" sz="1500" dirty="0" smtClean="0">
              <a:latin typeface="Segoe UI Light" panose="020B0502040204020203" pitchFamily="34" charset="0"/>
              <a:cs typeface="Segoe UI Light" panose="020B0502040204020203" pitchFamily="34" charset="0"/>
            </a:rPr>
            <a:t>Advisory Group</a:t>
          </a:r>
          <a:endParaRPr lang="en-US" sz="1500" strike="sngStrike" dirty="0">
            <a:solidFill>
              <a:schemeClr val="accent2"/>
            </a:solidFill>
            <a:latin typeface="Segoe UI Light" panose="020B0502040204020203" pitchFamily="34" charset="0"/>
            <a:cs typeface="Segoe UI Light" panose="020B0502040204020203" pitchFamily="34" charset="0"/>
          </a:endParaRPr>
        </a:p>
      </dgm:t>
    </dgm:pt>
    <dgm:pt modelId="{3A77F08B-52F5-4F48-BD2B-168CF9B3A3EA}" type="parTrans" cxnId="{075DA520-1CB9-4F44-9867-CC0CB3F5823D}">
      <dgm:prSet/>
      <dgm:spPr/>
      <dgm:t>
        <a:bodyPr/>
        <a:lstStyle/>
        <a:p>
          <a:endParaRPr lang="en-US"/>
        </a:p>
      </dgm:t>
    </dgm:pt>
    <dgm:pt modelId="{2D089B85-10D7-447F-9495-F9BB3AD7B4C3}" type="sibTrans" cxnId="{075DA520-1CB9-4F44-9867-CC0CB3F5823D}">
      <dgm:prSet/>
      <dgm:spPr/>
      <dgm:t>
        <a:bodyPr/>
        <a:lstStyle/>
        <a:p>
          <a:endParaRPr lang="en-US"/>
        </a:p>
      </dgm:t>
    </dgm:pt>
    <dgm:pt modelId="{DA6948DE-1566-4D58-8D3A-159D117036A4}">
      <dgm:prSet phldrT="[Text]" custT="1"/>
      <dgm:spPr/>
      <dgm:t>
        <a:bodyPr/>
        <a:lstStyle/>
        <a:p>
          <a:r>
            <a:rPr lang="en-US" sz="1500" dirty="0" smtClean="0">
              <a:latin typeface="Segoe UI Light" panose="020B0502040204020203" pitchFamily="34" charset="0"/>
              <a:cs typeface="Segoe UI Light" panose="020B0502040204020203" pitchFamily="34" charset="0"/>
            </a:rPr>
            <a:t>Virtual Workshop</a:t>
          </a:r>
          <a:endParaRPr lang="en-US" sz="1500" dirty="0">
            <a:latin typeface="Segoe UI Light" panose="020B0502040204020203" pitchFamily="34" charset="0"/>
            <a:cs typeface="Segoe UI Light" panose="020B0502040204020203" pitchFamily="34" charset="0"/>
          </a:endParaRPr>
        </a:p>
      </dgm:t>
    </dgm:pt>
    <dgm:pt modelId="{33C717C0-3E05-48E3-BE61-FBF72A456A33}" type="parTrans" cxnId="{D8957C0F-002E-4AE8-BEFF-25BDD90A656F}">
      <dgm:prSet/>
      <dgm:spPr/>
      <dgm:t>
        <a:bodyPr/>
        <a:lstStyle/>
        <a:p>
          <a:endParaRPr lang="en-US"/>
        </a:p>
      </dgm:t>
    </dgm:pt>
    <dgm:pt modelId="{10624D42-261B-4B79-9563-A5C1E58C6696}" type="sibTrans" cxnId="{D8957C0F-002E-4AE8-BEFF-25BDD90A656F}">
      <dgm:prSet/>
      <dgm:spPr/>
      <dgm:t>
        <a:bodyPr/>
        <a:lstStyle/>
        <a:p>
          <a:endParaRPr lang="en-US"/>
        </a:p>
      </dgm:t>
    </dgm:pt>
    <dgm:pt modelId="{D9E19520-D352-4656-9037-437656802F20}">
      <dgm:prSet phldrT="[Text]" custT="1"/>
      <dgm:spPr/>
      <dgm:t>
        <a:bodyPr/>
        <a:lstStyle/>
        <a:p>
          <a:r>
            <a:rPr lang="en-US" sz="1500" dirty="0" smtClean="0">
              <a:latin typeface="Segoe UI Light" panose="020B0502040204020203" pitchFamily="34" charset="0"/>
              <a:cs typeface="Segoe UI Light" panose="020B0502040204020203" pitchFamily="34" charset="0"/>
            </a:rPr>
            <a:t>DSS Engage</a:t>
          </a:r>
          <a:endParaRPr lang="en-US" sz="1500" dirty="0">
            <a:latin typeface="Segoe UI Light" panose="020B0502040204020203" pitchFamily="34" charset="0"/>
            <a:cs typeface="Segoe UI Light" panose="020B0502040204020203" pitchFamily="34" charset="0"/>
          </a:endParaRPr>
        </a:p>
      </dgm:t>
    </dgm:pt>
    <dgm:pt modelId="{311851B1-B975-409A-B300-D3D60CA1B2D4}" type="parTrans" cxnId="{EA4FACC6-872F-4465-B19C-2E94C0606141}">
      <dgm:prSet/>
      <dgm:spPr/>
      <dgm:t>
        <a:bodyPr/>
        <a:lstStyle/>
        <a:p>
          <a:endParaRPr lang="en-US"/>
        </a:p>
      </dgm:t>
    </dgm:pt>
    <dgm:pt modelId="{7DF27D9D-5ED4-41F9-96AC-737EBAFEB997}" type="sibTrans" cxnId="{EA4FACC6-872F-4465-B19C-2E94C0606141}">
      <dgm:prSet/>
      <dgm:spPr/>
      <dgm:t>
        <a:bodyPr/>
        <a:lstStyle/>
        <a:p>
          <a:endParaRPr lang="en-US"/>
        </a:p>
      </dgm:t>
    </dgm:pt>
    <dgm:pt modelId="{56556A6E-2F29-4DB0-8D05-53D706E153C4}">
      <dgm:prSet custT="1"/>
      <dgm:spPr/>
      <dgm:t>
        <a:bodyPr/>
        <a:lstStyle/>
        <a:p>
          <a:r>
            <a:rPr lang="en-US" sz="1500" dirty="0" smtClean="0">
              <a:latin typeface="Segoe UI Light" panose="020B0502040204020203" pitchFamily="34" charset="0"/>
              <a:cs typeface="Segoe UI Light" panose="020B0502040204020203" pitchFamily="34" charset="0"/>
            </a:rPr>
            <a:t>A National Summit </a:t>
          </a:r>
          <a:endParaRPr lang="en-US" sz="1500" dirty="0">
            <a:latin typeface="Segoe UI Light" panose="020B0502040204020203" pitchFamily="34" charset="0"/>
            <a:cs typeface="Segoe UI Light" panose="020B0502040204020203" pitchFamily="34" charset="0"/>
          </a:endParaRPr>
        </a:p>
      </dgm:t>
    </dgm:pt>
    <dgm:pt modelId="{7F47DCBA-1744-4B8A-AFF4-9BD30E43E0E5}" type="parTrans" cxnId="{A230D8BA-99D2-4124-9229-B7DC66C8467F}">
      <dgm:prSet/>
      <dgm:spPr/>
      <dgm:t>
        <a:bodyPr/>
        <a:lstStyle/>
        <a:p>
          <a:endParaRPr lang="en-US"/>
        </a:p>
      </dgm:t>
    </dgm:pt>
    <dgm:pt modelId="{C4E968E9-111E-49F3-891F-2CEE5A8401A5}" type="sibTrans" cxnId="{A230D8BA-99D2-4124-9229-B7DC66C8467F}">
      <dgm:prSet/>
      <dgm:spPr/>
      <dgm:t>
        <a:bodyPr/>
        <a:lstStyle/>
        <a:p>
          <a:endParaRPr lang="en-US"/>
        </a:p>
      </dgm:t>
    </dgm:pt>
    <dgm:pt modelId="{9280452E-5A75-49C4-BAAD-9C54D69FEB8E}" type="pres">
      <dgm:prSet presAssocID="{9BEE3B60-9288-4A14-A5FD-53A6580D55B6}" presName="composite" presStyleCnt="0">
        <dgm:presLayoutVars>
          <dgm:chMax val="5"/>
          <dgm:dir/>
          <dgm:animLvl val="ctr"/>
          <dgm:resizeHandles val="exact"/>
        </dgm:presLayoutVars>
      </dgm:prSet>
      <dgm:spPr/>
      <dgm:t>
        <a:bodyPr/>
        <a:lstStyle/>
        <a:p>
          <a:endParaRPr lang="en-US"/>
        </a:p>
      </dgm:t>
    </dgm:pt>
    <dgm:pt modelId="{101E756D-22AE-4D4F-AF35-80B81195D987}" type="pres">
      <dgm:prSet presAssocID="{9BEE3B60-9288-4A14-A5FD-53A6580D55B6}" presName="cycle" presStyleCnt="0"/>
      <dgm:spPr/>
    </dgm:pt>
    <dgm:pt modelId="{F3CE4457-CD3E-4AFC-85ED-E9395F24AF3C}" type="pres">
      <dgm:prSet presAssocID="{9BEE3B60-9288-4A14-A5FD-53A6580D55B6}" presName="centerShape" presStyleCnt="0"/>
      <dgm:spPr/>
    </dgm:pt>
    <dgm:pt modelId="{86B51E11-97AE-435D-ACC3-BC45C659C05D}" type="pres">
      <dgm:prSet presAssocID="{9BEE3B60-9288-4A14-A5FD-53A6580D55B6}" presName="connSite" presStyleLbl="node1" presStyleIdx="0" presStyleCnt="5"/>
      <dgm:spPr/>
    </dgm:pt>
    <dgm:pt modelId="{0A6CC801-3911-4F72-8986-52B7AFA26EC4}" type="pres">
      <dgm:prSet presAssocID="{9BEE3B60-9288-4A14-A5FD-53A6580D55B6}" presName="visible" presStyleLbl="node1" presStyleIdx="0" presStyleCnt="5" custScaleX="96661" custScaleY="88079" custLinFactNeighborX="2481" custLinFactNeighborY="-62"/>
      <dgm:spPr>
        <a:blipFill rotWithShape="1">
          <a:blip xmlns:r="http://schemas.openxmlformats.org/officeDocument/2006/relationships" r:embed="rId1"/>
          <a:stretch>
            <a:fillRect/>
          </a:stretch>
        </a:blipFill>
        <a:ln w="38100">
          <a:solidFill>
            <a:schemeClr val="accent6"/>
          </a:solidFill>
        </a:ln>
      </dgm:spPr>
    </dgm:pt>
    <dgm:pt modelId="{C4976741-FC40-4573-BC49-0AB2AFF2F33C}" type="pres">
      <dgm:prSet presAssocID="{311851B1-B975-409A-B300-D3D60CA1B2D4}" presName="Name25" presStyleLbl="parChTrans1D1" presStyleIdx="0" presStyleCnt="4"/>
      <dgm:spPr/>
      <dgm:t>
        <a:bodyPr/>
        <a:lstStyle/>
        <a:p>
          <a:endParaRPr lang="en-US"/>
        </a:p>
      </dgm:t>
    </dgm:pt>
    <dgm:pt modelId="{A3AFF718-5E61-46B6-8504-BB5A791180EE}" type="pres">
      <dgm:prSet presAssocID="{D9E19520-D352-4656-9037-437656802F20}" presName="node" presStyleCnt="0"/>
      <dgm:spPr/>
    </dgm:pt>
    <dgm:pt modelId="{CC3ADFB4-FDA2-4567-B27D-44FAF463E6D7}" type="pres">
      <dgm:prSet presAssocID="{D9E19520-D352-4656-9037-437656802F20}" presName="parentNode" presStyleLbl="node1" presStyleIdx="1" presStyleCnt="5" custScaleX="93437" custScaleY="92832" custLinFactNeighborX="50225" custLinFactNeighborY="10992">
        <dgm:presLayoutVars>
          <dgm:chMax val="1"/>
          <dgm:bulletEnabled val="1"/>
        </dgm:presLayoutVars>
      </dgm:prSet>
      <dgm:spPr/>
      <dgm:t>
        <a:bodyPr/>
        <a:lstStyle/>
        <a:p>
          <a:endParaRPr lang="en-US"/>
        </a:p>
      </dgm:t>
    </dgm:pt>
    <dgm:pt modelId="{898FC827-5229-4DCE-BAB4-5BD0AC070C80}" type="pres">
      <dgm:prSet presAssocID="{D9E19520-D352-4656-9037-437656802F20}" presName="childNode" presStyleLbl="revTx" presStyleIdx="0" presStyleCnt="0">
        <dgm:presLayoutVars>
          <dgm:bulletEnabled val="1"/>
        </dgm:presLayoutVars>
      </dgm:prSet>
      <dgm:spPr/>
    </dgm:pt>
    <dgm:pt modelId="{5024A7EA-7672-4C49-985B-9FEA9C18F01D}" type="pres">
      <dgm:prSet presAssocID="{3A77F08B-52F5-4F48-BD2B-168CF9B3A3EA}" presName="Name25" presStyleLbl="parChTrans1D1" presStyleIdx="1" presStyleCnt="4"/>
      <dgm:spPr/>
      <dgm:t>
        <a:bodyPr/>
        <a:lstStyle/>
        <a:p>
          <a:endParaRPr lang="en-US"/>
        </a:p>
      </dgm:t>
    </dgm:pt>
    <dgm:pt modelId="{5B0434D4-6212-4B3F-8D24-3DD6C862E6EF}" type="pres">
      <dgm:prSet presAssocID="{972370DC-E59C-474E-9133-B99208E94F63}" presName="node" presStyleCnt="0"/>
      <dgm:spPr/>
    </dgm:pt>
    <dgm:pt modelId="{A5295D62-020F-4F28-BF15-EADD4186B47C}" type="pres">
      <dgm:prSet presAssocID="{972370DC-E59C-474E-9133-B99208E94F63}" presName="parentNode" presStyleLbl="node1" presStyleIdx="2" presStyleCnt="5" custScaleX="94280" custScaleY="89106" custLinFactNeighborX="17436" custLinFactNeighborY="2592">
        <dgm:presLayoutVars>
          <dgm:chMax val="1"/>
          <dgm:bulletEnabled val="1"/>
        </dgm:presLayoutVars>
      </dgm:prSet>
      <dgm:spPr/>
      <dgm:t>
        <a:bodyPr/>
        <a:lstStyle/>
        <a:p>
          <a:endParaRPr lang="en-US"/>
        </a:p>
      </dgm:t>
    </dgm:pt>
    <dgm:pt modelId="{704C4C1A-A244-40ED-8F2B-1D75E4FFA9BF}" type="pres">
      <dgm:prSet presAssocID="{972370DC-E59C-474E-9133-B99208E94F63}" presName="childNode" presStyleLbl="revTx" presStyleIdx="0" presStyleCnt="0">
        <dgm:presLayoutVars>
          <dgm:bulletEnabled val="1"/>
        </dgm:presLayoutVars>
      </dgm:prSet>
      <dgm:spPr/>
      <dgm:t>
        <a:bodyPr/>
        <a:lstStyle/>
        <a:p>
          <a:endParaRPr lang="en-US"/>
        </a:p>
      </dgm:t>
    </dgm:pt>
    <dgm:pt modelId="{F93A6618-3C4E-4A1C-A694-5194CB098665}" type="pres">
      <dgm:prSet presAssocID="{33C717C0-3E05-48E3-BE61-FBF72A456A33}" presName="Name25" presStyleLbl="parChTrans1D1" presStyleIdx="2" presStyleCnt="4"/>
      <dgm:spPr/>
      <dgm:t>
        <a:bodyPr/>
        <a:lstStyle/>
        <a:p>
          <a:endParaRPr lang="en-US"/>
        </a:p>
      </dgm:t>
    </dgm:pt>
    <dgm:pt modelId="{6DF8C1F8-BFB8-42CB-98A1-2179F945659C}" type="pres">
      <dgm:prSet presAssocID="{DA6948DE-1566-4D58-8D3A-159D117036A4}" presName="node" presStyleCnt="0"/>
      <dgm:spPr/>
    </dgm:pt>
    <dgm:pt modelId="{8A51D393-7A33-45C9-B9AD-C9AA5E530EBD}" type="pres">
      <dgm:prSet presAssocID="{DA6948DE-1566-4D58-8D3A-159D117036A4}" presName="parentNode" presStyleLbl="node1" presStyleIdx="3" presStyleCnt="5" custScaleX="104835" custScaleY="89284" custLinFactNeighborX="17299" custLinFactNeighborY="-12278">
        <dgm:presLayoutVars>
          <dgm:chMax val="1"/>
          <dgm:bulletEnabled val="1"/>
        </dgm:presLayoutVars>
      </dgm:prSet>
      <dgm:spPr/>
      <dgm:t>
        <a:bodyPr/>
        <a:lstStyle/>
        <a:p>
          <a:endParaRPr lang="en-US"/>
        </a:p>
      </dgm:t>
    </dgm:pt>
    <dgm:pt modelId="{08DBB3B2-47A7-434E-9321-15A23CAF8CD3}" type="pres">
      <dgm:prSet presAssocID="{DA6948DE-1566-4D58-8D3A-159D117036A4}" presName="childNode" presStyleLbl="revTx" presStyleIdx="0" presStyleCnt="0">
        <dgm:presLayoutVars>
          <dgm:bulletEnabled val="1"/>
        </dgm:presLayoutVars>
      </dgm:prSet>
      <dgm:spPr/>
      <dgm:t>
        <a:bodyPr/>
        <a:lstStyle/>
        <a:p>
          <a:endParaRPr lang="en-US"/>
        </a:p>
      </dgm:t>
    </dgm:pt>
    <dgm:pt modelId="{0031943C-433E-435A-97D9-2F796BE60DBF}" type="pres">
      <dgm:prSet presAssocID="{7F47DCBA-1744-4B8A-AFF4-9BD30E43E0E5}" presName="Name25" presStyleLbl="parChTrans1D1" presStyleIdx="3" presStyleCnt="4"/>
      <dgm:spPr/>
      <dgm:t>
        <a:bodyPr/>
        <a:lstStyle/>
        <a:p>
          <a:endParaRPr lang="en-US"/>
        </a:p>
      </dgm:t>
    </dgm:pt>
    <dgm:pt modelId="{263AB230-E00E-4978-971C-8C2CE01625B7}" type="pres">
      <dgm:prSet presAssocID="{56556A6E-2F29-4DB0-8D05-53D706E153C4}" presName="node" presStyleCnt="0"/>
      <dgm:spPr/>
    </dgm:pt>
    <dgm:pt modelId="{1C854231-4590-409E-B82D-98504EDF0B40}" type="pres">
      <dgm:prSet presAssocID="{56556A6E-2F29-4DB0-8D05-53D706E153C4}" presName="parentNode" presStyleLbl="node1" presStyleIdx="4" presStyleCnt="5" custScaleX="96003" custScaleY="88211" custLinFactNeighborX="47909" custLinFactNeighborY="-11970">
        <dgm:presLayoutVars>
          <dgm:chMax val="1"/>
          <dgm:bulletEnabled val="1"/>
        </dgm:presLayoutVars>
      </dgm:prSet>
      <dgm:spPr/>
      <dgm:t>
        <a:bodyPr/>
        <a:lstStyle/>
        <a:p>
          <a:endParaRPr lang="en-US"/>
        </a:p>
      </dgm:t>
    </dgm:pt>
    <dgm:pt modelId="{2C4C6009-716A-40CD-BC88-257D8610315F}" type="pres">
      <dgm:prSet presAssocID="{56556A6E-2F29-4DB0-8D05-53D706E153C4}" presName="childNode" presStyleLbl="revTx" presStyleIdx="0" presStyleCnt="0">
        <dgm:presLayoutVars>
          <dgm:bulletEnabled val="1"/>
        </dgm:presLayoutVars>
      </dgm:prSet>
      <dgm:spPr/>
    </dgm:pt>
  </dgm:ptLst>
  <dgm:cxnLst>
    <dgm:cxn modelId="{23FD12CF-3BBE-4E4B-AE95-02F8BFFAD97A}" type="presOf" srcId="{D9E19520-D352-4656-9037-437656802F20}" destId="{CC3ADFB4-FDA2-4567-B27D-44FAF463E6D7}" srcOrd="0" destOrd="0" presId="urn:microsoft.com/office/officeart/2005/8/layout/radial2"/>
    <dgm:cxn modelId="{DF9D5046-19DC-41E8-AD71-68F35228A88E}" type="presOf" srcId="{56556A6E-2F29-4DB0-8D05-53D706E153C4}" destId="{1C854231-4590-409E-B82D-98504EDF0B40}" srcOrd="0" destOrd="0" presId="urn:microsoft.com/office/officeart/2005/8/layout/radial2"/>
    <dgm:cxn modelId="{AE147454-79EB-4943-BAB9-D8890DACEF0D}" type="presOf" srcId="{33C717C0-3E05-48E3-BE61-FBF72A456A33}" destId="{F93A6618-3C4E-4A1C-A694-5194CB098665}" srcOrd="0" destOrd="0" presId="urn:microsoft.com/office/officeart/2005/8/layout/radial2"/>
    <dgm:cxn modelId="{4DAB923D-B2BC-4E5A-ACE9-D2058DC82D01}" type="presOf" srcId="{7F47DCBA-1744-4B8A-AFF4-9BD30E43E0E5}" destId="{0031943C-433E-435A-97D9-2F796BE60DBF}" srcOrd="0" destOrd="0" presId="urn:microsoft.com/office/officeart/2005/8/layout/radial2"/>
    <dgm:cxn modelId="{D8957C0F-002E-4AE8-BEFF-25BDD90A656F}" srcId="{9BEE3B60-9288-4A14-A5FD-53A6580D55B6}" destId="{DA6948DE-1566-4D58-8D3A-159D117036A4}" srcOrd="2" destOrd="0" parTransId="{33C717C0-3E05-48E3-BE61-FBF72A456A33}" sibTransId="{10624D42-261B-4B79-9563-A5C1E58C6696}"/>
    <dgm:cxn modelId="{7BF70A71-ECC3-4482-8158-3B937CE48F82}" type="presOf" srcId="{9BEE3B60-9288-4A14-A5FD-53A6580D55B6}" destId="{9280452E-5A75-49C4-BAAD-9C54D69FEB8E}" srcOrd="0" destOrd="0" presId="urn:microsoft.com/office/officeart/2005/8/layout/radial2"/>
    <dgm:cxn modelId="{35E47898-A9E4-4474-8320-B379934EA442}" type="presOf" srcId="{3A77F08B-52F5-4F48-BD2B-168CF9B3A3EA}" destId="{5024A7EA-7672-4C49-985B-9FEA9C18F01D}" srcOrd="0" destOrd="0" presId="urn:microsoft.com/office/officeart/2005/8/layout/radial2"/>
    <dgm:cxn modelId="{EA4FACC6-872F-4465-B19C-2E94C0606141}" srcId="{9BEE3B60-9288-4A14-A5FD-53A6580D55B6}" destId="{D9E19520-D352-4656-9037-437656802F20}" srcOrd="0" destOrd="0" parTransId="{311851B1-B975-409A-B300-D3D60CA1B2D4}" sibTransId="{7DF27D9D-5ED4-41F9-96AC-737EBAFEB997}"/>
    <dgm:cxn modelId="{075DA520-1CB9-4F44-9867-CC0CB3F5823D}" srcId="{9BEE3B60-9288-4A14-A5FD-53A6580D55B6}" destId="{972370DC-E59C-474E-9133-B99208E94F63}" srcOrd="1" destOrd="0" parTransId="{3A77F08B-52F5-4F48-BD2B-168CF9B3A3EA}" sibTransId="{2D089B85-10D7-447F-9495-F9BB3AD7B4C3}"/>
    <dgm:cxn modelId="{C4AC63EF-69F5-43D9-B4C0-1341C505C67C}" type="presOf" srcId="{DA6948DE-1566-4D58-8D3A-159D117036A4}" destId="{8A51D393-7A33-45C9-B9AD-C9AA5E530EBD}" srcOrd="0" destOrd="0" presId="urn:microsoft.com/office/officeart/2005/8/layout/radial2"/>
    <dgm:cxn modelId="{A230D8BA-99D2-4124-9229-B7DC66C8467F}" srcId="{9BEE3B60-9288-4A14-A5FD-53A6580D55B6}" destId="{56556A6E-2F29-4DB0-8D05-53D706E153C4}" srcOrd="3" destOrd="0" parTransId="{7F47DCBA-1744-4B8A-AFF4-9BD30E43E0E5}" sibTransId="{C4E968E9-111E-49F3-891F-2CEE5A8401A5}"/>
    <dgm:cxn modelId="{478819C5-C981-49EE-A0D0-98FB596E1D9A}" type="presOf" srcId="{311851B1-B975-409A-B300-D3D60CA1B2D4}" destId="{C4976741-FC40-4573-BC49-0AB2AFF2F33C}" srcOrd="0" destOrd="0" presId="urn:microsoft.com/office/officeart/2005/8/layout/radial2"/>
    <dgm:cxn modelId="{D222D1C5-A6BF-4999-A5C3-C4705EFE09EC}" type="presOf" srcId="{972370DC-E59C-474E-9133-B99208E94F63}" destId="{A5295D62-020F-4F28-BF15-EADD4186B47C}" srcOrd="0" destOrd="0" presId="urn:microsoft.com/office/officeart/2005/8/layout/radial2"/>
    <dgm:cxn modelId="{3477B783-99AA-4EA2-8BA0-91934EC980DE}" type="presParOf" srcId="{9280452E-5A75-49C4-BAAD-9C54D69FEB8E}" destId="{101E756D-22AE-4D4F-AF35-80B81195D987}" srcOrd="0" destOrd="0" presId="urn:microsoft.com/office/officeart/2005/8/layout/radial2"/>
    <dgm:cxn modelId="{D976DD7A-B226-4C25-A501-00E66A7F0451}" type="presParOf" srcId="{101E756D-22AE-4D4F-AF35-80B81195D987}" destId="{F3CE4457-CD3E-4AFC-85ED-E9395F24AF3C}" srcOrd="0" destOrd="0" presId="urn:microsoft.com/office/officeart/2005/8/layout/radial2"/>
    <dgm:cxn modelId="{BF4880FE-FBEC-4C86-AD83-F7C7A4D29702}" type="presParOf" srcId="{F3CE4457-CD3E-4AFC-85ED-E9395F24AF3C}" destId="{86B51E11-97AE-435D-ACC3-BC45C659C05D}" srcOrd="0" destOrd="0" presId="urn:microsoft.com/office/officeart/2005/8/layout/radial2"/>
    <dgm:cxn modelId="{851BA045-7818-4843-833D-B8B3E933EDC6}" type="presParOf" srcId="{F3CE4457-CD3E-4AFC-85ED-E9395F24AF3C}" destId="{0A6CC801-3911-4F72-8986-52B7AFA26EC4}" srcOrd="1" destOrd="0" presId="urn:microsoft.com/office/officeart/2005/8/layout/radial2"/>
    <dgm:cxn modelId="{D0080540-9D41-4E21-ACC9-8DFBDCCD00CF}" type="presParOf" srcId="{101E756D-22AE-4D4F-AF35-80B81195D987}" destId="{C4976741-FC40-4573-BC49-0AB2AFF2F33C}" srcOrd="1" destOrd="0" presId="urn:microsoft.com/office/officeart/2005/8/layout/radial2"/>
    <dgm:cxn modelId="{CEA9FAC7-E703-47F3-8FFA-A1877587ECE2}" type="presParOf" srcId="{101E756D-22AE-4D4F-AF35-80B81195D987}" destId="{A3AFF718-5E61-46B6-8504-BB5A791180EE}" srcOrd="2" destOrd="0" presId="urn:microsoft.com/office/officeart/2005/8/layout/radial2"/>
    <dgm:cxn modelId="{5B6F61DF-AE5C-4D05-BE98-26D12F12B2B0}" type="presParOf" srcId="{A3AFF718-5E61-46B6-8504-BB5A791180EE}" destId="{CC3ADFB4-FDA2-4567-B27D-44FAF463E6D7}" srcOrd="0" destOrd="0" presId="urn:microsoft.com/office/officeart/2005/8/layout/radial2"/>
    <dgm:cxn modelId="{DADE9AD3-7E99-433B-BD7A-1DBEB8785049}" type="presParOf" srcId="{A3AFF718-5E61-46B6-8504-BB5A791180EE}" destId="{898FC827-5229-4DCE-BAB4-5BD0AC070C80}" srcOrd="1" destOrd="0" presId="urn:microsoft.com/office/officeart/2005/8/layout/radial2"/>
    <dgm:cxn modelId="{0DB4C852-7FE5-4A5A-AD8C-424B43B737F5}" type="presParOf" srcId="{101E756D-22AE-4D4F-AF35-80B81195D987}" destId="{5024A7EA-7672-4C49-985B-9FEA9C18F01D}" srcOrd="3" destOrd="0" presId="urn:microsoft.com/office/officeart/2005/8/layout/radial2"/>
    <dgm:cxn modelId="{22276ADA-6AFE-4B5C-959E-39FAAF28BE61}" type="presParOf" srcId="{101E756D-22AE-4D4F-AF35-80B81195D987}" destId="{5B0434D4-6212-4B3F-8D24-3DD6C862E6EF}" srcOrd="4" destOrd="0" presId="urn:microsoft.com/office/officeart/2005/8/layout/radial2"/>
    <dgm:cxn modelId="{2CEB2B3C-4B51-4F56-8086-6E88614C7BEB}" type="presParOf" srcId="{5B0434D4-6212-4B3F-8D24-3DD6C862E6EF}" destId="{A5295D62-020F-4F28-BF15-EADD4186B47C}" srcOrd="0" destOrd="0" presId="urn:microsoft.com/office/officeart/2005/8/layout/radial2"/>
    <dgm:cxn modelId="{A046E44E-7EEE-4F7D-8949-629D47A10927}" type="presParOf" srcId="{5B0434D4-6212-4B3F-8D24-3DD6C862E6EF}" destId="{704C4C1A-A244-40ED-8F2B-1D75E4FFA9BF}" srcOrd="1" destOrd="0" presId="urn:microsoft.com/office/officeart/2005/8/layout/radial2"/>
    <dgm:cxn modelId="{1CB89C77-BDE2-400E-960A-9FFB2C2847EF}" type="presParOf" srcId="{101E756D-22AE-4D4F-AF35-80B81195D987}" destId="{F93A6618-3C4E-4A1C-A694-5194CB098665}" srcOrd="5" destOrd="0" presId="urn:microsoft.com/office/officeart/2005/8/layout/radial2"/>
    <dgm:cxn modelId="{CECB86DE-A460-4AC0-B85D-6A0FD20EA6B1}" type="presParOf" srcId="{101E756D-22AE-4D4F-AF35-80B81195D987}" destId="{6DF8C1F8-BFB8-42CB-98A1-2179F945659C}" srcOrd="6" destOrd="0" presId="urn:microsoft.com/office/officeart/2005/8/layout/radial2"/>
    <dgm:cxn modelId="{40B91088-E337-422E-A52E-2983DDB06894}" type="presParOf" srcId="{6DF8C1F8-BFB8-42CB-98A1-2179F945659C}" destId="{8A51D393-7A33-45C9-B9AD-C9AA5E530EBD}" srcOrd="0" destOrd="0" presId="urn:microsoft.com/office/officeart/2005/8/layout/radial2"/>
    <dgm:cxn modelId="{DF2073FB-666A-407B-B2E7-51C0B9C9D75F}" type="presParOf" srcId="{6DF8C1F8-BFB8-42CB-98A1-2179F945659C}" destId="{08DBB3B2-47A7-434E-9321-15A23CAF8CD3}" srcOrd="1" destOrd="0" presId="urn:microsoft.com/office/officeart/2005/8/layout/radial2"/>
    <dgm:cxn modelId="{1167099B-FBA3-4B2B-A57E-8FA049B7DCA5}" type="presParOf" srcId="{101E756D-22AE-4D4F-AF35-80B81195D987}" destId="{0031943C-433E-435A-97D9-2F796BE60DBF}" srcOrd="7" destOrd="0" presId="urn:microsoft.com/office/officeart/2005/8/layout/radial2"/>
    <dgm:cxn modelId="{68CA11CF-5CC8-49AD-BE78-A191A174FDFC}" type="presParOf" srcId="{101E756D-22AE-4D4F-AF35-80B81195D987}" destId="{263AB230-E00E-4978-971C-8C2CE01625B7}" srcOrd="8" destOrd="0" presId="urn:microsoft.com/office/officeart/2005/8/layout/radial2"/>
    <dgm:cxn modelId="{FAEF3831-658F-4BB6-9C71-6006E92B1208}" type="presParOf" srcId="{263AB230-E00E-4978-971C-8C2CE01625B7}" destId="{1C854231-4590-409E-B82D-98504EDF0B40}" srcOrd="0" destOrd="0" presId="urn:microsoft.com/office/officeart/2005/8/layout/radial2"/>
    <dgm:cxn modelId="{7499E143-CF62-4AE1-BE60-4E63802DF97B}" type="presParOf" srcId="{263AB230-E00E-4978-971C-8C2CE01625B7}" destId="{2C4C6009-716A-40CD-BC88-257D8610315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6DDEF-3507-4E85-BDFC-22D41C04E332}">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FEEA1D-0846-44D6-ADD4-551764ECE6B9}">
      <dsp:nvSpPr>
        <dsp:cNvPr id="0" name=""/>
        <dsp:cNvSpPr/>
      </dsp:nvSpPr>
      <dsp:spPr>
        <a:xfrm>
          <a:off x="380119" y="246332"/>
          <a:ext cx="5218372" cy="4924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latin typeface="Segoe UI Light" panose="020B0502040204020203" pitchFamily="34" charset="0"/>
              <a:cs typeface="Segoe UI Light" panose="020B0502040204020203" pitchFamily="34" charset="0"/>
            </a:rPr>
            <a:t>Primary Prevention.</a:t>
          </a:r>
          <a:endParaRPr lang="en-US" sz="1300" kern="1200" dirty="0">
            <a:latin typeface="Segoe UI Light" panose="020B0502040204020203" pitchFamily="34" charset="0"/>
            <a:cs typeface="Segoe UI Light" panose="020B0502040204020203" pitchFamily="34" charset="0"/>
          </a:endParaRPr>
        </a:p>
      </dsp:txBody>
      <dsp:txXfrm>
        <a:off x="380119" y="246332"/>
        <a:ext cx="5218372" cy="492448"/>
      </dsp:txXfrm>
    </dsp:sp>
    <dsp:sp modelId="{70A5E935-F5D4-4FC6-BE88-34CE4CE2F882}">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C8F00-5765-49D1-9C39-3A9A08CCE0F8}">
      <dsp:nvSpPr>
        <dsp:cNvPr id="0" name=""/>
        <dsp:cNvSpPr/>
      </dsp:nvSpPr>
      <dsp:spPr>
        <a:xfrm>
          <a:off x="826075" y="985438"/>
          <a:ext cx="4772416" cy="492448"/>
        </a:xfrm>
        <a:prstGeom prst="rect">
          <a:avLst/>
        </a:prstGeom>
        <a:solidFill>
          <a:srgbClr val="5194A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latin typeface="Segoe UI Light" panose="020B0502040204020203" pitchFamily="34" charset="0"/>
              <a:cs typeface="Segoe UI Light" panose="020B0502040204020203" pitchFamily="34" charset="0"/>
            </a:rPr>
            <a:t>Aboriginal and Torres Strait Islander Women and Children.</a:t>
          </a:r>
          <a:endParaRPr lang="en-US" sz="1300" kern="1200" dirty="0">
            <a:latin typeface="Segoe UI Light" panose="020B0502040204020203" pitchFamily="34" charset="0"/>
            <a:cs typeface="Segoe UI Light" panose="020B0502040204020203" pitchFamily="34" charset="0"/>
          </a:endParaRPr>
        </a:p>
      </dsp:txBody>
      <dsp:txXfrm>
        <a:off x="826075" y="985438"/>
        <a:ext cx="4772416" cy="492448"/>
      </dsp:txXfrm>
    </dsp:sp>
    <dsp:sp modelId="{AE997F58-C168-4DE0-808F-A127CDECE553}">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5">
              <a:hueOff val="344009"/>
              <a:satOff val="1012"/>
              <a:lumOff val="-2615"/>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346FB7-ACDB-49D5-B552-1B11546BC775}">
      <dsp:nvSpPr>
        <dsp:cNvPr id="0" name=""/>
        <dsp:cNvSpPr/>
      </dsp:nvSpPr>
      <dsp:spPr>
        <a:xfrm>
          <a:off x="1070457" y="1724003"/>
          <a:ext cx="4528034" cy="492448"/>
        </a:xfrm>
        <a:prstGeom prst="rect">
          <a:avLst/>
        </a:prstGeom>
        <a:solidFill>
          <a:schemeClr val="accent5">
            <a:hueOff val="688019"/>
            <a:satOff val="2024"/>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latin typeface="Segoe UI Light" panose="020B0502040204020203" pitchFamily="34" charset="0"/>
              <a:cs typeface="Segoe UI Light" panose="020B0502040204020203" pitchFamily="34" charset="0"/>
            </a:rPr>
            <a:t>Respect, listen and respond to the diverse lived experiences of women and children affected by violence.</a:t>
          </a:r>
          <a:endParaRPr lang="en-US" sz="1300" kern="1200" dirty="0">
            <a:latin typeface="Segoe UI Light" panose="020B0502040204020203" pitchFamily="34" charset="0"/>
            <a:cs typeface="Segoe UI Light" panose="020B0502040204020203" pitchFamily="34" charset="0"/>
          </a:endParaRPr>
        </a:p>
      </dsp:txBody>
      <dsp:txXfrm>
        <a:off x="1070457" y="1724003"/>
        <a:ext cx="4528034" cy="492448"/>
      </dsp:txXfrm>
    </dsp:sp>
    <dsp:sp modelId="{E00202FF-2ED0-4245-B32D-EC66EE661953}">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5">
              <a:hueOff val="688019"/>
              <a:satOff val="2024"/>
              <a:lumOff val="-52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60362D-69F1-4869-97C8-7EE293E8DD00}">
      <dsp:nvSpPr>
        <dsp:cNvPr id="0" name=""/>
        <dsp:cNvSpPr/>
      </dsp:nvSpPr>
      <dsp:spPr>
        <a:xfrm>
          <a:off x="1148486" y="2463109"/>
          <a:ext cx="4450005" cy="492448"/>
        </a:xfrm>
        <a:prstGeom prst="rect">
          <a:avLst/>
        </a:prstGeom>
        <a:solidFill>
          <a:schemeClr val="accent5">
            <a:hueOff val="1032028"/>
            <a:satOff val="3037"/>
            <a:lumOff val="-78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latin typeface="Segoe UI Light" panose="020B0502040204020203" pitchFamily="34" charset="0"/>
              <a:cs typeface="Segoe UI Light" panose="020B0502040204020203" pitchFamily="34" charset="0"/>
            </a:rPr>
            <a:t>Respond to sexual violence.</a:t>
          </a:r>
          <a:endParaRPr lang="en-US" sz="1300" kern="1200" dirty="0">
            <a:latin typeface="Segoe UI Light" panose="020B0502040204020203" pitchFamily="34" charset="0"/>
            <a:cs typeface="Segoe UI Light" panose="020B0502040204020203" pitchFamily="34" charset="0"/>
          </a:endParaRPr>
        </a:p>
      </dsp:txBody>
      <dsp:txXfrm>
        <a:off x="1148486" y="2463109"/>
        <a:ext cx="4450005" cy="492448"/>
      </dsp:txXfrm>
    </dsp:sp>
    <dsp:sp modelId="{3605DD77-99B7-4377-98CB-DE3C88CE0B0E}">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5">
              <a:hueOff val="1032028"/>
              <a:satOff val="3037"/>
              <a:lumOff val="-7844"/>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777D2D-0C7C-4EC4-A30C-2A50693EFED4}">
      <dsp:nvSpPr>
        <dsp:cNvPr id="0" name=""/>
        <dsp:cNvSpPr/>
      </dsp:nvSpPr>
      <dsp:spPr>
        <a:xfrm>
          <a:off x="1070457" y="3202215"/>
          <a:ext cx="4528034" cy="492448"/>
        </a:xfrm>
        <a:prstGeom prst="rect">
          <a:avLst/>
        </a:prstGeom>
        <a:solidFill>
          <a:schemeClr val="accent5">
            <a:hueOff val="1376038"/>
            <a:satOff val="4049"/>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latin typeface="Segoe UI Light" panose="020B0502040204020203" pitchFamily="34" charset="0"/>
              <a:cs typeface="Segoe UI Light" panose="020B0502040204020203" pitchFamily="34" charset="0"/>
            </a:rPr>
            <a:t>Improve service system responses.</a:t>
          </a:r>
          <a:endParaRPr lang="en-US" sz="1300" kern="1200" dirty="0">
            <a:latin typeface="Segoe UI Light" panose="020B0502040204020203" pitchFamily="34" charset="0"/>
            <a:cs typeface="Segoe UI Light" panose="020B0502040204020203" pitchFamily="34" charset="0"/>
          </a:endParaRPr>
        </a:p>
      </dsp:txBody>
      <dsp:txXfrm>
        <a:off x="1070457" y="3202215"/>
        <a:ext cx="4528034" cy="492448"/>
      </dsp:txXfrm>
    </dsp:sp>
    <dsp:sp modelId="{029220C2-6840-45E8-93D8-DE7A150BA458}">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5">
              <a:hueOff val="1376038"/>
              <a:satOff val="4049"/>
              <a:lumOff val="-10458"/>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EEE3A6-7926-440B-8041-6ADDDA9C74A0}">
      <dsp:nvSpPr>
        <dsp:cNvPr id="0" name=""/>
        <dsp:cNvSpPr/>
      </dsp:nvSpPr>
      <dsp:spPr>
        <a:xfrm>
          <a:off x="826075" y="3940779"/>
          <a:ext cx="4772416" cy="492448"/>
        </a:xfrm>
        <a:prstGeom prst="rect">
          <a:avLst/>
        </a:prstGeom>
        <a:solidFill>
          <a:schemeClr val="accent5">
            <a:hueOff val="1720047"/>
            <a:satOff val="5061"/>
            <a:lumOff val="-130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latin typeface="Segoe UI Light" panose="020B0502040204020203" pitchFamily="34" charset="0"/>
              <a:cs typeface="Segoe UI Light" panose="020B0502040204020203" pitchFamily="34" charset="0"/>
            </a:rPr>
            <a:t>Work with perpetrators.</a:t>
          </a:r>
          <a:endParaRPr lang="en-US" sz="1300" kern="1200" dirty="0">
            <a:latin typeface="Segoe UI Light" panose="020B0502040204020203" pitchFamily="34" charset="0"/>
            <a:cs typeface="Segoe UI Light" panose="020B0502040204020203" pitchFamily="34" charset="0"/>
          </a:endParaRPr>
        </a:p>
      </dsp:txBody>
      <dsp:txXfrm>
        <a:off x="826075" y="3940779"/>
        <a:ext cx="4772416" cy="492448"/>
      </dsp:txXfrm>
    </dsp:sp>
    <dsp:sp modelId="{38C7FDB0-0F80-4AB6-9BAD-91E2B8F8BC36}">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5">
              <a:hueOff val="1720047"/>
              <a:satOff val="5061"/>
              <a:lumOff val="-13072"/>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80AE1D-239E-44D0-B977-BC46C2A2FDDA}">
      <dsp:nvSpPr>
        <dsp:cNvPr id="0" name=""/>
        <dsp:cNvSpPr/>
      </dsp:nvSpPr>
      <dsp:spPr>
        <a:xfrm>
          <a:off x="380119" y="4679885"/>
          <a:ext cx="5218372" cy="492448"/>
        </a:xfrm>
        <a:prstGeom prst="rect">
          <a:avLst/>
        </a:prstGeom>
        <a:solidFill>
          <a:schemeClr val="accent5">
            <a:hueOff val="2064056"/>
            <a:satOff val="6073"/>
            <a:lumOff val="-15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3020" rIns="33020" bIns="33020" numCol="1" spcCol="1270" anchor="ctr" anchorCtr="0">
          <a:noAutofit/>
        </a:bodyPr>
        <a:lstStyle/>
        <a:p>
          <a:pPr lvl="0" algn="l" defTabSz="577850">
            <a:lnSpc>
              <a:spcPct val="90000"/>
            </a:lnSpc>
            <a:spcBef>
              <a:spcPct val="0"/>
            </a:spcBef>
            <a:spcAft>
              <a:spcPct val="35000"/>
            </a:spcAft>
          </a:pPr>
          <a:r>
            <a:rPr lang="en-US" sz="1300" kern="1200" dirty="0" smtClean="0">
              <a:latin typeface="Segoe UI Light" panose="020B0502040204020203" pitchFamily="34" charset="0"/>
              <a:cs typeface="Segoe UI Light" panose="020B0502040204020203" pitchFamily="34" charset="0"/>
            </a:rPr>
            <a:t>Partner with all governments and settings.</a:t>
          </a:r>
          <a:endParaRPr lang="en-US" sz="1300" kern="1200" dirty="0">
            <a:latin typeface="Segoe UI Light" panose="020B0502040204020203" pitchFamily="34" charset="0"/>
            <a:cs typeface="Segoe UI Light" panose="020B0502040204020203" pitchFamily="34" charset="0"/>
          </a:endParaRPr>
        </a:p>
      </dsp:txBody>
      <dsp:txXfrm>
        <a:off x="380119" y="4679885"/>
        <a:ext cx="5218372" cy="492448"/>
      </dsp:txXfrm>
    </dsp:sp>
    <dsp:sp modelId="{CB161DBC-1C58-4B62-B864-C9ADF7F59E4A}">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5">
              <a:hueOff val="2064056"/>
              <a:satOff val="6073"/>
              <a:lumOff val="-15687"/>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ABFCA-680E-4F86-A336-862BFD0420F4}">
      <dsp:nvSpPr>
        <dsp:cNvPr id="0" name=""/>
        <dsp:cNvSpPr/>
      </dsp:nvSpPr>
      <dsp:spPr>
        <a:xfrm>
          <a:off x="1884781" y="887872"/>
          <a:ext cx="2211891" cy="221189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egoe UI Light" panose="020B0502040204020203" pitchFamily="34" charset="0"/>
              <a:cs typeface="Segoe UI Light" panose="020B0502040204020203" pitchFamily="34" charset="0"/>
            </a:rPr>
            <a:t>Forms of violence</a:t>
          </a:r>
          <a:endParaRPr lang="en-US" sz="1100" kern="1200" dirty="0">
            <a:latin typeface="Segoe UI Light" panose="020B0502040204020203" pitchFamily="34" charset="0"/>
            <a:cs typeface="Segoe UI Light" panose="020B0502040204020203" pitchFamily="34" charset="0"/>
          </a:endParaRPr>
        </a:p>
      </dsp:txBody>
      <dsp:txXfrm>
        <a:off x="2208705" y="1211796"/>
        <a:ext cx="1564043" cy="1564043"/>
      </dsp:txXfrm>
    </dsp:sp>
    <dsp:sp modelId="{72DFE395-16AF-4127-B82A-167FD155F6F2}">
      <dsp:nvSpPr>
        <dsp:cNvPr id="0" name=""/>
        <dsp:cNvSpPr/>
      </dsp:nvSpPr>
      <dsp:spPr>
        <a:xfrm>
          <a:off x="2437754" y="394"/>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i="0" kern="1200" dirty="0" smtClean="0">
              <a:latin typeface="Segoe UI Light" panose="020B0502040204020203" pitchFamily="34" charset="0"/>
              <a:cs typeface="Segoe UI Light" panose="020B0502040204020203" pitchFamily="34" charset="0"/>
            </a:rPr>
            <a:t>Technology</a:t>
          </a:r>
          <a:r>
            <a:rPr lang="en-AU" sz="1200" i="1" kern="1200" dirty="0" smtClean="0">
              <a:latin typeface="Segoe UI Light" panose="020B0502040204020203" pitchFamily="34" charset="0"/>
              <a:cs typeface="Segoe UI Light" panose="020B0502040204020203" pitchFamily="34" charset="0"/>
            </a:rPr>
            <a:t> </a:t>
          </a:r>
          <a:r>
            <a:rPr lang="en-AU" sz="1200" i="0" kern="1200" dirty="0" smtClean="0">
              <a:latin typeface="Segoe UI Light" panose="020B0502040204020203" pitchFamily="34" charset="0"/>
              <a:cs typeface="Segoe UI Light" panose="020B0502040204020203" pitchFamily="34" charset="0"/>
            </a:rPr>
            <a:t>facilitated abuse</a:t>
          </a:r>
          <a:endParaRPr lang="en-US" sz="1200" i="0" kern="1200" dirty="0">
            <a:latin typeface="Segoe UI Light" panose="020B0502040204020203" pitchFamily="34" charset="0"/>
            <a:cs typeface="Segoe UI Light" panose="020B0502040204020203" pitchFamily="34" charset="0"/>
          </a:endParaRPr>
        </a:p>
      </dsp:txBody>
      <dsp:txXfrm>
        <a:off x="2599716" y="162356"/>
        <a:ext cx="782021" cy="782021"/>
      </dsp:txXfrm>
    </dsp:sp>
    <dsp:sp modelId="{1AF3710F-0696-4964-926D-A44637125E50}">
      <dsp:nvSpPr>
        <dsp:cNvPr id="0" name=""/>
        <dsp:cNvSpPr/>
      </dsp:nvSpPr>
      <dsp:spPr>
        <a:xfrm>
          <a:off x="3456306" y="422292"/>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i="0" kern="1200" dirty="0" smtClean="0">
              <a:latin typeface="Segoe UI Light" panose="020B0502040204020203" pitchFamily="34" charset="0"/>
              <a:cs typeface="Segoe UI Light" panose="020B0502040204020203" pitchFamily="34" charset="0"/>
            </a:rPr>
            <a:t>Coercive control</a:t>
          </a:r>
          <a:endParaRPr lang="en-US" sz="1200" i="0" kern="1200" dirty="0">
            <a:latin typeface="Segoe UI Light" panose="020B0502040204020203" pitchFamily="34" charset="0"/>
            <a:cs typeface="Segoe UI Light" panose="020B0502040204020203" pitchFamily="34" charset="0"/>
          </a:endParaRPr>
        </a:p>
      </dsp:txBody>
      <dsp:txXfrm>
        <a:off x="3618268" y="584254"/>
        <a:ext cx="782021" cy="782021"/>
      </dsp:txXfrm>
    </dsp:sp>
    <dsp:sp modelId="{CED456BC-53C6-4369-8B1F-FCA56D4FE253}">
      <dsp:nvSpPr>
        <dsp:cNvPr id="0" name=""/>
        <dsp:cNvSpPr/>
      </dsp:nvSpPr>
      <dsp:spPr>
        <a:xfrm>
          <a:off x="3878204" y="1440845"/>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i="0" kern="1200" dirty="0" smtClean="0">
              <a:latin typeface="Segoe UI Light" panose="020B0502040204020203" pitchFamily="34" charset="0"/>
              <a:cs typeface="Segoe UI Light" panose="020B0502040204020203" pitchFamily="34" charset="0"/>
            </a:rPr>
            <a:t>Financial abuse</a:t>
          </a:r>
          <a:endParaRPr lang="en-US" sz="1200" i="0" kern="1200" dirty="0">
            <a:latin typeface="Segoe UI Light" panose="020B0502040204020203" pitchFamily="34" charset="0"/>
            <a:cs typeface="Segoe UI Light" panose="020B0502040204020203" pitchFamily="34" charset="0"/>
          </a:endParaRPr>
        </a:p>
      </dsp:txBody>
      <dsp:txXfrm>
        <a:off x="4040166" y="1602807"/>
        <a:ext cx="782021" cy="782021"/>
      </dsp:txXfrm>
    </dsp:sp>
    <dsp:sp modelId="{56CA546B-797E-44B5-BBBE-80549DD797B0}">
      <dsp:nvSpPr>
        <dsp:cNvPr id="0" name=""/>
        <dsp:cNvSpPr/>
      </dsp:nvSpPr>
      <dsp:spPr>
        <a:xfrm>
          <a:off x="3465937" y="2478650"/>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Sexual violence</a:t>
          </a:r>
          <a:endParaRPr lang="en-US" sz="1200" kern="1200" dirty="0">
            <a:latin typeface="Segoe UI Light" panose="020B0502040204020203" pitchFamily="34" charset="0"/>
            <a:cs typeface="Segoe UI Light" panose="020B0502040204020203" pitchFamily="34" charset="0"/>
          </a:endParaRPr>
        </a:p>
      </dsp:txBody>
      <dsp:txXfrm>
        <a:off x="3627899" y="2640612"/>
        <a:ext cx="782021" cy="782021"/>
      </dsp:txXfrm>
    </dsp:sp>
    <dsp:sp modelId="{2F61427B-A7D4-420F-B661-029EAB4613A2}">
      <dsp:nvSpPr>
        <dsp:cNvPr id="0" name=""/>
        <dsp:cNvSpPr/>
      </dsp:nvSpPr>
      <dsp:spPr>
        <a:xfrm>
          <a:off x="2437754" y="2881295"/>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Emotional abuse</a:t>
          </a:r>
          <a:endParaRPr lang="en-US" sz="1200" kern="1200" dirty="0">
            <a:latin typeface="Segoe UI Light" panose="020B0502040204020203" pitchFamily="34" charset="0"/>
            <a:cs typeface="Segoe UI Light" panose="020B0502040204020203" pitchFamily="34" charset="0"/>
          </a:endParaRPr>
        </a:p>
      </dsp:txBody>
      <dsp:txXfrm>
        <a:off x="2599716" y="3043257"/>
        <a:ext cx="782021" cy="782021"/>
      </dsp:txXfrm>
    </dsp:sp>
    <dsp:sp modelId="{003E2AAC-E157-4B5D-A0A5-66252C0D87D2}">
      <dsp:nvSpPr>
        <dsp:cNvPr id="0" name=""/>
        <dsp:cNvSpPr/>
      </dsp:nvSpPr>
      <dsp:spPr>
        <a:xfrm>
          <a:off x="1419201" y="2459397"/>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Physical violence</a:t>
          </a:r>
          <a:endParaRPr lang="en-US" sz="1200" kern="1200" dirty="0">
            <a:latin typeface="Segoe UI Light" panose="020B0502040204020203" pitchFamily="34" charset="0"/>
            <a:cs typeface="Segoe UI Light" panose="020B0502040204020203" pitchFamily="34" charset="0"/>
          </a:endParaRPr>
        </a:p>
      </dsp:txBody>
      <dsp:txXfrm>
        <a:off x="1581163" y="2621359"/>
        <a:ext cx="782021" cy="782021"/>
      </dsp:txXfrm>
    </dsp:sp>
    <dsp:sp modelId="{AF978E42-78AD-425F-A65C-E2C0D7DCE334}">
      <dsp:nvSpPr>
        <dsp:cNvPr id="0" name=""/>
        <dsp:cNvSpPr/>
      </dsp:nvSpPr>
      <dsp:spPr>
        <a:xfrm>
          <a:off x="997303" y="1440845"/>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Sexual harassment</a:t>
          </a:r>
          <a:endParaRPr lang="en-US" sz="1200" kern="1200" dirty="0">
            <a:latin typeface="Segoe UI Light" panose="020B0502040204020203" pitchFamily="34" charset="0"/>
            <a:cs typeface="Segoe UI Light" panose="020B0502040204020203" pitchFamily="34" charset="0"/>
          </a:endParaRPr>
        </a:p>
      </dsp:txBody>
      <dsp:txXfrm>
        <a:off x="1159265" y="1602807"/>
        <a:ext cx="782021" cy="782021"/>
      </dsp:txXfrm>
    </dsp:sp>
    <dsp:sp modelId="{8D6BE11F-5824-42BD-ACED-936AAE13EB2B}">
      <dsp:nvSpPr>
        <dsp:cNvPr id="0" name=""/>
        <dsp:cNvSpPr/>
      </dsp:nvSpPr>
      <dsp:spPr>
        <a:xfrm>
          <a:off x="1419201" y="422292"/>
          <a:ext cx="1105945" cy="110594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Stalking</a:t>
          </a:r>
          <a:endParaRPr lang="en-US" sz="1200" kern="1200" dirty="0">
            <a:latin typeface="Segoe UI Light" panose="020B0502040204020203" pitchFamily="34" charset="0"/>
            <a:cs typeface="Segoe UI Light" panose="020B0502040204020203" pitchFamily="34" charset="0"/>
          </a:endParaRPr>
        </a:p>
      </dsp:txBody>
      <dsp:txXfrm>
        <a:off x="1581163" y="584254"/>
        <a:ext cx="782021" cy="7820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E95B3-BFA0-4D1C-84A0-BFB845C135A2}">
      <dsp:nvSpPr>
        <dsp:cNvPr id="0" name=""/>
        <dsp:cNvSpPr/>
      </dsp:nvSpPr>
      <dsp:spPr>
        <a:xfrm>
          <a:off x="2104773" y="991504"/>
          <a:ext cx="2470064" cy="2470064"/>
        </a:xfrm>
        <a:prstGeom prst="ellipse">
          <a:avLst/>
        </a:prstGeom>
        <a:solidFill>
          <a:schemeClr val="accent6">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egoe UI Light" panose="020B0502040204020203" pitchFamily="34" charset="0"/>
              <a:cs typeface="Segoe UI Light" panose="020B0502040204020203" pitchFamily="34" charset="0"/>
            </a:rPr>
            <a:t>Diverse life experiences</a:t>
          </a:r>
          <a:endParaRPr lang="en-US" sz="1100" kern="1200" dirty="0">
            <a:latin typeface="Segoe UI Light" panose="020B0502040204020203" pitchFamily="34" charset="0"/>
            <a:cs typeface="Segoe UI Light" panose="020B0502040204020203" pitchFamily="34" charset="0"/>
          </a:endParaRPr>
        </a:p>
      </dsp:txBody>
      <dsp:txXfrm>
        <a:off x="2466505" y="1353236"/>
        <a:ext cx="1746600" cy="1746600"/>
      </dsp:txXfrm>
    </dsp:sp>
    <dsp:sp modelId="{9F63B5B0-D47B-4998-B057-E309C89251CB}">
      <dsp:nvSpPr>
        <dsp:cNvPr id="0" name=""/>
        <dsp:cNvSpPr/>
      </dsp:nvSpPr>
      <dsp:spPr>
        <a:xfrm>
          <a:off x="2722289" y="440"/>
          <a:ext cx="1235032" cy="1235032"/>
        </a:xfrm>
        <a:prstGeom prst="ellipse">
          <a:avLst/>
        </a:prstGeom>
        <a:solidFill>
          <a:schemeClr val="accent6">
            <a:shade val="80000"/>
            <a:alpha val="50000"/>
            <a:hueOff val="48332"/>
            <a:satOff val="-4458"/>
            <a:lumOff val="55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i="0" kern="1200" dirty="0" smtClean="0">
              <a:latin typeface="Segoe UI Light" panose="020B0502040204020203" pitchFamily="34" charset="0"/>
              <a:cs typeface="Segoe UI Light" panose="020B0502040204020203" pitchFamily="34" charset="0"/>
            </a:rPr>
            <a:t>Disability</a:t>
          </a:r>
          <a:endParaRPr lang="en-US" sz="1200" i="0" kern="1200" dirty="0">
            <a:latin typeface="Segoe UI Light" panose="020B0502040204020203" pitchFamily="34" charset="0"/>
            <a:cs typeface="Segoe UI Light" panose="020B0502040204020203" pitchFamily="34" charset="0"/>
          </a:endParaRPr>
        </a:p>
      </dsp:txBody>
      <dsp:txXfrm>
        <a:off x="2903155" y="181306"/>
        <a:ext cx="873300" cy="873300"/>
      </dsp:txXfrm>
    </dsp:sp>
    <dsp:sp modelId="{6B630AEF-94A3-4163-BE4A-D806F2891301}">
      <dsp:nvSpPr>
        <dsp:cNvPr id="0" name=""/>
        <dsp:cNvSpPr/>
      </dsp:nvSpPr>
      <dsp:spPr>
        <a:xfrm>
          <a:off x="4115361" y="804730"/>
          <a:ext cx="1235032" cy="1235032"/>
        </a:xfrm>
        <a:prstGeom prst="ellipse">
          <a:avLst/>
        </a:prstGeom>
        <a:solidFill>
          <a:schemeClr val="accent6">
            <a:shade val="80000"/>
            <a:alpha val="50000"/>
            <a:hueOff val="96664"/>
            <a:satOff val="-8916"/>
            <a:lumOff val="11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i="0" kern="1200" dirty="0" smtClean="0">
              <a:latin typeface="Segoe UI Light" panose="020B0502040204020203" pitchFamily="34" charset="0"/>
              <a:cs typeface="Segoe UI Light" panose="020B0502040204020203" pitchFamily="34" charset="0"/>
            </a:rPr>
            <a:t>Women from diverse backgrounds</a:t>
          </a:r>
          <a:endParaRPr lang="en-US" sz="1200" i="0" kern="1200" dirty="0">
            <a:latin typeface="Segoe UI Light" panose="020B0502040204020203" pitchFamily="34" charset="0"/>
            <a:cs typeface="Segoe UI Light" panose="020B0502040204020203" pitchFamily="34" charset="0"/>
          </a:endParaRPr>
        </a:p>
      </dsp:txBody>
      <dsp:txXfrm>
        <a:off x="4296227" y="985596"/>
        <a:ext cx="873300" cy="873300"/>
      </dsp:txXfrm>
    </dsp:sp>
    <dsp:sp modelId="{D38F265E-F0DF-4E4C-9F63-026717B2979E}">
      <dsp:nvSpPr>
        <dsp:cNvPr id="0" name=""/>
        <dsp:cNvSpPr/>
      </dsp:nvSpPr>
      <dsp:spPr>
        <a:xfrm>
          <a:off x="4115361" y="2413310"/>
          <a:ext cx="1235032" cy="1235032"/>
        </a:xfrm>
        <a:prstGeom prst="ellipse">
          <a:avLst/>
        </a:prstGeom>
        <a:solidFill>
          <a:schemeClr val="accent6">
            <a:shade val="80000"/>
            <a:alpha val="50000"/>
            <a:hueOff val="144995"/>
            <a:satOff val="-13374"/>
            <a:lumOff val="165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Migration and visa status</a:t>
          </a:r>
          <a:endParaRPr lang="en-US" sz="1200" kern="1200" dirty="0">
            <a:latin typeface="Segoe UI Light" panose="020B0502040204020203" pitchFamily="34" charset="0"/>
            <a:cs typeface="Segoe UI Light" panose="020B0502040204020203" pitchFamily="34" charset="0"/>
          </a:endParaRPr>
        </a:p>
      </dsp:txBody>
      <dsp:txXfrm>
        <a:off x="4296227" y="2594176"/>
        <a:ext cx="873300" cy="873300"/>
      </dsp:txXfrm>
    </dsp:sp>
    <dsp:sp modelId="{3DCA16AA-19E1-455C-93A2-F6AAB392F557}">
      <dsp:nvSpPr>
        <dsp:cNvPr id="0" name=""/>
        <dsp:cNvSpPr/>
      </dsp:nvSpPr>
      <dsp:spPr>
        <a:xfrm>
          <a:off x="2722289" y="3217600"/>
          <a:ext cx="1235032" cy="1235032"/>
        </a:xfrm>
        <a:prstGeom prst="ellipse">
          <a:avLst/>
        </a:prstGeom>
        <a:solidFill>
          <a:schemeClr val="accent6">
            <a:shade val="80000"/>
            <a:alpha val="50000"/>
            <a:hueOff val="193327"/>
            <a:satOff val="-17832"/>
            <a:lumOff val="221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Race</a:t>
          </a:r>
          <a:endParaRPr lang="en-US" sz="1200" kern="1200" dirty="0">
            <a:latin typeface="Segoe UI Light" panose="020B0502040204020203" pitchFamily="34" charset="0"/>
            <a:cs typeface="Segoe UI Light" panose="020B0502040204020203" pitchFamily="34" charset="0"/>
          </a:endParaRPr>
        </a:p>
      </dsp:txBody>
      <dsp:txXfrm>
        <a:off x="2903155" y="3398466"/>
        <a:ext cx="873300" cy="873300"/>
      </dsp:txXfrm>
    </dsp:sp>
    <dsp:sp modelId="{42FBFF02-4E39-4E7B-9539-71D14168860A}">
      <dsp:nvSpPr>
        <dsp:cNvPr id="0" name=""/>
        <dsp:cNvSpPr/>
      </dsp:nvSpPr>
      <dsp:spPr>
        <a:xfrm>
          <a:off x="1388306" y="2422361"/>
          <a:ext cx="1235032" cy="1235032"/>
        </a:xfrm>
        <a:prstGeom prst="ellipse">
          <a:avLst/>
        </a:prstGeom>
        <a:solidFill>
          <a:schemeClr val="accent6">
            <a:shade val="80000"/>
            <a:alpha val="50000"/>
            <a:hueOff val="241659"/>
            <a:satOff val="-22290"/>
            <a:lumOff val="276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Sexuality and gender identity</a:t>
          </a:r>
          <a:endParaRPr lang="en-US" sz="1200" kern="1200" dirty="0">
            <a:latin typeface="Segoe UI Light" panose="020B0502040204020203" pitchFamily="34" charset="0"/>
            <a:cs typeface="Segoe UI Light" panose="020B0502040204020203" pitchFamily="34" charset="0"/>
          </a:endParaRPr>
        </a:p>
      </dsp:txBody>
      <dsp:txXfrm>
        <a:off x="1569172" y="2603227"/>
        <a:ext cx="873300" cy="873300"/>
      </dsp:txXfrm>
    </dsp:sp>
    <dsp:sp modelId="{36F65E06-0CCA-42A0-8D47-4E1355B48C39}">
      <dsp:nvSpPr>
        <dsp:cNvPr id="0" name=""/>
        <dsp:cNvSpPr/>
      </dsp:nvSpPr>
      <dsp:spPr>
        <a:xfrm>
          <a:off x="1329218" y="804730"/>
          <a:ext cx="1235032" cy="1235032"/>
        </a:xfrm>
        <a:prstGeom prst="ellipse">
          <a:avLst/>
        </a:prstGeom>
        <a:solidFill>
          <a:schemeClr val="accent6">
            <a:shade val="80000"/>
            <a:alpha val="50000"/>
            <a:hueOff val="289991"/>
            <a:satOff val="-26748"/>
            <a:lumOff val="331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Segoe UI Light" panose="020B0502040204020203" pitchFamily="34" charset="0"/>
              <a:cs typeface="Segoe UI Light" panose="020B0502040204020203" pitchFamily="34" charset="0"/>
            </a:rPr>
            <a:t>Children and young people</a:t>
          </a:r>
          <a:endParaRPr lang="en-US" sz="1200" kern="1200" dirty="0">
            <a:latin typeface="Segoe UI Light" panose="020B0502040204020203" pitchFamily="34" charset="0"/>
            <a:cs typeface="Segoe UI Light" panose="020B0502040204020203" pitchFamily="34" charset="0"/>
          </a:endParaRPr>
        </a:p>
      </dsp:txBody>
      <dsp:txXfrm>
        <a:off x="1510084" y="985596"/>
        <a:ext cx="873300" cy="873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B1F0C-D593-469E-A4FF-057266B65340}">
      <dsp:nvSpPr>
        <dsp:cNvPr id="0" name=""/>
        <dsp:cNvSpPr/>
      </dsp:nvSpPr>
      <dsp:spPr>
        <a:xfrm>
          <a:off x="2016579" y="1014012"/>
          <a:ext cx="2463355" cy="2463355"/>
        </a:xfrm>
        <a:prstGeom prst="ellipse">
          <a:avLst/>
        </a:prstGeom>
        <a:solidFill>
          <a:schemeClr val="accent5">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latin typeface="Segoe UI Light" panose="020B0502040204020203" pitchFamily="34" charset="0"/>
              <a:cs typeface="Segoe UI Light" panose="020B0502040204020203" pitchFamily="34" charset="0"/>
            </a:rPr>
            <a:t/>
          </a:r>
          <a:br>
            <a:rPr lang="en-US" sz="1050" kern="1200" dirty="0" smtClean="0">
              <a:latin typeface="Segoe UI Light" panose="020B0502040204020203" pitchFamily="34" charset="0"/>
              <a:cs typeface="Segoe UI Light" panose="020B0502040204020203" pitchFamily="34" charset="0"/>
            </a:rPr>
          </a:br>
          <a:r>
            <a:rPr lang="en-US" sz="1100" kern="1200" dirty="0" smtClean="0">
              <a:latin typeface="Segoe UI Light" panose="020B0502040204020203" pitchFamily="34" charset="0"/>
              <a:cs typeface="Segoe UI Light" panose="020B0502040204020203" pitchFamily="34" charset="0"/>
            </a:rPr>
            <a:t>Social, psychosocial and environment factors</a:t>
          </a:r>
          <a:endParaRPr lang="en-US" sz="1100" kern="1200" dirty="0">
            <a:latin typeface="Segoe UI Light" panose="020B0502040204020203" pitchFamily="34" charset="0"/>
            <a:cs typeface="Segoe UI Light" panose="020B0502040204020203" pitchFamily="34" charset="0"/>
          </a:endParaRPr>
        </a:p>
      </dsp:txBody>
      <dsp:txXfrm>
        <a:off x="2377329" y="1374762"/>
        <a:ext cx="1741855" cy="1741855"/>
      </dsp:txXfrm>
    </dsp:sp>
    <dsp:sp modelId="{983777FC-73D3-4EA0-BC48-4B0A0D12AF83}">
      <dsp:nvSpPr>
        <dsp:cNvPr id="0" name=""/>
        <dsp:cNvSpPr/>
      </dsp:nvSpPr>
      <dsp:spPr>
        <a:xfrm>
          <a:off x="2632418" y="24357"/>
          <a:ext cx="1231677" cy="1231677"/>
        </a:xfrm>
        <a:prstGeom prst="ellipse">
          <a:avLst/>
        </a:prstGeom>
        <a:solidFill>
          <a:schemeClr val="accent5">
            <a:shade val="80000"/>
            <a:alpha val="50000"/>
            <a:hueOff val="12123"/>
            <a:satOff val="-560"/>
            <a:lumOff val="28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AU" sz="1100" b="0" i="0" kern="1200" dirty="0" smtClean="0">
              <a:latin typeface="Segoe UI Light" panose="020B0502040204020203" pitchFamily="34" charset="0"/>
              <a:cs typeface="Segoe UI Light" panose="020B0502040204020203" pitchFamily="34" charset="0"/>
            </a:rPr>
            <a:t>Chronic health conditions</a:t>
          </a:r>
          <a:endParaRPr lang="en-US" sz="1100" b="0" i="0" kern="1200" dirty="0">
            <a:latin typeface="Segoe UI Light" panose="020B0502040204020203" pitchFamily="34" charset="0"/>
            <a:cs typeface="Segoe UI Light" panose="020B0502040204020203" pitchFamily="34" charset="0"/>
          </a:endParaRPr>
        </a:p>
      </dsp:txBody>
      <dsp:txXfrm>
        <a:off x="2812793" y="204732"/>
        <a:ext cx="870927" cy="870927"/>
      </dsp:txXfrm>
    </dsp:sp>
    <dsp:sp modelId="{89AE7C3A-D0D6-43CD-9C64-6B9A35E124E7}">
      <dsp:nvSpPr>
        <dsp:cNvPr id="0" name=""/>
        <dsp:cNvSpPr/>
      </dsp:nvSpPr>
      <dsp:spPr>
        <a:xfrm>
          <a:off x="3609015" y="399971"/>
          <a:ext cx="1342467" cy="1231677"/>
        </a:xfrm>
        <a:prstGeom prst="ellipse">
          <a:avLst/>
        </a:prstGeom>
        <a:solidFill>
          <a:schemeClr val="accent5">
            <a:shade val="80000"/>
            <a:alpha val="50000"/>
            <a:hueOff val="24246"/>
            <a:satOff val="-1119"/>
            <a:lumOff val="5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0" kern="1200" dirty="0" smtClean="0">
              <a:latin typeface="Segoe UI Light" panose="020B0502040204020203" pitchFamily="34" charset="0"/>
              <a:cs typeface="Segoe UI Light" panose="020B0502040204020203" pitchFamily="34" charset="0"/>
            </a:rPr>
            <a:t>Geographical location</a:t>
          </a:r>
          <a:endParaRPr lang="en-US" sz="1100" b="0" kern="1200" dirty="0">
            <a:latin typeface="Segoe UI Light" panose="020B0502040204020203" pitchFamily="34" charset="0"/>
            <a:cs typeface="Segoe UI Light" panose="020B0502040204020203" pitchFamily="34" charset="0"/>
          </a:endParaRPr>
        </a:p>
      </dsp:txBody>
      <dsp:txXfrm>
        <a:off x="3805615" y="580346"/>
        <a:ext cx="949267" cy="870927"/>
      </dsp:txXfrm>
    </dsp:sp>
    <dsp:sp modelId="{C5069B73-F6AF-4638-A121-A1D059DA45E2}">
      <dsp:nvSpPr>
        <dsp:cNvPr id="0" name=""/>
        <dsp:cNvSpPr/>
      </dsp:nvSpPr>
      <dsp:spPr>
        <a:xfrm>
          <a:off x="3992575" y="1298200"/>
          <a:ext cx="1231677" cy="1231677"/>
        </a:xfrm>
        <a:prstGeom prst="ellipse">
          <a:avLst/>
        </a:prstGeom>
        <a:solidFill>
          <a:schemeClr val="accent5">
            <a:shade val="80000"/>
            <a:alpha val="50000"/>
            <a:hueOff val="36369"/>
            <a:satOff val="-1679"/>
            <a:lumOff val="84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egoe UI Light" panose="020B0502040204020203" pitchFamily="34" charset="0"/>
              <a:cs typeface="Segoe UI Light" panose="020B0502040204020203" pitchFamily="34" charset="0"/>
            </a:rPr>
            <a:t>Ableism</a:t>
          </a:r>
          <a:endParaRPr lang="en-US" sz="1100" kern="1200" dirty="0">
            <a:latin typeface="Segoe UI Light" panose="020B0502040204020203" pitchFamily="34" charset="0"/>
            <a:cs typeface="Segoe UI Light" panose="020B0502040204020203" pitchFamily="34" charset="0"/>
          </a:endParaRPr>
        </a:p>
      </dsp:txBody>
      <dsp:txXfrm>
        <a:off x="4172950" y="1478575"/>
        <a:ext cx="870927" cy="870927"/>
      </dsp:txXfrm>
    </dsp:sp>
    <dsp:sp modelId="{1BD557EE-515E-40EB-BFAB-60A7066EA8E6}">
      <dsp:nvSpPr>
        <dsp:cNvPr id="0" name=""/>
        <dsp:cNvSpPr/>
      </dsp:nvSpPr>
      <dsp:spPr>
        <a:xfrm>
          <a:off x="4022817" y="2432598"/>
          <a:ext cx="1231677" cy="1231677"/>
        </a:xfrm>
        <a:prstGeom prst="ellipse">
          <a:avLst/>
        </a:prstGeom>
        <a:solidFill>
          <a:schemeClr val="accent5">
            <a:shade val="80000"/>
            <a:alpha val="50000"/>
            <a:hueOff val="48492"/>
            <a:satOff val="-2238"/>
            <a:lumOff val="112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egoe UI Light" panose="020B0502040204020203" pitchFamily="34" charset="0"/>
              <a:cs typeface="Segoe UI Light" panose="020B0502040204020203" pitchFamily="34" charset="0"/>
            </a:rPr>
            <a:t>Racism</a:t>
          </a:r>
          <a:endParaRPr lang="en-US" sz="1100" kern="1200" dirty="0">
            <a:latin typeface="Segoe UI Light" panose="020B0502040204020203" pitchFamily="34" charset="0"/>
            <a:cs typeface="Segoe UI Light" panose="020B0502040204020203" pitchFamily="34" charset="0"/>
          </a:endParaRPr>
        </a:p>
      </dsp:txBody>
      <dsp:txXfrm>
        <a:off x="4203192" y="2612973"/>
        <a:ext cx="870927" cy="870927"/>
      </dsp:txXfrm>
    </dsp:sp>
    <dsp:sp modelId="{71DE8DC7-ADAC-465E-B229-17DB9F5F8CA4}">
      <dsp:nvSpPr>
        <dsp:cNvPr id="0" name=""/>
        <dsp:cNvSpPr/>
      </dsp:nvSpPr>
      <dsp:spPr>
        <a:xfrm>
          <a:off x="3181529" y="3138523"/>
          <a:ext cx="1231677" cy="1231677"/>
        </a:xfrm>
        <a:prstGeom prst="ellipse">
          <a:avLst/>
        </a:prstGeom>
        <a:solidFill>
          <a:schemeClr val="accent5">
            <a:shade val="80000"/>
            <a:alpha val="50000"/>
            <a:hueOff val="60616"/>
            <a:satOff val="-2798"/>
            <a:lumOff val="140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egoe UI Light" panose="020B0502040204020203" pitchFamily="34" charset="0"/>
              <a:cs typeface="Segoe UI Light" panose="020B0502040204020203" pitchFamily="34" charset="0"/>
            </a:rPr>
            <a:t>Religion</a:t>
          </a:r>
          <a:endParaRPr lang="en-US" sz="1100" kern="1200" dirty="0">
            <a:latin typeface="Segoe UI Light" panose="020B0502040204020203" pitchFamily="34" charset="0"/>
            <a:cs typeface="Segoe UI Light" panose="020B0502040204020203" pitchFamily="34" charset="0"/>
          </a:endParaRPr>
        </a:p>
      </dsp:txBody>
      <dsp:txXfrm>
        <a:off x="3361904" y="3318898"/>
        <a:ext cx="870927" cy="870927"/>
      </dsp:txXfrm>
    </dsp:sp>
    <dsp:sp modelId="{8DE19326-9DBF-42CC-8944-B3573A12C057}">
      <dsp:nvSpPr>
        <dsp:cNvPr id="0" name=""/>
        <dsp:cNvSpPr/>
      </dsp:nvSpPr>
      <dsp:spPr>
        <a:xfrm>
          <a:off x="2083306" y="3138523"/>
          <a:ext cx="1231677" cy="1231677"/>
        </a:xfrm>
        <a:prstGeom prst="ellipse">
          <a:avLst/>
        </a:prstGeom>
        <a:solidFill>
          <a:schemeClr val="accent5">
            <a:shade val="80000"/>
            <a:alpha val="50000"/>
            <a:hueOff val="72739"/>
            <a:satOff val="-3357"/>
            <a:lumOff val="168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0" kern="1200" dirty="0" smtClean="0">
              <a:latin typeface="Segoe UI Light" panose="020B0502040204020203" pitchFamily="34" charset="0"/>
              <a:cs typeface="Segoe UI Light" panose="020B0502040204020203" pitchFamily="34" charset="0"/>
            </a:rPr>
            <a:t>Alcohol &amp; other drugs</a:t>
          </a:r>
          <a:endParaRPr lang="en-US" sz="1100" b="0" kern="1200" dirty="0">
            <a:latin typeface="Segoe UI Light" panose="020B0502040204020203" pitchFamily="34" charset="0"/>
            <a:cs typeface="Segoe UI Light" panose="020B0502040204020203" pitchFamily="34" charset="0"/>
          </a:endParaRPr>
        </a:p>
      </dsp:txBody>
      <dsp:txXfrm>
        <a:off x="2263681" y="3318898"/>
        <a:ext cx="870927" cy="870927"/>
      </dsp:txXfrm>
    </dsp:sp>
    <dsp:sp modelId="{CE0597A1-D140-4417-ABA8-2847DFCEB226}">
      <dsp:nvSpPr>
        <dsp:cNvPr id="0" name=""/>
        <dsp:cNvSpPr/>
      </dsp:nvSpPr>
      <dsp:spPr>
        <a:xfrm>
          <a:off x="1105456" y="2345888"/>
          <a:ext cx="1504802" cy="1405098"/>
        </a:xfrm>
        <a:prstGeom prst="ellipse">
          <a:avLst/>
        </a:prstGeom>
        <a:solidFill>
          <a:schemeClr val="accent5">
            <a:shade val="80000"/>
            <a:alpha val="50000"/>
            <a:hueOff val="84862"/>
            <a:satOff val="-3917"/>
            <a:lumOff val="196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13970" rIns="13970" bIns="13970" numCol="1" spcCol="1270" anchor="ctr" anchorCtr="0">
          <a:noAutofit/>
        </a:bodyPr>
        <a:lstStyle/>
        <a:p>
          <a:pPr lvl="0" algn="ctr" defTabSz="488950">
            <a:lnSpc>
              <a:spcPct val="90000"/>
            </a:lnSpc>
            <a:spcBef>
              <a:spcPct val="0"/>
            </a:spcBef>
            <a:spcAft>
              <a:spcPct val="35000"/>
            </a:spcAft>
          </a:pPr>
          <a:r>
            <a:rPr lang="en-US" sz="1100" b="0" kern="1200" dirty="0" smtClean="0">
              <a:latin typeface="Segoe UI Light" panose="020B0502040204020203" pitchFamily="34" charset="0"/>
              <a:cs typeface="Segoe UI Light" panose="020B0502040204020203" pitchFamily="34" charset="0"/>
            </a:rPr>
            <a:t>Intergenerational trauma</a:t>
          </a:r>
          <a:endParaRPr lang="en-US" sz="1100" b="0" kern="1200" dirty="0">
            <a:latin typeface="Segoe UI Light" panose="020B0502040204020203" pitchFamily="34" charset="0"/>
            <a:cs typeface="Segoe UI Light" panose="020B0502040204020203" pitchFamily="34" charset="0"/>
          </a:endParaRPr>
        </a:p>
      </dsp:txBody>
      <dsp:txXfrm>
        <a:off x="1325829" y="2551660"/>
        <a:ext cx="1064056" cy="993554"/>
      </dsp:txXfrm>
    </dsp:sp>
    <dsp:sp modelId="{F32D7FB7-1B6A-4A1F-BD3C-1D0F57A8D372}">
      <dsp:nvSpPr>
        <dsp:cNvPr id="0" name=""/>
        <dsp:cNvSpPr/>
      </dsp:nvSpPr>
      <dsp:spPr>
        <a:xfrm>
          <a:off x="1051314" y="1351060"/>
          <a:ext cx="1231677" cy="1231677"/>
        </a:xfrm>
        <a:prstGeom prst="ellipse">
          <a:avLst/>
        </a:prstGeom>
        <a:solidFill>
          <a:schemeClr val="accent5">
            <a:shade val="80000"/>
            <a:alpha val="50000"/>
            <a:hueOff val="96985"/>
            <a:satOff val="-4476"/>
            <a:lumOff val="224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egoe UI Light" panose="020B0502040204020203" pitchFamily="34" charset="0"/>
              <a:cs typeface="Segoe UI Light" panose="020B0502040204020203" pitchFamily="34" charset="0"/>
            </a:rPr>
            <a:t>Mental</a:t>
          </a:r>
          <a:r>
            <a:rPr lang="en-US" sz="2200" kern="1200" dirty="0" smtClean="0"/>
            <a:t> </a:t>
          </a:r>
          <a:r>
            <a:rPr lang="en-US" sz="1100" kern="1200" dirty="0" smtClean="0">
              <a:latin typeface="Segoe UI Light" panose="020B0502040204020203" pitchFamily="34" charset="0"/>
              <a:cs typeface="Segoe UI Light" panose="020B0502040204020203" pitchFamily="34" charset="0"/>
            </a:rPr>
            <a:t>health</a:t>
          </a:r>
          <a:endParaRPr lang="en-US" sz="1100" kern="1200" dirty="0">
            <a:latin typeface="Segoe UI Light" panose="020B0502040204020203" pitchFamily="34" charset="0"/>
            <a:cs typeface="Segoe UI Light" panose="020B0502040204020203" pitchFamily="34" charset="0"/>
          </a:endParaRPr>
        </a:p>
      </dsp:txBody>
      <dsp:txXfrm>
        <a:off x="1231689" y="1531435"/>
        <a:ext cx="870927" cy="870927"/>
      </dsp:txXfrm>
    </dsp:sp>
    <dsp:sp modelId="{4CDFF495-4D8F-488D-8F8A-154C24C7E106}">
      <dsp:nvSpPr>
        <dsp:cNvPr id="0" name=""/>
        <dsp:cNvSpPr/>
      </dsp:nvSpPr>
      <dsp:spPr>
        <a:xfrm>
          <a:off x="1600425" y="399971"/>
          <a:ext cx="1231677" cy="1231677"/>
        </a:xfrm>
        <a:prstGeom prst="ellipse">
          <a:avLst/>
        </a:prstGeom>
        <a:solidFill>
          <a:schemeClr val="accent5">
            <a:shade val="80000"/>
            <a:alpha val="50000"/>
            <a:hueOff val="109108"/>
            <a:satOff val="-5036"/>
            <a:lumOff val="252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Segoe UI Light" panose="020B0502040204020203" pitchFamily="34" charset="0"/>
              <a:cs typeface="Segoe UI Light" panose="020B0502040204020203" pitchFamily="34" charset="0"/>
            </a:rPr>
            <a:t>Homophobia</a:t>
          </a:r>
          <a:endParaRPr lang="en-US" sz="1100" kern="1200" dirty="0">
            <a:latin typeface="Segoe UI Light" panose="020B0502040204020203" pitchFamily="34" charset="0"/>
            <a:cs typeface="Segoe UI Light" panose="020B0502040204020203" pitchFamily="34" charset="0"/>
          </a:endParaRPr>
        </a:p>
      </dsp:txBody>
      <dsp:txXfrm>
        <a:off x="1780800" y="580346"/>
        <a:ext cx="870927" cy="8709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1943C-433E-435A-97D9-2F796BE60DBF}">
      <dsp:nvSpPr>
        <dsp:cNvPr id="0" name=""/>
        <dsp:cNvSpPr/>
      </dsp:nvSpPr>
      <dsp:spPr>
        <a:xfrm rot="2917907">
          <a:off x="1592649" y="3742986"/>
          <a:ext cx="1121252" cy="60644"/>
        </a:xfrm>
        <a:custGeom>
          <a:avLst/>
          <a:gdLst/>
          <a:ahLst/>
          <a:cxnLst/>
          <a:rect l="0" t="0" r="0" b="0"/>
          <a:pathLst>
            <a:path>
              <a:moveTo>
                <a:pt x="0" y="30322"/>
              </a:moveTo>
              <a:lnTo>
                <a:pt x="1121252" y="3032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3A6618-3C4E-4A1C-A694-5194CB098665}">
      <dsp:nvSpPr>
        <dsp:cNvPr id="0" name=""/>
        <dsp:cNvSpPr/>
      </dsp:nvSpPr>
      <dsp:spPr>
        <a:xfrm rot="984037">
          <a:off x="1847074" y="2959849"/>
          <a:ext cx="852197" cy="60644"/>
        </a:xfrm>
        <a:custGeom>
          <a:avLst/>
          <a:gdLst/>
          <a:ahLst/>
          <a:cxnLst/>
          <a:rect l="0" t="0" r="0" b="0"/>
          <a:pathLst>
            <a:path>
              <a:moveTo>
                <a:pt x="0" y="30322"/>
              </a:moveTo>
              <a:lnTo>
                <a:pt x="852197" y="3032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24A7EA-7672-4C49-985B-9FEA9C18F01D}">
      <dsp:nvSpPr>
        <dsp:cNvPr id="0" name=""/>
        <dsp:cNvSpPr/>
      </dsp:nvSpPr>
      <dsp:spPr>
        <a:xfrm rot="20454768">
          <a:off x="1838335" y="2246403"/>
          <a:ext cx="948622" cy="60644"/>
        </a:xfrm>
        <a:custGeom>
          <a:avLst/>
          <a:gdLst/>
          <a:ahLst/>
          <a:cxnLst/>
          <a:rect l="0" t="0" r="0" b="0"/>
          <a:pathLst>
            <a:path>
              <a:moveTo>
                <a:pt x="0" y="30322"/>
              </a:moveTo>
              <a:lnTo>
                <a:pt x="948622" y="3032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976741-FC40-4573-BC49-0AB2AFF2F33C}">
      <dsp:nvSpPr>
        <dsp:cNvPr id="0" name=""/>
        <dsp:cNvSpPr/>
      </dsp:nvSpPr>
      <dsp:spPr>
        <a:xfrm rot="18702773">
          <a:off x="1600158" y="1530398"/>
          <a:ext cx="1135357" cy="60644"/>
        </a:xfrm>
        <a:custGeom>
          <a:avLst/>
          <a:gdLst/>
          <a:ahLst/>
          <a:cxnLst/>
          <a:rect l="0" t="0" r="0" b="0"/>
          <a:pathLst>
            <a:path>
              <a:moveTo>
                <a:pt x="0" y="30322"/>
              </a:moveTo>
              <a:lnTo>
                <a:pt x="1135357" y="3032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6CC801-3911-4F72-8986-52B7AFA26EC4}">
      <dsp:nvSpPr>
        <dsp:cNvPr id="0" name=""/>
        <dsp:cNvSpPr/>
      </dsp:nvSpPr>
      <dsp:spPr>
        <a:xfrm>
          <a:off x="284283" y="1806606"/>
          <a:ext cx="1889148" cy="1721421"/>
        </a:xfrm>
        <a:prstGeom prst="ellipse">
          <a:avLst/>
        </a:prstGeom>
        <a:blipFill rotWithShape="1">
          <a:blip xmlns:r="http://schemas.openxmlformats.org/officeDocument/2006/relationships" r:embed="rId1"/>
          <a:stretch>
            <a:fillRect/>
          </a:stretch>
        </a:blipFill>
        <a:ln w="381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3ADFB4-FDA2-4567-B27D-44FAF463E6D7}">
      <dsp:nvSpPr>
        <dsp:cNvPr id="0" name=""/>
        <dsp:cNvSpPr/>
      </dsp:nvSpPr>
      <dsp:spPr>
        <a:xfrm>
          <a:off x="2360939" y="185185"/>
          <a:ext cx="1095683" cy="1088588"/>
        </a:xfrm>
        <a:prstGeom prst="ellipse">
          <a:avLst/>
        </a:prstGeom>
        <a:solidFill>
          <a:schemeClr val="accent5">
            <a:hueOff val="516014"/>
            <a:satOff val="151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latin typeface="Segoe UI Light" panose="020B0502040204020203" pitchFamily="34" charset="0"/>
              <a:cs typeface="Segoe UI Light" panose="020B0502040204020203" pitchFamily="34" charset="0"/>
            </a:rPr>
            <a:t>DSS Engage</a:t>
          </a:r>
          <a:endParaRPr lang="en-US" sz="1500" kern="1200" dirty="0">
            <a:latin typeface="Segoe UI Light" panose="020B0502040204020203" pitchFamily="34" charset="0"/>
            <a:cs typeface="Segoe UI Light" panose="020B0502040204020203" pitchFamily="34" charset="0"/>
          </a:endParaRPr>
        </a:p>
      </dsp:txBody>
      <dsp:txXfrm>
        <a:off x="2521398" y="344605"/>
        <a:ext cx="774765" cy="769748"/>
      </dsp:txXfrm>
    </dsp:sp>
    <dsp:sp modelId="{A5295D62-020F-4F28-BF15-EADD4186B47C}">
      <dsp:nvSpPr>
        <dsp:cNvPr id="0" name=""/>
        <dsp:cNvSpPr/>
      </dsp:nvSpPr>
      <dsp:spPr>
        <a:xfrm>
          <a:off x="2727184" y="1419554"/>
          <a:ext cx="1105568" cy="1044896"/>
        </a:xfrm>
        <a:prstGeom prst="ellipse">
          <a:avLst/>
        </a:prstGeom>
        <a:solidFill>
          <a:schemeClr val="accent5">
            <a:hueOff val="1032028"/>
            <a:satOff val="3037"/>
            <a:lumOff val="-78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latin typeface="Segoe UI Light" panose="020B0502040204020203" pitchFamily="34" charset="0"/>
              <a:cs typeface="Segoe UI Light" panose="020B0502040204020203" pitchFamily="34" charset="0"/>
            </a:rPr>
            <a:t>Advisory Group</a:t>
          </a:r>
          <a:endParaRPr lang="en-US" sz="1500" strike="sngStrike" kern="1200" dirty="0">
            <a:solidFill>
              <a:schemeClr val="accent2"/>
            </a:solidFill>
            <a:latin typeface="Segoe UI Light" panose="020B0502040204020203" pitchFamily="34" charset="0"/>
            <a:cs typeface="Segoe UI Light" panose="020B0502040204020203" pitchFamily="34" charset="0"/>
          </a:endParaRPr>
        </a:p>
      </dsp:txBody>
      <dsp:txXfrm>
        <a:off x="2889091" y="1572575"/>
        <a:ext cx="781754" cy="738854"/>
      </dsp:txXfrm>
    </dsp:sp>
    <dsp:sp modelId="{8A51D393-7A33-45C9-B9AD-C9AA5E530EBD}">
      <dsp:nvSpPr>
        <dsp:cNvPr id="0" name=""/>
        <dsp:cNvSpPr/>
      </dsp:nvSpPr>
      <dsp:spPr>
        <a:xfrm>
          <a:off x="2648219" y="2757981"/>
          <a:ext cx="1229341" cy="1046983"/>
        </a:xfrm>
        <a:prstGeom prst="ellipse">
          <a:avLst/>
        </a:prstGeom>
        <a:solidFill>
          <a:schemeClr val="accent5">
            <a:hueOff val="1548042"/>
            <a:satOff val="4555"/>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latin typeface="Segoe UI Light" panose="020B0502040204020203" pitchFamily="34" charset="0"/>
              <a:cs typeface="Segoe UI Light" panose="020B0502040204020203" pitchFamily="34" charset="0"/>
            </a:rPr>
            <a:t>Virtual Workshop</a:t>
          </a:r>
          <a:endParaRPr lang="en-US" sz="1500" kern="1200" dirty="0">
            <a:latin typeface="Segoe UI Light" panose="020B0502040204020203" pitchFamily="34" charset="0"/>
            <a:cs typeface="Segoe UI Light" panose="020B0502040204020203" pitchFamily="34" charset="0"/>
          </a:endParaRPr>
        </a:p>
      </dsp:txBody>
      <dsp:txXfrm>
        <a:off x="2828252" y="2911308"/>
        <a:ext cx="869275" cy="740329"/>
      </dsp:txXfrm>
    </dsp:sp>
    <dsp:sp modelId="{1C854231-4590-409E-B82D-98504EDF0B40}">
      <dsp:nvSpPr>
        <dsp:cNvPr id="0" name=""/>
        <dsp:cNvSpPr/>
      </dsp:nvSpPr>
      <dsp:spPr>
        <a:xfrm>
          <a:off x="2314975" y="4078909"/>
          <a:ext cx="1125773" cy="1034400"/>
        </a:xfrm>
        <a:prstGeom prst="ellipse">
          <a:avLst/>
        </a:prstGeom>
        <a:solidFill>
          <a:schemeClr val="accent5">
            <a:hueOff val="2064056"/>
            <a:satOff val="6073"/>
            <a:lumOff val="-15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latin typeface="Segoe UI Light" panose="020B0502040204020203" pitchFamily="34" charset="0"/>
              <a:cs typeface="Segoe UI Light" panose="020B0502040204020203" pitchFamily="34" charset="0"/>
            </a:rPr>
            <a:t>A National Summit </a:t>
          </a:r>
          <a:endParaRPr lang="en-US" sz="1500" kern="1200" dirty="0">
            <a:latin typeface="Segoe UI Light" panose="020B0502040204020203" pitchFamily="34" charset="0"/>
            <a:cs typeface="Segoe UI Light" panose="020B0502040204020203" pitchFamily="34" charset="0"/>
          </a:endParaRPr>
        </a:p>
      </dsp:txBody>
      <dsp:txXfrm>
        <a:off x="2479841" y="4230393"/>
        <a:ext cx="796041" cy="73143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BFE3C-75FF-479F-AB6B-44328DE4EAB8}" type="datetimeFigureOut">
              <a:rPr lang="en-AU" smtClean="0"/>
              <a:t>7/04/2021</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0E9DC-8A2B-4FB8-96CD-EB0D7B4D1539}" type="slidenum">
              <a:rPr lang="en-AU" smtClean="0"/>
              <a:t>‹#›</a:t>
            </a:fld>
            <a:endParaRPr lang="en-AU" dirty="0"/>
          </a:p>
        </p:txBody>
      </p:sp>
    </p:spTree>
    <p:extLst>
      <p:ext uri="{BB962C8B-B14F-4D97-AF65-F5344CB8AC3E}">
        <p14:creationId xmlns:p14="http://schemas.microsoft.com/office/powerpoint/2010/main" val="577942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ABS. PSS.</a:t>
            </a:r>
            <a:r>
              <a:rPr lang="en-AU" baseline="0" dirty="0" smtClean="0"/>
              <a:t> 2016. Go to: https://www.abs.gov.au/statistics/people/crime-and-justice/personal-safety-australia/latest-release</a:t>
            </a:r>
          </a:p>
          <a:p>
            <a:endParaRPr lang="en-AU" dirty="0" smtClean="0"/>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ED4035-5A78-4DF5-8CB4-7A5431459BB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066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AIHW. 2019. </a:t>
            </a:r>
            <a:r>
              <a:rPr lang="en-AU" sz="1200" b="0" i="0" kern="1200" dirty="0" smtClean="0">
                <a:solidFill>
                  <a:schemeClr val="tx1"/>
                </a:solidFill>
                <a:effectLst/>
                <a:latin typeface="+mn-lt"/>
                <a:ea typeface="+mn-ea"/>
                <a:cs typeface="+mn-cs"/>
              </a:rPr>
              <a:t>Family, domestic and sexual violence in Australia: continuing the national story 2019.</a:t>
            </a:r>
            <a:r>
              <a:rPr lang="en-AU" sz="1200" b="0" i="0" kern="1200" baseline="0" dirty="0" smtClean="0">
                <a:solidFill>
                  <a:schemeClr val="tx1"/>
                </a:solidFill>
                <a:effectLst/>
                <a:latin typeface="+mn-lt"/>
                <a:ea typeface="+mn-ea"/>
                <a:cs typeface="+mn-cs"/>
              </a:rPr>
              <a:t> </a:t>
            </a:r>
            <a:r>
              <a:rPr lang="en-AU" baseline="0" dirty="0" smtClean="0"/>
              <a:t>Go to: https://www.aihw.gov.au/reports/domestic-violence/family-domestic-sexual-violence-australia-2019/contents/summary</a:t>
            </a:r>
          </a:p>
          <a:p>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ED4035-5A78-4DF5-8CB4-7A5431459BB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50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C99D66-66CD-4EB5-8C55-B781826D2FFD}" type="datetimeFigureOut">
              <a:rPr lang="en-AU" smtClean="0"/>
              <a:t>7/04/2021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CB48008-ABD4-4DAD-B476-D2E597FD5D4D}" type="slidenum">
              <a:rPr lang="en-AU" smtClean="0"/>
              <a:t>‹#›</a:t>
            </a:fld>
            <a:endParaRPr lang="en-AU" dirty="0"/>
          </a:p>
        </p:txBody>
      </p:sp>
    </p:spTree>
    <p:extLst>
      <p:ext uri="{BB962C8B-B14F-4D97-AF65-F5344CB8AC3E}">
        <p14:creationId xmlns:p14="http://schemas.microsoft.com/office/powerpoint/2010/main" val="355764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C99D66-66CD-4EB5-8C55-B781826D2FFD}" type="datetimeFigureOut">
              <a:rPr lang="en-AU" smtClean="0"/>
              <a:t>7/04/2021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CB48008-ABD4-4DAD-B476-D2E597FD5D4D}" type="slidenum">
              <a:rPr lang="en-AU" smtClean="0"/>
              <a:t>‹#›</a:t>
            </a:fld>
            <a:endParaRPr lang="en-AU" dirty="0"/>
          </a:p>
        </p:txBody>
      </p:sp>
    </p:spTree>
    <p:extLst>
      <p:ext uri="{BB962C8B-B14F-4D97-AF65-F5344CB8AC3E}">
        <p14:creationId xmlns:p14="http://schemas.microsoft.com/office/powerpoint/2010/main" val="122110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C99D66-66CD-4EB5-8C55-B781826D2FFD}" type="datetimeFigureOut">
              <a:rPr lang="en-AU" smtClean="0"/>
              <a:t>7/04/2021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CB48008-ABD4-4DAD-B476-D2E597FD5D4D}" type="slidenum">
              <a:rPr lang="en-AU" smtClean="0"/>
              <a:t>‹#›</a:t>
            </a:fld>
            <a:endParaRPr lang="en-AU" dirty="0"/>
          </a:p>
        </p:txBody>
      </p:sp>
    </p:spTree>
    <p:extLst>
      <p:ext uri="{BB962C8B-B14F-4D97-AF65-F5344CB8AC3E}">
        <p14:creationId xmlns:p14="http://schemas.microsoft.com/office/powerpoint/2010/main" val="205542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C99D66-66CD-4EB5-8C55-B781826D2FFD}" type="datetimeFigureOut">
              <a:rPr lang="en-AU" smtClean="0"/>
              <a:t>7/04/2021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CB48008-ABD4-4DAD-B476-D2E597FD5D4D}" type="slidenum">
              <a:rPr lang="en-AU" smtClean="0"/>
              <a:t>‹#›</a:t>
            </a:fld>
            <a:endParaRPr lang="en-AU" dirty="0"/>
          </a:p>
        </p:txBody>
      </p:sp>
    </p:spTree>
    <p:extLst>
      <p:ext uri="{BB962C8B-B14F-4D97-AF65-F5344CB8AC3E}">
        <p14:creationId xmlns:p14="http://schemas.microsoft.com/office/powerpoint/2010/main" val="103798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C99D66-66CD-4EB5-8C55-B781826D2FFD}" type="datetimeFigureOut">
              <a:rPr lang="en-AU" smtClean="0"/>
              <a:t>7/04/2021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CCB48008-ABD4-4DAD-B476-D2E597FD5D4D}" type="slidenum">
              <a:rPr lang="en-AU" smtClean="0"/>
              <a:t>‹#›</a:t>
            </a:fld>
            <a:endParaRPr lang="en-AU" dirty="0"/>
          </a:p>
        </p:txBody>
      </p:sp>
    </p:spTree>
    <p:extLst>
      <p:ext uri="{BB962C8B-B14F-4D97-AF65-F5344CB8AC3E}">
        <p14:creationId xmlns:p14="http://schemas.microsoft.com/office/powerpoint/2010/main" val="421809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C99D66-66CD-4EB5-8C55-B781826D2FFD}" type="datetimeFigureOut">
              <a:rPr lang="en-AU" smtClean="0"/>
              <a:t>7/04/2021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CB48008-ABD4-4DAD-B476-D2E597FD5D4D}" type="slidenum">
              <a:rPr lang="en-AU" smtClean="0"/>
              <a:t>‹#›</a:t>
            </a:fld>
            <a:endParaRPr lang="en-AU" dirty="0"/>
          </a:p>
        </p:txBody>
      </p:sp>
    </p:spTree>
    <p:extLst>
      <p:ext uri="{BB962C8B-B14F-4D97-AF65-F5344CB8AC3E}">
        <p14:creationId xmlns:p14="http://schemas.microsoft.com/office/powerpoint/2010/main" val="236155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C99D66-66CD-4EB5-8C55-B781826D2FFD}" type="datetimeFigureOut">
              <a:rPr lang="en-AU" smtClean="0"/>
              <a:t>7/04/2021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CCB48008-ABD4-4DAD-B476-D2E597FD5D4D}" type="slidenum">
              <a:rPr lang="en-AU" smtClean="0"/>
              <a:t>‹#›</a:t>
            </a:fld>
            <a:endParaRPr lang="en-AU" dirty="0"/>
          </a:p>
        </p:txBody>
      </p:sp>
    </p:spTree>
    <p:extLst>
      <p:ext uri="{BB962C8B-B14F-4D97-AF65-F5344CB8AC3E}">
        <p14:creationId xmlns:p14="http://schemas.microsoft.com/office/powerpoint/2010/main" val="163106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C99D66-66CD-4EB5-8C55-B781826D2FFD}" type="datetimeFigureOut">
              <a:rPr lang="en-AU" smtClean="0"/>
              <a:t>7/04/2021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CCB48008-ABD4-4DAD-B476-D2E597FD5D4D}" type="slidenum">
              <a:rPr lang="en-AU" smtClean="0"/>
              <a:t>‹#›</a:t>
            </a:fld>
            <a:endParaRPr lang="en-AU" dirty="0"/>
          </a:p>
        </p:txBody>
      </p:sp>
    </p:spTree>
    <p:extLst>
      <p:ext uri="{BB962C8B-B14F-4D97-AF65-F5344CB8AC3E}">
        <p14:creationId xmlns:p14="http://schemas.microsoft.com/office/powerpoint/2010/main" val="310077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99D66-66CD-4EB5-8C55-B781826D2FFD}" type="datetimeFigureOut">
              <a:rPr lang="en-AU" smtClean="0"/>
              <a:t>7/04/2021</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CCB48008-ABD4-4DAD-B476-D2E597FD5D4D}" type="slidenum">
              <a:rPr lang="en-AU" smtClean="0"/>
              <a:t>‹#›</a:t>
            </a:fld>
            <a:endParaRPr lang="en-AU" dirty="0"/>
          </a:p>
        </p:txBody>
      </p:sp>
    </p:spTree>
    <p:extLst>
      <p:ext uri="{BB962C8B-B14F-4D97-AF65-F5344CB8AC3E}">
        <p14:creationId xmlns:p14="http://schemas.microsoft.com/office/powerpoint/2010/main" val="388154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C99D66-66CD-4EB5-8C55-B781826D2FFD}" type="datetimeFigureOut">
              <a:rPr lang="en-AU" smtClean="0"/>
              <a:t>7/04/2021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CB48008-ABD4-4DAD-B476-D2E597FD5D4D}" type="slidenum">
              <a:rPr lang="en-AU" smtClean="0"/>
              <a:t>‹#›</a:t>
            </a:fld>
            <a:endParaRPr lang="en-AU" dirty="0"/>
          </a:p>
        </p:txBody>
      </p:sp>
    </p:spTree>
    <p:extLst>
      <p:ext uri="{BB962C8B-B14F-4D97-AF65-F5344CB8AC3E}">
        <p14:creationId xmlns:p14="http://schemas.microsoft.com/office/powerpoint/2010/main" val="365427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4C99D66-66CD-4EB5-8C55-B781826D2FFD}" type="datetimeFigureOut">
              <a:rPr lang="en-AU" smtClean="0"/>
              <a:t>7/04/2021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CCB48008-ABD4-4DAD-B476-D2E597FD5D4D}" type="slidenum">
              <a:rPr lang="en-AU" smtClean="0"/>
              <a:t>‹#›</a:t>
            </a:fld>
            <a:endParaRPr lang="en-AU" dirty="0"/>
          </a:p>
        </p:txBody>
      </p:sp>
    </p:spTree>
    <p:extLst>
      <p:ext uri="{BB962C8B-B14F-4D97-AF65-F5344CB8AC3E}">
        <p14:creationId xmlns:p14="http://schemas.microsoft.com/office/powerpoint/2010/main" val="689332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99D66-66CD-4EB5-8C55-B781826D2FFD}" type="datetimeFigureOut">
              <a:rPr lang="en-AU" smtClean="0"/>
              <a:t>7/04/2021</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48008-ABD4-4DAD-B476-D2E597FD5D4D}" type="slidenum">
              <a:rPr lang="en-AU" smtClean="0"/>
              <a:t>‹#›</a:t>
            </a:fld>
            <a:endParaRPr lang="en-AU" dirty="0"/>
          </a:p>
        </p:txBody>
      </p:sp>
    </p:spTree>
    <p:extLst>
      <p:ext uri="{BB962C8B-B14F-4D97-AF65-F5344CB8AC3E}">
        <p14:creationId xmlns:p14="http://schemas.microsoft.com/office/powerpoint/2010/main" val="22807908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13" Type="http://schemas.microsoft.com/office/2007/relationships/diagramDrawing" Target="../diagrams/drawing3.xml"/><Relationship Id="rId18" Type="http://schemas.microsoft.com/office/2007/relationships/diagramDrawing" Target="../diagrams/drawing4.xml"/><Relationship Id="rId3" Type="http://schemas.openxmlformats.org/officeDocument/2006/relationships/diagramLayout" Target="../diagrams/layout2.xml"/><Relationship Id="rId7" Type="http://schemas.openxmlformats.org/officeDocument/2006/relationships/image" Target="../media/image15.jpeg"/><Relationship Id="rId12" Type="http://schemas.openxmlformats.org/officeDocument/2006/relationships/diagramColors" Target="../diagrams/colors3.xml"/><Relationship Id="rId17" Type="http://schemas.openxmlformats.org/officeDocument/2006/relationships/diagramColors" Target="../diagrams/colors4.xml"/><Relationship Id="rId2" Type="http://schemas.openxmlformats.org/officeDocument/2006/relationships/diagramData" Target="../diagrams/data2.xml"/><Relationship Id="rId16" Type="http://schemas.openxmlformats.org/officeDocument/2006/relationships/diagramQuickStyle" Target="../diagrams/quickStyle4.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diagramQuickStyle" Target="../diagrams/quickStyle3.xml"/><Relationship Id="rId5" Type="http://schemas.openxmlformats.org/officeDocument/2006/relationships/diagramColors" Target="../diagrams/colors2.xml"/><Relationship Id="rId15" Type="http://schemas.openxmlformats.org/officeDocument/2006/relationships/diagramLayout" Target="../diagrams/layout4.xml"/><Relationship Id="rId10" Type="http://schemas.openxmlformats.org/officeDocument/2006/relationships/diagramLayout" Target="../diagrams/layout3.xml"/><Relationship Id="rId4" Type="http://schemas.openxmlformats.org/officeDocument/2006/relationships/diagramQuickStyle" Target="../diagrams/quickStyle2.xml"/><Relationship Id="rId9" Type="http://schemas.openxmlformats.org/officeDocument/2006/relationships/diagramData" Target="../diagrams/data3.xml"/><Relationship Id="rId1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8274" y="2458940"/>
            <a:ext cx="6526092" cy="2247820"/>
          </a:xfrm>
        </p:spPr>
        <p:txBody>
          <a:bodyPr>
            <a:noAutofit/>
          </a:bodyPr>
          <a:lstStyle/>
          <a:p>
            <a:pPr algn="r"/>
            <a:r>
              <a:rPr lang="en-AU" sz="4800" b="1" i="1" dirty="0">
                <a:latin typeface="Segoe UI Light" panose="020B0502040204020203" pitchFamily="34" charset="0"/>
                <a:cs typeface="Segoe UI Light" panose="020B0502040204020203" pitchFamily="34" charset="0"/>
              </a:rPr>
              <a:t>Preventing and addressing violence against women and children: consulting on the next National Plan</a:t>
            </a:r>
          </a:p>
        </p:txBody>
      </p:sp>
      <p:grpSp>
        <p:nvGrpSpPr>
          <p:cNvPr id="4" name="Group 3"/>
          <p:cNvGrpSpPr/>
          <p:nvPr/>
        </p:nvGrpSpPr>
        <p:grpSpPr>
          <a:xfrm>
            <a:off x="7915006" y="1284384"/>
            <a:ext cx="2247204" cy="3576964"/>
            <a:chOff x="2200025" y="1037089"/>
            <a:chExt cx="3075709" cy="4433454"/>
          </a:xfrm>
        </p:grpSpPr>
        <p:pic>
          <p:nvPicPr>
            <p:cNvPr id="5" name="Picture 4" descr="File:Document icon (the Noun Project 27904).svg - Wikimedia Commons"/>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6331" t="1472" r="16397" b="1557"/>
            <a:stretch/>
          </p:blipFill>
          <p:spPr bwMode="auto">
            <a:xfrm>
              <a:off x="2200025" y="1037089"/>
              <a:ext cx="3075709" cy="44334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duotone>
                <a:schemeClr val="bg2">
                  <a:shade val="45000"/>
                  <a:satMod val="135000"/>
                </a:schemeClr>
                <a:prstClr val="white"/>
              </a:duotone>
            </a:blip>
            <a:stretch>
              <a:fillRect/>
            </a:stretch>
          </p:blipFill>
          <p:spPr>
            <a:xfrm>
              <a:off x="2625737" y="3840088"/>
              <a:ext cx="2416445" cy="1438852"/>
            </a:xfrm>
            <a:prstGeom prst="rect">
              <a:avLst/>
            </a:prstGeom>
            <a:solidFill>
              <a:srgbClr val="CBD6E6"/>
            </a:solidFill>
          </p:spPr>
        </p:pic>
      </p:grpSp>
      <p:sp>
        <p:nvSpPr>
          <p:cNvPr id="7" name="Rectangle 6"/>
          <p:cNvSpPr/>
          <p:nvPr/>
        </p:nvSpPr>
        <p:spPr>
          <a:xfrm>
            <a:off x="0" y="5771009"/>
            <a:ext cx="12192000" cy="1088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6"/>
              </a:solidFill>
            </a:endParaRPr>
          </a:p>
        </p:txBody>
      </p:sp>
    </p:spTree>
    <p:extLst>
      <p:ext uri="{BB962C8B-B14F-4D97-AF65-F5344CB8AC3E}">
        <p14:creationId xmlns:p14="http://schemas.microsoft.com/office/powerpoint/2010/main" val="427425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lowchart: Delay 52"/>
          <p:cNvSpPr/>
          <p:nvPr/>
        </p:nvSpPr>
        <p:spPr>
          <a:xfrm rot="5400000">
            <a:off x="10718608" y="3749547"/>
            <a:ext cx="1222642" cy="945216"/>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Flowchart: Delay 51"/>
          <p:cNvSpPr/>
          <p:nvPr/>
        </p:nvSpPr>
        <p:spPr>
          <a:xfrm rot="5400000">
            <a:off x="9831586" y="3740099"/>
            <a:ext cx="1224531" cy="962225"/>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1" name="Flowchart: Delay 50"/>
          <p:cNvSpPr/>
          <p:nvPr/>
        </p:nvSpPr>
        <p:spPr>
          <a:xfrm rot="5400000">
            <a:off x="8943708" y="3764055"/>
            <a:ext cx="1215644" cy="905431"/>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Flowchart: Delay 49"/>
          <p:cNvSpPr/>
          <p:nvPr/>
        </p:nvSpPr>
        <p:spPr>
          <a:xfrm rot="5400000">
            <a:off x="8058528" y="3710250"/>
            <a:ext cx="1260013" cy="968680"/>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9" name="Flowchart: Delay 48"/>
          <p:cNvSpPr/>
          <p:nvPr/>
        </p:nvSpPr>
        <p:spPr>
          <a:xfrm rot="5400000">
            <a:off x="7172053" y="3719442"/>
            <a:ext cx="1201924" cy="10083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8" name="Flowchart: Delay 47"/>
          <p:cNvSpPr/>
          <p:nvPr/>
        </p:nvSpPr>
        <p:spPr>
          <a:xfrm rot="5400000">
            <a:off x="6270163" y="3719442"/>
            <a:ext cx="1201924" cy="10083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7" name="Flowchart: Delay 46"/>
          <p:cNvSpPr/>
          <p:nvPr/>
        </p:nvSpPr>
        <p:spPr>
          <a:xfrm rot="5400000">
            <a:off x="5330265" y="3738867"/>
            <a:ext cx="1201924" cy="10083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Flowchart: Delay 25"/>
          <p:cNvSpPr/>
          <p:nvPr/>
        </p:nvSpPr>
        <p:spPr>
          <a:xfrm rot="5400000">
            <a:off x="4358915" y="3728327"/>
            <a:ext cx="1201924" cy="1008373"/>
          </a:xfrm>
          <a:prstGeom prst="flowChartDelay">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p:cNvSpPr/>
          <p:nvPr/>
        </p:nvSpPr>
        <p:spPr>
          <a:xfrm>
            <a:off x="377396" y="297310"/>
            <a:ext cx="11733291" cy="5913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800" b="1" dirty="0">
                <a:solidFill>
                  <a:schemeClr val="bg1"/>
                </a:solidFill>
                <a:latin typeface="Segoe UI Light" panose="020B0502040204020203" pitchFamily="34" charset="0"/>
                <a:cs typeface="Segoe UI Light" panose="020B0502040204020203" pitchFamily="34" charset="0"/>
              </a:rPr>
              <a:t>Your feedback </a:t>
            </a:r>
            <a:r>
              <a:rPr lang="en-AU" sz="2800" b="1" dirty="0" smtClean="0">
                <a:solidFill>
                  <a:schemeClr val="bg1"/>
                </a:solidFill>
                <a:latin typeface="Segoe UI Light" panose="020B0502040204020203" pitchFamily="34" charset="0"/>
                <a:cs typeface="Segoe UI Light" panose="020B0502040204020203" pitchFamily="34" charset="0"/>
              </a:rPr>
              <a:t>will form part of targeted consultation activities</a:t>
            </a:r>
            <a:r>
              <a:rPr lang="en-AU" sz="2800" dirty="0" smtClean="0">
                <a:solidFill>
                  <a:schemeClr val="bg1"/>
                </a:solidFill>
                <a:latin typeface="Segoe UI Light" panose="020B0502040204020203" pitchFamily="34" charset="0"/>
                <a:cs typeface="Segoe UI Light" panose="020B0502040204020203" pitchFamily="34" charset="0"/>
              </a:rPr>
              <a:t>:</a:t>
            </a:r>
            <a:endParaRPr lang="en-AU" sz="2800" dirty="0">
              <a:solidFill>
                <a:schemeClr val="bg1"/>
              </a:solidFill>
              <a:latin typeface="Segoe UI Light" panose="020B0502040204020203" pitchFamily="34" charset="0"/>
              <a:cs typeface="Segoe UI Light" panose="020B0502040204020203" pitchFamily="34" charset="0"/>
            </a:endParaRPr>
          </a:p>
        </p:txBody>
      </p:sp>
      <p:graphicFrame>
        <p:nvGraphicFramePr>
          <p:cNvPr id="5" name="Diagram 4"/>
          <p:cNvGraphicFramePr/>
          <p:nvPr>
            <p:extLst>
              <p:ext uri="{D42A27DB-BD31-4B8C-83A1-F6EECF244321}">
                <p14:modId xmlns:p14="http://schemas.microsoft.com/office/powerpoint/2010/main" val="3763434754"/>
              </p:ext>
            </p:extLst>
          </p:nvPr>
        </p:nvGraphicFramePr>
        <p:xfrm>
          <a:off x="217509" y="754566"/>
          <a:ext cx="5800905" cy="5309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441408" y="1071159"/>
            <a:ext cx="7170341" cy="59949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500" b="1" dirty="0">
                <a:latin typeface="Segoe UI Light" panose="020B0502040204020203" pitchFamily="34" charset="0"/>
                <a:cs typeface="Segoe UI Light" panose="020B0502040204020203" pitchFamily="34" charset="0"/>
              </a:rPr>
              <a:t>Accessible online feedback </a:t>
            </a:r>
            <a:r>
              <a:rPr lang="en-AU" sz="1500" dirty="0">
                <a:latin typeface="Segoe UI Light" panose="020B0502040204020203" pitchFamily="34" charset="0"/>
                <a:cs typeface="Segoe UI Light" panose="020B0502040204020203" pitchFamily="34" charset="0"/>
              </a:rPr>
              <a:t>from interested parties including people experiencing violence and those supporting them as well as the general </a:t>
            </a:r>
            <a:r>
              <a:rPr lang="en-AU" sz="1500" dirty="0" smtClean="0">
                <a:latin typeface="Segoe UI Light" panose="020B0502040204020203" pitchFamily="34" charset="0"/>
                <a:cs typeface="Segoe UI Light" panose="020B0502040204020203" pitchFamily="34" charset="0"/>
              </a:rPr>
              <a:t>public.</a:t>
            </a:r>
            <a:endParaRPr lang="en-AU" sz="1500" dirty="0">
              <a:latin typeface="Segoe UI Light" panose="020B0502040204020203" pitchFamily="34" charset="0"/>
              <a:cs typeface="Segoe UI Light" panose="020B0502040204020203" pitchFamily="34" charset="0"/>
            </a:endParaRPr>
          </a:p>
        </p:txBody>
      </p:sp>
      <p:sp>
        <p:nvSpPr>
          <p:cNvPr id="8" name="Rectangle 7"/>
          <p:cNvSpPr/>
          <p:nvPr/>
        </p:nvSpPr>
        <p:spPr>
          <a:xfrm>
            <a:off x="4465248" y="2174121"/>
            <a:ext cx="7170341" cy="59599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500" dirty="0">
                <a:latin typeface="Segoe UI Light" panose="020B0502040204020203" pitchFamily="34" charset="0"/>
                <a:cs typeface="Segoe UI Light" panose="020B0502040204020203" pitchFamily="34" charset="0"/>
              </a:rPr>
              <a:t>A </a:t>
            </a:r>
            <a:r>
              <a:rPr lang="en-AU" sz="1500" b="1" dirty="0">
                <a:latin typeface="Segoe UI Light" panose="020B0502040204020203" pitchFamily="34" charset="0"/>
                <a:cs typeface="Segoe UI Light" panose="020B0502040204020203" pitchFamily="34" charset="0"/>
              </a:rPr>
              <a:t>National Plan Advisory Group </a:t>
            </a:r>
            <a:r>
              <a:rPr lang="en-AU" sz="1500" dirty="0">
                <a:latin typeface="Segoe UI Light" panose="020B0502040204020203" pitchFamily="34" charset="0"/>
                <a:cs typeface="Segoe UI Light" panose="020B0502040204020203" pitchFamily="34" charset="0"/>
              </a:rPr>
              <a:t>with experts on family, domestic and sexual violence</a:t>
            </a:r>
            <a:r>
              <a:rPr lang="en-AU" sz="1500" dirty="0" smtClean="0">
                <a:latin typeface="Segoe UI Light" panose="020B0502040204020203" pitchFamily="34" charset="0"/>
                <a:cs typeface="Segoe UI Light" panose="020B0502040204020203" pitchFamily="34" charset="0"/>
              </a:rPr>
              <a:t>.</a:t>
            </a:r>
            <a:endParaRPr lang="en-AU" sz="1500" dirty="0">
              <a:latin typeface="Segoe UI Light" panose="020B0502040204020203" pitchFamily="34" charset="0"/>
              <a:cs typeface="Segoe UI Light" panose="020B0502040204020203" pitchFamily="34" charset="0"/>
            </a:endParaRPr>
          </a:p>
        </p:txBody>
      </p:sp>
      <p:sp>
        <p:nvSpPr>
          <p:cNvPr id="31" name="Rectangle 30"/>
          <p:cNvSpPr/>
          <p:nvPr/>
        </p:nvSpPr>
        <p:spPr>
          <a:xfrm>
            <a:off x="4457676" y="2984187"/>
            <a:ext cx="7345537" cy="673816"/>
          </a:xfrm>
          <a:prstGeom prst="rect">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500" dirty="0" smtClean="0">
                <a:latin typeface="Segoe UI Light" panose="020B0502040204020203" pitchFamily="34" charset="0"/>
                <a:cs typeface="Segoe UI Light" panose="020B0502040204020203" pitchFamily="34" charset="0"/>
              </a:rPr>
              <a:t>To explore several </a:t>
            </a:r>
            <a:r>
              <a:rPr lang="en-AU" sz="1500" b="1" dirty="0" smtClean="0">
                <a:latin typeface="Segoe UI Light" panose="020B0502040204020203" pitchFamily="34" charset="0"/>
                <a:cs typeface="Segoe UI Light" panose="020B0502040204020203" pitchFamily="34" charset="0"/>
              </a:rPr>
              <a:t>focus areas:</a:t>
            </a:r>
            <a:endParaRPr lang="en-AU" sz="1500" b="1" dirty="0">
              <a:latin typeface="Segoe UI Light" panose="020B0502040204020203" pitchFamily="34" charset="0"/>
              <a:cs typeface="Segoe UI Light" panose="020B0502040204020203" pitchFamily="34" charset="0"/>
            </a:endParaRPr>
          </a:p>
        </p:txBody>
      </p:sp>
      <p:grpSp>
        <p:nvGrpSpPr>
          <p:cNvPr id="30" name="Group 29"/>
          <p:cNvGrpSpPr/>
          <p:nvPr/>
        </p:nvGrpSpPr>
        <p:grpSpPr>
          <a:xfrm>
            <a:off x="4453735" y="3451359"/>
            <a:ext cx="7361532" cy="1228724"/>
            <a:chOff x="4548018" y="5089043"/>
            <a:chExt cx="7304510" cy="1169620"/>
          </a:xfrm>
        </p:grpSpPr>
        <p:sp>
          <p:nvSpPr>
            <p:cNvPr id="39" name="TextBox 38"/>
            <p:cNvSpPr txBox="1"/>
            <p:nvPr/>
          </p:nvSpPr>
          <p:spPr>
            <a:xfrm>
              <a:off x="4548018" y="5145369"/>
              <a:ext cx="997155" cy="1113294"/>
            </a:xfrm>
            <a:prstGeom prst="rect">
              <a:avLst/>
            </a:prstGeom>
            <a:noFill/>
          </p:spPr>
          <p:txBody>
            <a:bodyPr wrap="square" rtlCol="0">
              <a:spAutoFit/>
            </a:bodyPr>
            <a:lstStyle/>
            <a:p>
              <a:pPr algn="ctr"/>
              <a:r>
                <a:rPr lang="en-AU" sz="1000" i="1" dirty="0" smtClean="0">
                  <a:solidFill>
                    <a:schemeClr val="bg1"/>
                  </a:solidFill>
                  <a:latin typeface="Segoe UI Light" panose="020B0502040204020203" pitchFamily="34" charset="0"/>
                  <a:cs typeface="Segoe UI Light" panose="020B0502040204020203" pitchFamily="34" charset="0"/>
                </a:rPr>
                <a:t>Primary prevention, including issues of gender and other exacerbating factors</a:t>
              </a:r>
              <a:endParaRPr lang="en-AU" sz="1000" i="1" dirty="0">
                <a:solidFill>
                  <a:schemeClr val="bg1"/>
                </a:solidFill>
                <a:latin typeface="Segoe UI Light" panose="020B0502040204020203" pitchFamily="34" charset="0"/>
                <a:cs typeface="Segoe UI Light" panose="020B0502040204020203" pitchFamily="34" charset="0"/>
              </a:endParaRPr>
            </a:p>
          </p:txBody>
        </p:sp>
        <p:sp>
          <p:nvSpPr>
            <p:cNvPr id="40" name="TextBox 39"/>
            <p:cNvSpPr txBox="1"/>
            <p:nvPr/>
          </p:nvSpPr>
          <p:spPr>
            <a:xfrm>
              <a:off x="5544170" y="5283755"/>
              <a:ext cx="872415" cy="527349"/>
            </a:xfrm>
            <a:prstGeom prst="rect">
              <a:avLst/>
            </a:prstGeom>
            <a:noFill/>
          </p:spPr>
          <p:txBody>
            <a:bodyPr wrap="square" rtlCol="0">
              <a:spAutoFit/>
            </a:bodyPr>
            <a:lstStyle/>
            <a:p>
              <a:pPr algn="ctr"/>
              <a:r>
                <a:rPr lang="en-AU" sz="1000" i="1" dirty="0" smtClean="0">
                  <a:solidFill>
                    <a:schemeClr val="bg1"/>
                  </a:solidFill>
                  <a:latin typeface="Segoe UI Light" panose="020B0502040204020203" pitchFamily="34" charset="0"/>
                  <a:cs typeface="Segoe UI Light" panose="020B0502040204020203" pitchFamily="34" charset="0"/>
                </a:rPr>
                <a:t>Non-physical forms of abuse</a:t>
              </a:r>
              <a:endParaRPr lang="en-AU" sz="1000" i="1" dirty="0">
                <a:solidFill>
                  <a:schemeClr val="bg1"/>
                </a:solidFill>
                <a:latin typeface="Segoe UI Light" panose="020B0502040204020203" pitchFamily="34" charset="0"/>
                <a:cs typeface="Segoe UI Light" panose="020B0502040204020203" pitchFamily="34" charset="0"/>
              </a:endParaRPr>
            </a:p>
          </p:txBody>
        </p:sp>
        <p:sp>
          <p:nvSpPr>
            <p:cNvPr id="41" name="TextBox 40"/>
            <p:cNvSpPr txBox="1"/>
            <p:nvPr/>
          </p:nvSpPr>
          <p:spPr>
            <a:xfrm>
              <a:off x="6468783" y="5284926"/>
              <a:ext cx="897576" cy="395511"/>
            </a:xfrm>
            <a:prstGeom prst="rect">
              <a:avLst/>
            </a:prstGeom>
            <a:noFill/>
          </p:spPr>
          <p:txBody>
            <a:bodyPr wrap="square" rtlCol="0">
              <a:spAutoFit/>
            </a:bodyPr>
            <a:lstStyle/>
            <a:p>
              <a:pPr algn="ctr"/>
              <a:r>
                <a:rPr lang="en-AU" sz="1000" i="1" dirty="0" smtClean="0">
                  <a:solidFill>
                    <a:schemeClr val="bg1"/>
                  </a:solidFill>
                  <a:latin typeface="Segoe UI Light" panose="020B0502040204020203" pitchFamily="34" charset="0"/>
                  <a:cs typeface="Segoe UI Light" panose="020B0502040204020203" pitchFamily="34" charset="0"/>
                </a:rPr>
                <a:t>Effectiveness of services</a:t>
              </a:r>
              <a:endParaRPr lang="en-AU" sz="1000" i="1" dirty="0">
                <a:solidFill>
                  <a:schemeClr val="bg1"/>
                </a:solidFill>
                <a:latin typeface="Segoe UI Light" panose="020B0502040204020203" pitchFamily="34" charset="0"/>
                <a:cs typeface="Segoe UI Light" panose="020B0502040204020203" pitchFamily="34" charset="0"/>
              </a:endParaRPr>
            </a:p>
          </p:txBody>
        </p:sp>
        <p:sp>
          <p:nvSpPr>
            <p:cNvPr id="43" name="TextBox 42"/>
            <p:cNvSpPr txBox="1"/>
            <p:nvPr/>
          </p:nvSpPr>
          <p:spPr>
            <a:xfrm>
              <a:off x="9157118" y="5235212"/>
              <a:ext cx="857232" cy="549322"/>
            </a:xfrm>
            <a:prstGeom prst="rect">
              <a:avLst/>
            </a:prstGeom>
            <a:noFill/>
          </p:spPr>
          <p:txBody>
            <a:bodyPr wrap="square" rtlCol="0">
              <a:spAutoFit/>
            </a:bodyPr>
            <a:lstStyle/>
            <a:p>
              <a:pPr algn="ctr"/>
              <a:r>
                <a:rPr lang="en-AU" sz="1050" i="1" dirty="0" smtClean="0">
                  <a:solidFill>
                    <a:schemeClr val="bg1"/>
                  </a:solidFill>
                  <a:latin typeface="Segoe UI Light" panose="020B0502040204020203" pitchFamily="34" charset="0"/>
                  <a:cs typeface="Segoe UI Light" panose="020B0502040204020203" pitchFamily="34" charset="0"/>
                </a:rPr>
                <a:t>Responding to diverse experiences</a:t>
              </a:r>
              <a:endParaRPr lang="en-AU" sz="1050" i="1" dirty="0">
                <a:solidFill>
                  <a:schemeClr val="bg1"/>
                </a:solidFill>
                <a:latin typeface="Segoe UI Light" panose="020B0502040204020203" pitchFamily="34" charset="0"/>
                <a:cs typeface="Segoe UI Light" panose="020B0502040204020203" pitchFamily="34" charset="0"/>
              </a:endParaRPr>
            </a:p>
          </p:txBody>
        </p:sp>
        <p:sp>
          <p:nvSpPr>
            <p:cNvPr id="44" name="TextBox 43"/>
            <p:cNvSpPr txBox="1"/>
            <p:nvPr/>
          </p:nvSpPr>
          <p:spPr>
            <a:xfrm>
              <a:off x="9971967" y="5268980"/>
              <a:ext cx="997155" cy="703133"/>
            </a:xfrm>
            <a:prstGeom prst="rect">
              <a:avLst/>
            </a:prstGeom>
            <a:noFill/>
          </p:spPr>
          <p:txBody>
            <a:bodyPr wrap="square" rtlCol="0">
              <a:spAutoFit/>
            </a:bodyPr>
            <a:lstStyle/>
            <a:p>
              <a:pPr algn="ctr"/>
              <a:r>
                <a:rPr lang="en-AU" sz="1050" i="1" dirty="0" smtClean="0">
                  <a:solidFill>
                    <a:schemeClr val="bg1"/>
                  </a:solidFill>
                  <a:latin typeface="Segoe UI Light" panose="020B0502040204020203" pitchFamily="34" charset="0"/>
                  <a:cs typeface="Segoe UI Light" panose="020B0502040204020203" pitchFamily="34" charset="0"/>
                </a:rPr>
                <a:t>Aboriginal and Torres Strait Islander communities</a:t>
              </a:r>
              <a:endParaRPr lang="en-AU" sz="1050" i="1" dirty="0">
                <a:solidFill>
                  <a:schemeClr val="bg1"/>
                </a:solidFill>
                <a:latin typeface="Segoe UI Light" panose="020B0502040204020203" pitchFamily="34" charset="0"/>
                <a:cs typeface="Segoe UI Light" panose="020B0502040204020203" pitchFamily="34" charset="0"/>
              </a:endParaRPr>
            </a:p>
          </p:txBody>
        </p:sp>
        <p:sp>
          <p:nvSpPr>
            <p:cNvPr id="45" name="TextBox 44"/>
            <p:cNvSpPr txBox="1"/>
            <p:nvPr/>
          </p:nvSpPr>
          <p:spPr>
            <a:xfrm>
              <a:off x="10940977" y="5288814"/>
              <a:ext cx="911551" cy="549322"/>
            </a:xfrm>
            <a:prstGeom prst="rect">
              <a:avLst/>
            </a:prstGeom>
            <a:noFill/>
          </p:spPr>
          <p:txBody>
            <a:bodyPr wrap="square" rtlCol="0">
              <a:spAutoFit/>
            </a:bodyPr>
            <a:lstStyle/>
            <a:p>
              <a:pPr algn="ctr"/>
              <a:r>
                <a:rPr lang="en-AU" sz="1050" i="1" dirty="0" smtClean="0">
                  <a:solidFill>
                    <a:schemeClr val="bg1"/>
                  </a:solidFill>
                  <a:latin typeface="Segoe UI Light" panose="020B0502040204020203" pitchFamily="34" charset="0"/>
                  <a:cs typeface="Segoe UI Light" panose="020B0502040204020203" pitchFamily="34" charset="0"/>
                </a:rPr>
                <a:t>Women and children with disability</a:t>
              </a:r>
              <a:endParaRPr lang="en-AU" sz="1050" i="1" dirty="0">
                <a:solidFill>
                  <a:schemeClr val="bg1"/>
                </a:solidFill>
                <a:latin typeface="Segoe UI Light" panose="020B0502040204020203" pitchFamily="34" charset="0"/>
                <a:cs typeface="Segoe UI Light" panose="020B0502040204020203" pitchFamily="34" charset="0"/>
              </a:endParaRPr>
            </a:p>
          </p:txBody>
        </p:sp>
        <p:sp>
          <p:nvSpPr>
            <p:cNvPr id="42" name="TextBox 41"/>
            <p:cNvSpPr txBox="1"/>
            <p:nvPr/>
          </p:nvSpPr>
          <p:spPr>
            <a:xfrm>
              <a:off x="7369327" y="5089043"/>
              <a:ext cx="997155" cy="1010753"/>
            </a:xfrm>
            <a:prstGeom prst="rect">
              <a:avLst/>
            </a:prstGeom>
            <a:noFill/>
          </p:spPr>
          <p:txBody>
            <a:bodyPr wrap="square" rtlCol="0">
              <a:spAutoFit/>
            </a:bodyPr>
            <a:lstStyle/>
            <a:p>
              <a:pPr algn="ctr"/>
              <a:r>
                <a:rPr lang="en-AU" sz="1050" i="1" dirty="0" smtClean="0">
                  <a:solidFill>
                    <a:schemeClr val="bg1"/>
                  </a:solidFill>
                  <a:latin typeface="Segoe UI Light" panose="020B0502040204020203" pitchFamily="34" charset="0"/>
                  <a:cs typeface="Segoe UI Light" panose="020B0502040204020203" pitchFamily="34" charset="0"/>
                </a:rPr>
                <a:t>Men in different </a:t>
              </a:r>
              <a:r>
                <a:rPr lang="en-AU" sz="1050" i="1" dirty="0">
                  <a:solidFill>
                    <a:schemeClr val="bg1"/>
                  </a:solidFill>
                  <a:latin typeface="Segoe UI Light" panose="020B0502040204020203" pitchFamily="34" charset="0"/>
                  <a:cs typeface="Segoe UI Light" panose="020B0502040204020203" pitchFamily="34" charset="0"/>
                </a:rPr>
                <a:t>capacities </a:t>
              </a:r>
              <a:r>
                <a:rPr lang="en-AU" sz="1050" i="1" dirty="0" smtClean="0">
                  <a:solidFill>
                    <a:schemeClr val="bg1"/>
                  </a:solidFill>
                  <a:latin typeface="Segoe UI Light" panose="020B0502040204020203" pitchFamily="34" charset="0"/>
                  <a:cs typeface="Segoe UI Light" panose="020B0502040204020203" pitchFamily="34" charset="0"/>
                </a:rPr>
                <a:t>including role models </a:t>
              </a:r>
              <a:r>
                <a:rPr lang="en-AU" sz="1050" i="1" dirty="0">
                  <a:solidFill>
                    <a:schemeClr val="bg1"/>
                  </a:solidFill>
                  <a:latin typeface="Segoe UI Light" panose="020B0502040204020203" pitchFamily="34" charset="0"/>
                  <a:cs typeface="Segoe UI Light" panose="020B0502040204020203" pitchFamily="34" charset="0"/>
                </a:rPr>
                <a:t>and perpetrators</a:t>
              </a:r>
            </a:p>
          </p:txBody>
        </p:sp>
      </p:grpSp>
      <p:sp>
        <p:nvSpPr>
          <p:cNvPr id="46" name="Rectangle 45"/>
          <p:cNvSpPr/>
          <p:nvPr/>
        </p:nvSpPr>
        <p:spPr>
          <a:xfrm>
            <a:off x="8260864" y="3608199"/>
            <a:ext cx="739912" cy="415498"/>
          </a:xfrm>
          <a:prstGeom prst="rect">
            <a:avLst/>
          </a:prstGeom>
        </p:spPr>
        <p:txBody>
          <a:bodyPr wrap="square">
            <a:spAutoFit/>
          </a:bodyPr>
          <a:lstStyle/>
          <a:p>
            <a:pPr lvl="0" algn="ctr"/>
            <a:r>
              <a:rPr lang="en-AU" sz="1050" i="1" dirty="0" smtClean="0">
                <a:solidFill>
                  <a:prstClr val="white"/>
                </a:solidFill>
                <a:latin typeface="Segoe UI Light" panose="020B0502040204020203" pitchFamily="34" charset="0"/>
                <a:cs typeface="Segoe UI Light" panose="020B0502040204020203" pitchFamily="34" charset="0"/>
              </a:rPr>
              <a:t>Sexual violence</a:t>
            </a:r>
            <a:endParaRPr lang="en-AU" sz="1050" i="1" dirty="0">
              <a:solidFill>
                <a:prstClr val="white"/>
              </a:solidFill>
              <a:latin typeface="Segoe UI Light" panose="020B0502040204020203" pitchFamily="34" charset="0"/>
              <a:cs typeface="Segoe UI Light" panose="020B0502040204020203" pitchFamily="34" charset="0"/>
            </a:endParaRPr>
          </a:p>
        </p:txBody>
      </p:sp>
      <p:sp>
        <p:nvSpPr>
          <p:cNvPr id="4" name="Rectangle 3"/>
          <p:cNvSpPr/>
          <p:nvPr/>
        </p:nvSpPr>
        <p:spPr>
          <a:xfrm>
            <a:off x="4384063" y="5141890"/>
            <a:ext cx="7418474" cy="553998"/>
          </a:xfrm>
          <a:prstGeom prst="rect">
            <a:avLst/>
          </a:prstGeom>
          <a:solidFill>
            <a:schemeClr val="accent6">
              <a:lumMod val="75000"/>
            </a:schemeClr>
          </a:solidFill>
        </p:spPr>
        <p:txBody>
          <a:bodyPr wrap="square">
            <a:spAutoFit/>
          </a:bodyPr>
          <a:lstStyle/>
          <a:p>
            <a:r>
              <a:rPr lang="en-AU" sz="1500" b="1" dirty="0">
                <a:solidFill>
                  <a:schemeClr val="bg1"/>
                </a:solidFill>
                <a:latin typeface="Segoe UI Light" panose="020B0502040204020203" pitchFamily="34" charset="0"/>
                <a:cs typeface="Segoe UI Light" panose="020B0502040204020203" pitchFamily="34" charset="0"/>
              </a:rPr>
              <a:t>National Summit </a:t>
            </a:r>
            <a:r>
              <a:rPr lang="en-AU" sz="1500" dirty="0">
                <a:solidFill>
                  <a:schemeClr val="bg1"/>
                </a:solidFill>
                <a:latin typeface="Segoe UI Light" panose="020B0502040204020203" pitchFamily="34" charset="0"/>
                <a:cs typeface="Segoe UI Light" panose="020B0502040204020203" pitchFamily="34" charset="0"/>
              </a:rPr>
              <a:t>to bring together key experts in a national conversation on the priorities and action required to prevent and respond to violence against </a:t>
            </a:r>
            <a:r>
              <a:rPr lang="en-AU" sz="1500" dirty="0" smtClean="0">
                <a:solidFill>
                  <a:schemeClr val="bg1"/>
                </a:solidFill>
                <a:latin typeface="Segoe UI Light" panose="020B0502040204020203" pitchFamily="34" charset="0"/>
                <a:cs typeface="Segoe UI Light" panose="020B0502040204020203" pitchFamily="34" charset="0"/>
              </a:rPr>
              <a:t>women.</a:t>
            </a:r>
            <a:endParaRPr lang="en-AU" sz="1500" dirty="0">
              <a:solidFill>
                <a:schemeClr val="bg1"/>
              </a:solidFill>
              <a:latin typeface="Segoe UI Light" panose="020B0502040204020203" pitchFamily="34" charset="0"/>
              <a:cs typeface="Segoe UI Light" panose="020B0502040204020203" pitchFamily="34" charset="0"/>
            </a:endParaRPr>
          </a:p>
        </p:txBody>
      </p:sp>
      <p:sp>
        <p:nvSpPr>
          <p:cNvPr id="27" name="Rectangle 26"/>
          <p:cNvSpPr/>
          <p:nvPr/>
        </p:nvSpPr>
        <p:spPr>
          <a:xfrm>
            <a:off x="299258" y="6061763"/>
            <a:ext cx="11621193" cy="523220"/>
          </a:xfrm>
          <a:prstGeom prst="rect">
            <a:avLst/>
          </a:prstGeom>
          <a:solidFill>
            <a:schemeClr val="accent5"/>
          </a:solidFill>
        </p:spPr>
        <p:txBody>
          <a:bodyPr wrap="square">
            <a:spAutoFit/>
          </a:bodyPr>
          <a:lstStyle/>
          <a:p>
            <a:pPr algn="ctr"/>
            <a:r>
              <a:rPr lang="en-AU" sz="1400" b="1" dirty="0">
                <a:solidFill>
                  <a:schemeClr val="bg1"/>
                </a:solidFill>
                <a:latin typeface="Segoe UI Light" panose="020B0502040204020203" pitchFamily="34" charset="0"/>
                <a:cs typeface="Segoe UI Light" panose="020B0502040204020203" pitchFamily="34" charset="0"/>
              </a:rPr>
              <a:t>A</a:t>
            </a:r>
            <a:r>
              <a:rPr lang="en-AU" sz="1400" b="1" dirty="0" smtClean="0">
                <a:solidFill>
                  <a:schemeClr val="bg1"/>
                </a:solidFill>
                <a:latin typeface="Segoe UI Light" panose="020B0502040204020203" pitchFamily="34" charset="0"/>
                <a:cs typeface="Segoe UI Light" panose="020B0502040204020203" pitchFamily="34" charset="0"/>
              </a:rPr>
              <a:t>s </a:t>
            </a:r>
            <a:r>
              <a:rPr lang="en-AU" sz="1400" b="1" dirty="0">
                <a:solidFill>
                  <a:schemeClr val="bg1"/>
                </a:solidFill>
                <a:latin typeface="Segoe UI Light" panose="020B0502040204020203" pitchFamily="34" charset="0"/>
                <a:cs typeface="Segoe UI Light" panose="020B0502040204020203" pitchFamily="34" charset="0"/>
              </a:rPr>
              <a:t>well as consultations, the next National Plan will be informed by many other avenues, including previous evaluations, current evidence, the Wiyi Yani U Thangani (Women's Voices) project and findings from the House Standing Committee Inquiry into family, domestic and sexual violence</a:t>
            </a:r>
            <a:r>
              <a:rPr lang="en-AU" sz="1400" b="1" dirty="0" smtClean="0">
                <a:solidFill>
                  <a:schemeClr val="bg1"/>
                </a:solidFill>
                <a:latin typeface="Segoe UI Light" panose="020B0502040204020203" pitchFamily="34" charset="0"/>
                <a:cs typeface="Segoe UI Light" panose="020B0502040204020203" pitchFamily="34" charset="0"/>
              </a:rPr>
              <a:t>.</a:t>
            </a:r>
            <a:endParaRPr lang="en-AU" sz="1400" b="1"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22020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357460" y="1894787"/>
            <a:ext cx="4025245" cy="28098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smtClean="0">
                <a:latin typeface="Segoe UI Light" panose="020B0502040204020203" pitchFamily="34" charset="0"/>
                <a:cs typeface="Segoe UI Light" panose="020B0502040204020203" pitchFamily="34" charset="0"/>
              </a:rPr>
              <a:t>You can subscribe to updates on the feedback received during the consultation via DSS Engage and </a:t>
            </a:r>
            <a:r>
              <a:rPr lang="en-AU" sz="2000" u="sng" dirty="0" smtClean="0">
                <a:latin typeface="Segoe UI Light" panose="020B0502040204020203" pitchFamily="34" charset="0"/>
                <a:cs typeface="Segoe UI Light" panose="020B0502040204020203" pitchFamily="34" charset="0"/>
              </a:rPr>
              <a:t>plan4womenssafety.dss.gov.au</a:t>
            </a:r>
            <a:r>
              <a:rPr lang="en-AU" sz="2000" dirty="0">
                <a:latin typeface="Segoe UI Light" panose="020B0502040204020203" pitchFamily="34" charset="0"/>
                <a:cs typeface="Segoe UI Light" panose="020B0502040204020203" pitchFamily="34"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010" y="1024128"/>
            <a:ext cx="4032504" cy="5833872"/>
          </a:xfrm>
          <a:prstGeom prst="rect">
            <a:avLst/>
          </a:prstGeom>
        </p:spPr>
      </p:pic>
    </p:spTree>
    <p:extLst>
      <p:ext uri="{BB962C8B-B14F-4D97-AF65-F5344CB8AC3E}">
        <p14:creationId xmlns:p14="http://schemas.microsoft.com/office/powerpoint/2010/main" val="3326100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44931" y="3251515"/>
            <a:ext cx="4269072" cy="135421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AU" dirty="0" smtClean="0">
                <a:solidFill>
                  <a:schemeClr val="accent6"/>
                </a:solidFill>
                <a:latin typeface="Segoe UI Light" panose="020B0502040204020203" pitchFamily="34" charset="0"/>
                <a:cs typeface="Segoe UI Light" panose="020B0502040204020203" pitchFamily="34" charset="0"/>
              </a:rPr>
              <a:t>About this </a:t>
            </a:r>
            <a:r>
              <a:rPr lang="en-AU" dirty="0">
                <a:solidFill>
                  <a:schemeClr val="accent6"/>
                </a:solidFill>
                <a:latin typeface="Segoe UI Light" panose="020B0502040204020203" pitchFamily="34" charset="0"/>
                <a:cs typeface="Segoe UI Light" panose="020B0502040204020203" pitchFamily="34" charset="0"/>
              </a:rPr>
              <a:t>discussion </a:t>
            </a:r>
            <a:r>
              <a:rPr lang="en-AU" dirty="0" smtClean="0">
                <a:solidFill>
                  <a:schemeClr val="accent6"/>
                </a:solidFill>
                <a:latin typeface="Segoe UI Light" panose="020B0502040204020203" pitchFamily="34" charset="0"/>
                <a:cs typeface="Segoe UI Light" panose="020B0502040204020203" pitchFamily="34" charset="0"/>
              </a:rPr>
              <a:t>guide:</a:t>
            </a:r>
            <a:endParaRPr lang="en-AU" dirty="0">
              <a:solidFill>
                <a:schemeClr val="accent6"/>
              </a:solidFill>
              <a:latin typeface="Segoe UI Light" panose="020B0502040204020203" pitchFamily="34" charset="0"/>
              <a:cs typeface="Segoe UI Light" panose="020B0502040204020203" pitchFamily="34" charset="0"/>
            </a:endParaRPr>
          </a:p>
          <a:p>
            <a:pPr algn="ctr"/>
            <a:r>
              <a:rPr lang="en-AU" sz="1600" dirty="0">
                <a:latin typeface="Segoe UI Light" panose="020B0502040204020203" pitchFamily="34" charset="0"/>
                <a:cs typeface="Segoe UI Light" panose="020B0502040204020203" pitchFamily="34" charset="0"/>
              </a:rPr>
              <a:t>This </a:t>
            </a:r>
            <a:r>
              <a:rPr lang="en-AU" sz="1600" dirty="0" smtClean="0">
                <a:latin typeface="Segoe UI Light" panose="020B0502040204020203" pitchFamily="34" charset="0"/>
                <a:cs typeface="Segoe UI Light" panose="020B0502040204020203" pitchFamily="34" charset="0"/>
              </a:rPr>
              <a:t>document is a visual aid to support you better in responding to the DSS Engage survey. </a:t>
            </a:r>
          </a:p>
          <a:p>
            <a:pPr algn="ctr"/>
            <a:r>
              <a:rPr lang="en-AU" sz="1600" dirty="0" smtClean="0">
                <a:latin typeface="Segoe UI Light" panose="020B0502040204020203" pitchFamily="34" charset="0"/>
                <a:cs typeface="Segoe UI Light" panose="020B0502040204020203" pitchFamily="34" charset="0"/>
              </a:rPr>
              <a:t>Key principles are included to reflect what we have learned so far. </a:t>
            </a:r>
            <a:endParaRPr lang="en-AU" sz="1600" dirty="0">
              <a:latin typeface="Segoe UI Light" panose="020B0502040204020203" pitchFamily="34" charset="0"/>
              <a:cs typeface="Segoe UI Light" panose="020B0502040204020203" pitchFamily="34" charset="0"/>
            </a:endParaRPr>
          </a:p>
        </p:txBody>
      </p:sp>
      <p:sp>
        <p:nvSpPr>
          <p:cNvPr id="6" name="Rectangle 5"/>
          <p:cNvSpPr/>
          <p:nvPr/>
        </p:nvSpPr>
        <p:spPr>
          <a:xfrm>
            <a:off x="714895" y="336331"/>
            <a:ext cx="6348057" cy="2431807"/>
          </a:xfrm>
          <a:prstGeom prst="rect">
            <a:avLst/>
          </a:prstGeom>
          <a:solidFill>
            <a:srgbClr val="293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000" dirty="0">
                <a:solidFill>
                  <a:schemeClr val="bg1"/>
                </a:solidFill>
                <a:latin typeface="Segoe UI Light" panose="020B0502040204020203" pitchFamily="34" charset="0"/>
                <a:cs typeface="Segoe UI Light" panose="020B0502040204020203" pitchFamily="34" charset="0"/>
              </a:rPr>
              <a:t>Your views will </a:t>
            </a:r>
            <a:r>
              <a:rPr lang="en-AU" sz="2000" dirty="0" smtClean="0">
                <a:solidFill>
                  <a:schemeClr val="bg1"/>
                </a:solidFill>
                <a:latin typeface="Segoe UI Light" panose="020B0502040204020203" pitchFamily="34" charset="0"/>
                <a:cs typeface="Segoe UI Light" panose="020B0502040204020203" pitchFamily="34" charset="0"/>
              </a:rPr>
              <a:t>help all Australian governments to reduce </a:t>
            </a:r>
            <a:r>
              <a:rPr lang="en-AU" sz="2000" dirty="0">
                <a:solidFill>
                  <a:schemeClr val="bg1"/>
                </a:solidFill>
                <a:latin typeface="Segoe UI Light" panose="020B0502040204020203" pitchFamily="34" charset="0"/>
                <a:cs typeface="Segoe UI Light" panose="020B0502040204020203" pitchFamily="34" charset="0"/>
              </a:rPr>
              <a:t>violence against women and </a:t>
            </a:r>
            <a:r>
              <a:rPr lang="en-AU" sz="2000" dirty="0" smtClean="0">
                <a:solidFill>
                  <a:schemeClr val="bg1"/>
                </a:solidFill>
                <a:latin typeface="Segoe UI Light" panose="020B0502040204020203" pitchFamily="34" charset="0"/>
                <a:cs typeface="Segoe UI Light" panose="020B0502040204020203" pitchFamily="34" charset="0"/>
              </a:rPr>
              <a:t>children</a:t>
            </a:r>
            <a:r>
              <a:rPr lang="en-AU" sz="2000" dirty="0">
                <a:solidFill>
                  <a:schemeClr val="bg1"/>
                </a:solidFill>
                <a:latin typeface="Segoe UI Light" panose="020B0502040204020203" pitchFamily="34" charset="0"/>
                <a:cs typeface="Segoe UI Light" panose="020B0502040204020203" pitchFamily="34" charset="0"/>
              </a:rPr>
              <a:t> </a:t>
            </a:r>
            <a:r>
              <a:rPr lang="en-AU" sz="2000" dirty="0" smtClean="0">
                <a:solidFill>
                  <a:schemeClr val="bg1"/>
                </a:solidFill>
                <a:latin typeface="Segoe UI Light" panose="020B0502040204020203" pitchFamily="34" charset="0"/>
                <a:cs typeface="Segoe UI Light" panose="020B0502040204020203" pitchFamily="34" charset="0"/>
              </a:rPr>
              <a:t>by:</a:t>
            </a:r>
          </a:p>
          <a:p>
            <a:pPr marL="342900" indent="-342900">
              <a:buFont typeface="Arial" panose="020B0604020202020204" pitchFamily="34" charset="0"/>
              <a:buChar char="•"/>
            </a:pPr>
            <a:r>
              <a:rPr lang="en-AU" sz="2000" i="1" dirty="0" smtClean="0">
                <a:solidFill>
                  <a:schemeClr val="bg1"/>
                </a:solidFill>
                <a:latin typeface="Segoe UI Light" panose="020B0502040204020203" pitchFamily="34" charset="0"/>
                <a:cs typeface="Segoe UI Light" panose="020B0502040204020203" pitchFamily="34" charset="0"/>
              </a:rPr>
              <a:t>building </a:t>
            </a:r>
            <a:r>
              <a:rPr lang="en-AU" sz="2000" i="1" dirty="0">
                <a:solidFill>
                  <a:schemeClr val="bg1"/>
                </a:solidFill>
                <a:latin typeface="Segoe UI Light" panose="020B0502040204020203" pitchFamily="34" charset="0"/>
                <a:cs typeface="Segoe UI Light" panose="020B0502040204020203" pitchFamily="34" charset="0"/>
              </a:rPr>
              <a:t>on </a:t>
            </a:r>
            <a:r>
              <a:rPr lang="en-AU" sz="2000" i="1" dirty="0" smtClean="0">
                <a:solidFill>
                  <a:schemeClr val="bg1"/>
                </a:solidFill>
                <a:latin typeface="Segoe UI Light" panose="020B0502040204020203" pitchFamily="34" charset="0"/>
                <a:cs typeface="Segoe UI Light" panose="020B0502040204020203" pitchFamily="34" charset="0"/>
              </a:rPr>
              <a:t>what is working,</a:t>
            </a:r>
          </a:p>
          <a:p>
            <a:pPr marL="342900" indent="-342900">
              <a:buFont typeface="Arial" panose="020B0604020202020204" pitchFamily="34" charset="0"/>
              <a:buChar char="•"/>
            </a:pPr>
            <a:r>
              <a:rPr lang="en-AU" sz="2000" i="1" dirty="0">
                <a:solidFill>
                  <a:schemeClr val="bg1"/>
                </a:solidFill>
                <a:latin typeface="Segoe UI Light" panose="020B0502040204020203" pitchFamily="34" charset="0"/>
                <a:cs typeface="Segoe UI Light" panose="020B0502040204020203" pitchFamily="34" charset="0"/>
              </a:rPr>
              <a:t>i</a:t>
            </a:r>
            <a:r>
              <a:rPr lang="en-AU" sz="2000" i="1" dirty="0" smtClean="0">
                <a:solidFill>
                  <a:schemeClr val="bg1"/>
                </a:solidFill>
                <a:latin typeface="Segoe UI Light" panose="020B0502040204020203" pitchFamily="34" charset="0"/>
                <a:cs typeface="Segoe UI Light" panose="020B0502040204020203" pitchFamily="34" charset="0"/>
              </a:rPr>
              <a:t>mproving collaboration between the Commonwealth and state and territory governments, business and across the community.</a:t>
            </a:r>
          </a:p>
        </p:txBody>
      </p:sp>
      <p:sp>
        <p:nvSpPr>
          <p:cNvPr id="9" name="Rectangle 8"/>
          <p:cNvSpPr/>
          <p:nvPr/>
        </p:nvSpPr>
        <p:spPr>
          <a:xfrm>
            <a:off x="0" y="5769033"/>
            <a:ext cx="12192000" cy="1088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800" dirty="0">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8635" y="478813"/>
            <a:ext cx="2933569" cy="4899521"/>
          </a:xfrm>
          <a:prstGeom prst="rect">
            <a:avLst/>
          </a:prstGeom>
        </p:spPr>
      </p:pic>
    </p:spTree>
    <p:extLst>
      <p:ext uri="{BB962C8B-B14F-4D97-AF65-F5344CB8AC3E}">
        <p14:creationId xmlns:p14="http://schemas.microsoft.com/office/powerpoint/2010/main" val="3667831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4533197" y="2025354"/>
            <a:ext cx="6982693" cy="638376"/>
          </a:xfrm>
          <a:prstGeom prst="homePlate">
            <a:avLst/>
          </a:prstGeom>
          <a:solidFill>
            <a:srgbClr val="374C8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a:solidFill>
                  <a:schemeClr val="bg1"/>
                </a:solidFill>
                <a:latin typeface="Segoe UI Light" panose="020B0502040204020203" pitchFamily="34" charset="0"/>
                <a:cs typeface="Segoe UI Light" panose="020B0502040204020203" pitchFamily="34" charset="0"/>
              </a:rPr>
              <a:t>Aboriginal and Torres Strait Islander people must be at the centre of all aspects of responding to </a:t>
            </a:r>
            <a:r>
              <a:rPr lang="en-AU" sz="1600" dirty="0" smtClean="0">
                <a:solidFill>
                  <a:schemeClr val="bg1"/>
                </a:solidFill>
                <a:latin typeface="Segoe UI Light" panose="020B0502040204020203" pitchFamily="34" charset="0"/>
                <a:cs typeface="Segoe UI Light" panose="020B0502040204020203" pitchFamily="34" charset="0"/>
              </a:rPr>
              <a:t>violence </a:t>
            </a:r>
            <a:r>
              <a:rPr lang="en-AU" sz="1600" dirty="0">
                <a:solidFill>
                  <a:schemeClr val="bg1"/>
                </a:solidFill>
                <a:latin typeface="Segoe UI Light" panose="020B0502040204020203" pitchFamily="34" charset="0"/>
                <a:cs typeface="Segoe UI Light" panose="020B0502040204020203" pitchFamily="34" charset="0"/>
              </a:rPr>
              <a:t>in their </a:t>
            </a:r>
            <a:r>
              <a:rPr lang="en-AU" sz="1600" dirty="0" smtClean="0">
                <a:solidFill>
                  <a:schemeClr val="bg1"/>
                </a:solidFill>
                <a:latin typeface="Segoe UI Light" panose="020B0502040204020203" pitchFamily="34" charset="0"/>
                <a:cs typeface="Segoe UI Light" panose="020B0502040204020203" pitchFamily="34" charset="0"/>
              </a:rPr>
              <a:t>communities.</a:t>
            </a:r>
            <a:endParaRPr lang="en-AU" sz="1600" dirty="0">
              <a:solidFill>
                <a:schemeClr val="bg1"/>
              </a:solidFill>
              <a:latin typeface="Segoe UI Light" panose="020B0502040204020203" pitchFamily="34" charset="0"/>
              <a:cs typeface="Segoe UI Light" panose="020B0502040204020203" pitchFamily="34" charset="0"/>
            </a:endParaRPr>
          </a:p>
        </p:txBody>
      </p:sp>
      <p:sp>
        <p:nvSpPr>
          <p:cNvPr id="7" name="Pentagon 6"/>
          <p:cNvSpPr/>
          <p:nvPr/>
        </p:nvSpPr>
        <p:spPr>
          <a:xfrm>
            <a:off x="4533197" y="2880201"/>
            <a:ext cx="6982693" cy="638376"/>
          </a:xfrm>
          <a:prstGeom prst="homePlat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solidFill>
                  <a:schemeClr val="tx1"/>
                </a:solidFill>
                <a:latin typeface="Segoe UI Light" panose="020B0502040204020203" pitchFamily="34" charset="0"/>
                <a:cs typeface="Segoe UI Light" panose="020B0502040204020203" pitchFamily="34" charset="0"/>
              </a:rPr>
              <a:t>Gender inequality is a key driver of violence against women, and reinforced by factors such as socio-economic status, mental illness and prejudice.</a:t>
            </a:r>
            <a:endParaRPr lang="en-AU" sz="1600" strike="sngStrike" dirty="0">
              <a:solidFill>
                <a:schemeClr val="tx1"/>
              </a:solidFill>
              <a:latin typeface="Segoe UI Light" panose="020B0502040204020203" pitchFamily="34" charset="0"/>
              <a:cs typeface="Segoe UI Light" panose="020B0502040204020203" pitchFamily="34" charset="0"/>
            </a:endParaRPr>
          </a:p>
        </p:txBody>
      </p:sp>
      <p:sp>
        <p:nvSpPr>
          <p:cNvPr id="8" name="Pentagon 7"/>
          <p:cNvSpPr/>
          <p:nvPr/>
        </p:nvSpPr>
        <p:spPr>
          <a:xfrm>
            <a:off x="4533197" y="1218772"/>
            <a:ext cx="6982693" cy="637458"/>
          </a:xfrm>
          <a:prstGeom prst="homePlat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solidFill>
                  <a:schemeClr val="tx1"/>
                </a:solidFill>
                <a:latin typeface="Segoe UI Light" panose="020B0502040204020203" pitchFamily="34" charset="0"/>
                <a:cs typeface="Segoe UI Light" panose="020B0502040204020203" pitchFamily="34" charset="0"/>
              </a:rPr>
              <a:t>Everyone has a right to live free from violence, and reducing violence against women and children is everyone’s responsibility. </a:t>
            </a:r>
            <a:endParaRPr lang="en-AU" sz="1600" dirty="0">
              <a:solidFill>
                <a:schemeClr val="tx1"/>
              </a:solidFill>
              <a:latin typeface="Segoe UI Light" panose="020B0502040204020203" pitchFamily="34" charset="0"/>
              <a:cs typeface="Segoe UI Light" panose="020B0502040204020203" pitchFamily="34" charset="0"/>
            </a:endParaRPr>
          </a:p>
        </p:txBody>
      </p:sp>
      <p:sp>
        <p:nvSpPr>
          <p:cNvPr id="9" name="Pentagon 8"/>
          <p:cNvSpPr/>
          <p:nvPr/>
        </p:nvSpPr>
        <p:spPr>
          <a:xfrm>
            <a:off x="4533197" y="3735048"/>
            <a:ext cx="6982693" cy="638376"/>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solidFill>
                  <a:schemeClr val="bg1"/>
                </a:solidFill>
                <a:latin typeface="Segoe UI Light" panose="020B0502040204020203" pitchFamily="34" charset="0"/>
                <a:cs typeface="Segoe UI Light" panose="020B0502040204020203" pitchFamily="34" charset="0"/>
              </a:rPr>
              <a:t>Our approach to women and children with diverse lived experiences needs to be inclusive, strengths-based, and promote social cohesion.</a:t>
            </a:r>
            <a:r>
              <a:rPr lang="en-AU" sz="1600" strike="sngStrike" dirty="0" smtClean="0">
                <a:solidFill>
                  <a:schemeClr val="bg1"/>
                </a:solidFill>
                <a:latin typeface="Segoe UI Light" panose="020B0502040204020203" pitchFamily="34" charset="0"/>
                <a:cs typeface="Segoe UI Light" panose="020B0502040204020203" pitchFamily="34" charset="0"/>
              </a:rPr>
              <a:t> </a:t>
            </a:r>
            <a:endParaRPr lang="en-AU" sz="1600" strike="sngStrike" dirty="0">
              <a:solidFill>
                <a:schemeClr val="bg1"/>
              </a:solidFill>
              <a:latin typeface="Segoe UI Light" panose="020B0502040204020203" pitchFamily="34" charset="0"/>
              <a:cs typeface="Segoe UI Light" panose="020B0502040204020203" pitchFamily="34" charset="0"/>
            </a:endParaRPr>
          </a:p>
        </p:txBody>
      </p:sp>
      <p:sp>
        <p:nvSpPr>
          <p:cNvPr id="10" name="Pentagon 9"/>
          <p:cNvSpPr/>
          <p:nvPr/>
        </p:nvSpPr>
        <p:spPr>
          <a:xfrm>
            <a:off x="4533200" y="4575477"/>
            <a:ext cx="6982693" cy="638376"/>
          </a:xfrm>
          <a:prstGeom prst="homePlat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solidFill>
                  <a:schemeClr val="tx1"/>
                </a:solidFill>
                <a:latin typeface="Segoe UI Light" panose="020B0502040204020203" pitchFamily="34" charset="0"/>
                <a:cs typeface="Segoe UI Light" panose="020B0502040204020203" pitchFamily="34" charset="0"/>
              </a:rPr>
              <a:t>Children and young people need responses that are age appropriate and tailored to their needs. </a:t>
            </a:r>
            <a:endParaRPr lang="en-AU" sz="1600" dirty="0">
              <a:solidFill>
                <a:schemeClr val="tx1"/>
              </a:solidFill>
              <a:latin typeface="Segoe UI Light" panose="020B0502040204020203" pitchFamily="34" charset="0"/>
              <a:cs typeface="Segoe UI Light" panose="020B0502040204020203" pitchFamily="34" charset="0"/>
            </a:endParaRPr>
          </a:p>
        </p:txBody>
      </p:sp>
      <p:sp>
        <p:nvSpPr>
          <p:cNvPr id="11" name="Pentagon 10"/>
          <p:cNvSpPr/>
          <p:nvPr/>
        </p:nvSpPr>
        <p:spPr>
          <a:xfrm>
            <a:off x="4533197" y="5415906"/>
            <a:ext cx="6982693" cy="638376"/>
          </a:xfrm>
          <a:prstGeom prst="homePlat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600" dirty="0" smtClean="0">
                <a:solidFill>
                  <a:schemeClr val="bg1"/>
                </a:solidFill>
                <a:latin typeface="Segoe UI Light" panose="020B0502040204020203" pitchFamily="34" charset="0"/>
                <a:cs typeface="Segoe UI Light" panose="020B0502040204020203" pitchFamily="34" charset="0"/>
              </a:rPr>
              <a:t>Actions will be based on evidence </a:t>
            </a:r>
            <a:r>
              <a:rPr lang="en-AU" sz="1600" dirty="0">
                <a:solidFill>
                  <a:schemeClr val="bg1"/>
                </a:solidFill>
                <a:latin typeface="Segoe UI Light" panose="020B0502040204020203" pitchFamily="34" charset="0"/>
                <a:cs typeface="Segoe UI Light" panose="020B0502040204020203" pitchFamily="34" charset="0"/>
              </a:rPr>
              <a:t>from lived experience and </a:t>
            </a:r>
            <a:r>
              <a:rPr lang="en-AU" sz="1600" dirty="0" smtClean="0">
                <a:solidFill>
                  <a:schemeClr val="bg1"/>
                </a:solidFill>
                <a:latin typeface="Segoe UI Light" panose="020B0502040204020203" pitchFamily="34" charset="0"/>
                <a:cs typeface="Segoe UI Light" panose="020B0502040204020203" pitchFamily="34" charset="0"/>
              </a:rPr>
              <a:t>research relating to violence against women and children.</a:t>
            </a:r>
            <a:endParaRPr lang="en-AU" sz="1600" strike="sngStrike" dirty="0">
              <a:solidFill>
                <a:schemeClr val="accent2"/>
              </a:solidFill>
              <a:latin typeface="Segoe UI Light" panose="020B0502040204020203" pitchFamily="34" charset="0"/>
              <a:cs typeface="Segoe UI Light" panose="020B0502040204020203" pitchFamily="34" charset="0"/>
            </a:endParaRPr>
          </a:p>
        </p:txBody>
      </p:sp>
      <p:sp>
        <p:nvSpPr>
          <p:cNvPr id="13" name="Rectangle 12"/>
          <p:cNvSpPr/>
          <p:nvPr/>
        </p:nvSpPr>
        <p:spPr>
          <a:xfrm>
            <a:off x="479362" y="532853"/>
            <a:ext cx="11036532" cy="48386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800" b="1" dirty="0" smtClean="0">
                <a:solidFill>
                  <a:schemeClr val="bg1"/>
                </a:solidFill>
                <a:latin typeface="Segoe UI Light" panose="020B0502040204020203" pitchFamily="34" charset="0"/>
                <a:cs typeface="Segoe UI Light" panose="020B0502040204020203" pitchFamily="34" charset="0"/>
              </a:rPr>
              <a:t>Principles</a:t>
            </a:r>
            <a:endParaRPr lang="en-AU" sz="2800" b="1" dirty="0">
              <a:solidFill>
                <a:schemeClr val="bg1"/>
              </a:solidFill>
              <a:latin typeface="Segoe UI Light" panose="020B0502040204020203" pitchFamily="34" charset="0"/>
              <a:cs typeface="Segoe UI Light" panose="020B0502040204020203"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62" y="1334103"/>
            <a:ext cx="3664715" cy="4616231"/>
          </a:xfrm>
          <a:prstGeom prst="rect">
            <a:avLst/>
          </a:prstGeom>
        </p:spPr>
      </p:pic>
    </p:spTree>
    <p:extLst>
      <p:ext uri="{BB962C8B-B14F-4D97-AF65-F5344CB8AC3E}">
        <p14:creationId xmlns:p14="http://schemas.microsoft.com/office/powerpoint/2010/main" val="1842787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39" y="797820"/>
            <a:ext cx="11000779" cy="575993"/>
          </a:xfrm>
        </p:spPr>
        <p:txBody>
          <a:bodyPr>
            <a:normAutofit/>
          </a:bodyPr>
          <a:lstStyle/>
          <a:p>
            <a:r>
              <a:rPr lang="en-AU" sz="1400" i="1" dirty="0" smtClean="0"/>
              <a:t>Since the age of 15, w</a:t>
            </a:r>
            <a:r>
              <a:rPr lang="en-AU" sz="1400" i="1" dirty="0" smtClean="0">
                <a:cs typeface="Segoe UI" panose="020B0502040204020203" pitchFamily="34" charset="0"/>
              </a:rPr>
              <a:t>omen </a:t>
            </a:r>
            <a:r>
              <a:rPr lang="en-AU" sz="1400" i="1" dirty="0">
                <a:cs typeface="Segoe UI" panose="020B0502040204020203" pitchFamily="34" charset="0"/>
              </a:rPr>
              <a:t>are more likely to experience intimate partner violence. </a:t>
            </a:r>
            <a:r>
              <a:rPr lang="en-AU" sz="1400" b="1" i="1" dirty="0">
                <a:cs typeface="Segoe UI" panose="020B0502040204020203" pitchFamily="34" charset="0"/>
              </a:rPr>
              <a:t>Around 1 in 6 women experience physical violence by a partner, compared to one in 17 men</a:t>
            </a:r>
            <a:r>
              <a:rPr lang="en-AU" sz="1400" i="1" dirty="0">
                <a:cs typeface="Segoe UI" panose="020B0502040204020203" pitchFamily="34" charset="0"/>
              </a:rPr>
              <a:t>. Women are </a:t>
            </a:r>
            <a:r>
              <a:rPr lang="en-AU" sz="1400" b="1" i="1" dirty="0">
                <a:cs typeface="Segoe UI" panose="020B0502040204020203" pitchFamily="34" charset="0"/>
              </a:rPr>
              <a:t>eight times more likely </a:t>
            </a:r>
            <a:r>
              <a:rPr lang="en-AU" sz="1400" i="1" dirty="0">
                <a:cs typeface="Segoe UI" panose="020B0502040204020203" pitchFamily="34" charset="0"/>
              </a:rPr>
              <a:t>to experience sexual violence by a partner than men. </a:t>
            </a:r>
            <a:endParaRPr lang="en-AU" sz="1400" i="1" dirty="0">
              <a:solidFill>
                <a:schemeClr val="bg1">
                  <a:lumMod val="65000"/>
                </a:schemeClr>
              </a:solidFill>
            </a:endParaRPr>
          </a:p>
        </p:txBody>
      </p:sp>
      <p:sp>
        <p:nvSpPr>
          <p:cNvPr id="11" name="Pentagon 10"/>
          <p:cNvSpPr/>
          <p:nvPr/>
        </p:nvSpPr>
        <p:spPr>
          <a:xfrm>
            <a:off x="399381" y="1334347"/>
            <a:ext cx="11550747" cy="758176"/>
          </a:xfrm>
          <a:prstGeom prst="homePlate">
            <a:avLst>
              <a:gd name="adj" fmla="val 18284"/>
            </a:avLst>
          </a:prstGeom>
          <a:solidFill>
            <a:srgbClr val="CDE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AU" sz="1200" b="0" i="0" u="none" strike="noStrike" kern="1200" cap="none" spc="0" normalizeH="0" baseline="0" noProof="0" dirty="0">
                <a:ln>
                  <a:noFill/>
                </a:ln>
                <a:solidFill>
                  <a:prstClr val="black"/>
                </a:solidFill>
                <a:effectLst/>
                <a:uLnTx/>
                <a:uFillTx/>
                <a:latin typeface="Segoe UI Light"/>
                <a:ea typeface="+mn-ea"/>
                <a:cs typeface="+mn-cs"/>
              </a:rPr>
              <a:t>According to the ABS </a:t>
            </a:r>
            <a:r>
              <a:rPr lang="en-AU" sz="1200" dirty="0">
                <a:solidFill>
                  <a:prstClr val="black"/>
                </a:solidFill>
                <a:latin typeface="Segoe UI Light"/>
              </a:rPr>
              <a:t>Personal Safety </a:t>
            </a:r>
            <a:r>
              <a:rPr lang="en-AU" sz="1200" dirty="0" smtClean="0">
                <a:solidFill>
                  <a:prstClr val="black"/>
                </a:solidFill>
                <a:latin typeface="Segoe UI Light"/>
              </a:rPr>
              <a:t>Survey (</a:t>
            </a:r>
            <a:r>
              <a:rPr lang="en-AU" sz="1200" dirty="0">
                <a:solidFill>
                  <a:prstClr val="black"/>
                </a:solidFill>
                <a:latin typeface="Segoe UI Light"/>
              </a:rPr>
              <a:t>PSS</a:t>
            </a:r>
            <a:r>
              <a:rPr lang="en-AU" sz="1200" dirty="0" smtClean="0">
                <a:solidFill>
                  <a:prstClr val="black"/>
                </a:solidFill>
                <a:latin typeface="Segoe UI Light"/>
              </a:rPr>
              <a:t>);</a:t>
            </a:r>
            <a:endParaRPr kumimoji="0" lang="en-AU" sz="1200" b="0" i="0" u="none" strike="noStrike" kern="1200" cap="none" spc="0" normalizeH="0" baseline="0" noProof="0" dirty="0" smtClean="0">
              <a:ln>
                <a:noFill/>
              </a:ln>
              <a:solidFill>
                <a:prstClr val="black"/>
              </a:solidFill>
              <a:effectLst/>
              <a:uLnTx/>
              <a:uFillTx/>
              <a:latin typeface="Segoe UI Ligh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Segoe UI Light"/>
                <a:ea typeface="+mn-ea"/>
                <a:cs typeface="+mn-cs"/>
              </a:rPr>
              <a:t>Around </a:t>
            </a:r>
            <a:r>
              <a:rPr kumimoji="0" lang="en-AU" sz="1200" b="0" i="0" u="none" strike="noStrike" kern="1200" cap="none" spc="0" normalizeH="0" baseline="0" noProof="0" dirty="0">
                <a:ln>
                  <a:noFill/>
                </a:ln>
                <a:solidFill>
                  <a:prstClr val="black"/>
                </a:solidFill>
                <a:effectLst/>
                <a:uLnTx/>
                <a:uFillTx/>
                <a:latin typeface="Segoe UI Light"/>
                <a:ea typeface="+mn-ea"/>
                <a:cs typeface="+mn-cs"/>
              </a:rPr>
              <a:t>15.5% of people (2.9 million) are estimated to have experienced </a:t>
            </a:r>
            <a:r>
              <a:rPr kumimoji="0" lang="en-AU" sz="1200" b="1" i="0" u="none" strike="noStrike" kern="1200" cap="none" spc="0" normalizeH="0" baseline="0" noProof="0" dirty="0">
                <a:ln>
                  <a:noFill/>
                </a:ln>
                <a:solidFill>
                  <a:prstClr val="black"/>
                </a:solidFill>
                <a:effectLst/>
                <a:uLnTx/>
                <a:uFillTx/>
                <a:latin typeface="Segoe UI Light"/>
                <a:ea typeface="+mn-ea"/>
                <a:cs typeface="+mn-cs"/>
              </a:rPr>
              <a:t>physical or sexual violence from a current or former partner, boyfriend, girlfriend or </a:t>
            </a:r>
            <a:r>
              <a:rPr kumimoji="0" lang="en-AU" sz="1200" b="1" i="0" u="none" strike="noStrike" kern="1200" cap="none" spc="0" normalizeH="0" baseline="0" noProof="0" dirty="0" smtClean="0">
                <a:ln>
                  <a:noFill/>
                </a:ln>
                <a:solidFill>
                  <a:prstClr val="black"/>
                </a:solidFill>
                <a:effectLst/>
                <a:uLnTx/>
                <a:uFillTx/>
                <a:latin typeface="Segoe UI Light"/>
                <a:ea typeface="+mn-ea"/>
                <a:cs typeface="+mn-cs"/>
              </a:rPr>
              <a:t>date </a:t>
            </a:r>
            <a:r>
              <a:rPr kumimoji="0" lang="en-AU" sz="1200" b="0" i="0" u="none" strike="noStrike" kern="1200" cap="none" spc="0" normalizeH="0" baseline="0" noProof="0" dirty="0" smtClean="0">
                <a:ln>
                  <a:noFill/>
                </a:ln>
                <a:solidFill>
                  <a:prstClr val="black"/>
                </a:solidFill>
                <a:effectLst/>
                <a:uLnTx/>
                <a:uFillTx/>
                <a:latin typeface="Segoe UI Light"/>
                <a:ea typeface="+mn-ea"/>
                <a:cs typeface="+mn-cs"/>
              </a:rPr>
              <a:t>since the age of 15. </a:t>
            </a:r>
            <a:endParaRPr kumimoji="0" lang="en-AU" sz="1200" b="1" i="0" u="none" strike="noStrike" kern="1200" cap="none" spc="0" normalizeH="0" baseline="0" noProof="0" dirty="0" smtClean="0">
              <a:ln>
                <a:noFill/>
              </a:ln>
              <a:solidFill>
                <a:prstClr val="black"/>
              </a:solidFill>
              <a:effectLst/>
              <a:uLnTx/>
              <a:uFillTx/>
              <a:latin typeface="Segoe UI Ligh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prstClr val="black"/>
                </a:solidFill>
                <a:effectLst/>
                <a:uLnTx/>
                <a:uFillTx/>
                <a:latin typeface="Segoe UI Light"/>
                <a:ea typeface="+mn-ea"/>
                <a:cs typeface="+mn-cs"/>
              </a:rPr>
              <a:t>Women aged 18 years and over were more likely than men to have experienced either </a:t>
            </a:r>
            <a:r>
              <a:rPr kumimoji="0" lang="en-AU" sz="1200" b="1" i="0" u="none" strike="noStrike" kern="1200" cap="none" spc="0" normalizeH="0" baseline="0" noProof="0" dirty="0">
                <a:ln>
                  <a:noFill/>
                </a:ln>
                <a:solidFill>
                  <a:prstClr val="black"/>
                </a:solidFill>
                <a:effectLst/>
                <a:uLnTx/>
                <a:uFillTx/>
                <a:latin typeface="Segoe UI Light"/>
                <a:ea typeface="+mn-ea"/>
                <a:cs typeface="+mn-cs"/>
              </a:rPr>
              <a:t>physical violence and/or sexual violence </a:t>
            </a:r>
            <a:r>
              <a:rPr kumimoji="0" lang="en-AU" sz="1200" b="0" i="0" u="none" strike="noStrike" kern="1200" cap="none" spc="0" normalizeH="0" baseline="0" noProof="0" dirty="0">
                <a:ln>
                  <a:noFill/>
                </a:ln>
                <a:solidFill>
                  <a:prstClr val="black"/>
                </a:solidFill>
                <a:effectLst/>
                <a:uLnTx/>
                <a:uFillTx/>
                <a:latin typeface="Segoe UI Light"/>
                <a:ea typeface="+mn-ea"/>
                <a:cs typeface="+mn-cs"/>
              </a:rPr>
              <a:t>by a partner since the age of 15</a:t>
            </a:r>
            <a:r>
              <a:rPr kumimoji="0" lang="en-AU" sz="1200" b="0" i="0" u="none" strike="noStrike" kern="1200" cap="none" spc="0" normalizeH="0" baseline="0" noProof="0" dirty="0" smtClean="0">
                <a:ln>
                  <a:noFill/>
                </a:ln>
                <a:solidFill>
                  <a:prstClr val="black"/>
                </a:solidFill>
                <a:effectLst/>
                <a:uLnTx/>
                <a:uFillTx/>
                <a:latin typeface="Segoe UI Light"/>
                <a:ea typeface="+mn-ea"/>
                <a:cs typeface="+mn-cs"/>
              </a:rPr>
              <a:t>.</a:t>
            </a:r>
            <a:endParaRPr kumimoji="0" lang="en-AU" sz="1200" b="0" i="0" u="none" strike="noStrike" kern="1200" cap="none" spc="0" normalizeH="0" baseline="0" noProof="0" dirty="0">
              <a:ln>
                <a:noFill/>
              </a:ln>
              <a:solidFill>
                <a:prstClr val="black"/>
              </a:solidFill>
              <a:effectLst/>
              <a:uLnTx/>
              <a:uFillTx/>
              <a:latin typeface="Segoe UI Light"/>
              <a:ea typeface="+mn-ea"/>
              <a:cs typeface="+mn-cs"/>
            </a:endParaRPr>
          </a:p>
        </p:txBody>
      </p:sp>
      <p:grpSp>
        <p:nvGrpSpPr>
          <p:cNvPr id="104" name="Group 103"/>
          <p:cNvGrpSpPr/>
          <p:nvPr/>
        </p:nvGrpSpPr>
        <p:grpSpPr>
          <a:xfrm>
            <a:off x="421588" y="2541228"/>
            <a:ext cx="2927393" cy="1495415"/>
            <a:chOff x="3460249" y="1151976"/>
            <a:chExt cx="2315941" cy="1118701"/>
          </a:xfrm>
        </p:grpSpPr>
        <p:grpSp>
          <p:nvGrpSpPr>
            <p:cNvPr id="12" name="Group 11"/>
            <p:cNvGrpSpPr/>
            <p:nvPr/>
          </p:nvGrpSpPr>
          <p:grpSpPr>
            <a:xfrm>
              <a:off x="3460249" y="1151976"/>
              <a:ext cx="539496" cy="1078992"/>
              <a:chOff x="4724400" y="2301240"/>
              <a:chExt cx="539496" cy="1078992"/>
            </a:xfrm>
          </p:grpSpPr>
          <p:pic>
            <p:nvPicPr>
              <p:cNvPr id="13" name="Picture 12"/>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35533" r="36342"/>
              <a:stretch/>
            </p:blipFill>
            <p:spPr>
              <a:xfrm>
                <a:off x="4724400" y="2301240"/>
                <a:ext cx="539496" cy="1078992"/>
              </a:xfrm>
              <a:prstGeom prst="rect">
                <a:avLst/>
              </a:prstGeom>
            </p:spPr>
          </p:pic>
          <p:pic>
            <p:nvPicPr>
              <p:cNvPr id="14" name="Picture 13"/>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l="35533" t="68927" r="36342"/>
              <a:stretch/>
            </p:blipFill>
            <p:spPr>
              <a:xfrm>
                <a:off x="4724400" y="3044952"/>
                <a:ext cx="539496" cy="335280"/>
              </a:xfrm>
              <a:prstGeom prst="rect">
                <a:avLst/>
              </a:prstGeom>
            </p:spPr>
          </p:pic>
        </p:grpSp>
        <p:sp>
          <p:nvSpPr>
            <p:cNvPr id="15" name="TextBox 14"/>
            <p:cNvSpPr txBox="1"/>
            <p:nvPr/>
          </p:nvSpPr>
          <p:spPr>
            <a:xfrm>
              <a:off x="3931165" y="1292218"/>
              <a:ext cx="1394850" cy="7022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An estimated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17% of women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(1.6 million)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and</a:t>
              </a:r>
              <a:r>
                <a:rPr kumimoji="0" lang="en-AU" sz="1100" b="0" i="0" u="none" strike="noStrike" kern="1200" cap="none" spc="0" normalizeH="0" baseline="0" noProof="0" dirty="0" smtClean="0">
                  <a:ln>
                    <a:noFill/>
                  </a:ln>
                  <a:solidFill>
                    <a:srgbClr val="B74919"/>
                  </a:solidFill>
                  <a:effectLst/>
                  <a:uLnTx/>
                  <a:uFillTx/>
                  <a:latin typeface="Segoe UI Light"/>
                  <a:ea typeface="+mn-ea"/>
                  <a:cs typeface="+mn-cs"/>
                </a:rPr>
                <a:t>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6.1% of 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(547,600)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had experienced </a:t>
              </a: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violence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by a partner since the age of 15</a:t>
              </a:r>
              <a:endParaRPr kumimoji="0" lang="en-AU" sz="1100" b="0" i="0" u="none" strike="noStrike" kern="1200" cap="none" spc="0" normalizeH="0" baseline="0" noProof="0" dirty="0">
                <a:ln>
                  <a:noFill/>
                </a:ln>
                <a:solidFill>
                  <a:prstClr val="black"/>
                </a:solidFill>
                <a:effectLst/>
                <a:uLnTx/>
                <a:uFillTx/>
                <a:latin typeface="Segoe UI Light"/>
                <a:ea typeface="+mn-ea"/>
                <a:cs typeface="+mn-cs"/>
              </a:endParaRPr>
            </a:p>
          </p:txBody>
        </p:sp>
        <p:grpSp>
          <p:nvGrpSpPr>
            <p:cNvPr id="16" name="Group 15"/>
            <p:cNvGrpSpPr/>
            <p:nvPr/>
          </p:nvGrpSpPr>
          <p:grpSpPr>
            <a:xfrm>
              <a:off x="5181830" y="1160919"/>
              <a:ext cx="594360" cy="1109758"/>
              <a:chOff x="5769555" y="2368579"/>
              <a:chExt cx="594360" cy="1109758"/>
            </a:xfrm>
          </p:grpSpPr>
          <p:pic>
            <p:nvPicPr>
              <p:cNvPr id="17" name="Picture 16"/>
              <p:cNvPicPr>
                <a:picLocks noChangeAspect="1"/>
              </p:cNvPicPr>
              <p:nvPr/>
            </p:nvPicPr>
            <p:blipFill rotWithShape="1">
              <a:blip r:embed="rId5" cstate="print">
                <a:lum bright="70000" contrast="-70000"/>
                <a:extLst>
                  <a:ext uri="{BEBA8EAE-BF5A-486C-A8C5-ECC9F3942E4B}">
                    <a14:imgProps xmlns:a14="http://schemas.microsoft.com/office/drawing/2010/main">
                      <a14:imgLayer r:embed="rId6">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5769555" y="2368579"/>
                <a:ext cx="594360" cy="1109758"/>
              </a:xfrm>
              <a:prstGeom prst="rect">
                <a:avLst/>
              </a:prstGeom>
            </p:spPr>
          </p:pic>
          <p:pic>
            <p:nvPicPr>
              <p:cNvPr id="18" name="Picture 17"/>
              <p:cNvPicPr>
                <a:picLocks noChangeAspect="1"/>
              </p:cNvPicPr>
              <p:nvPr/>
            </p:nvPicPr>
            <p:blipFill rotWithShape="1">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75209" r="26054" b="12000"/>
              <a:stretch/>
            </p:blipFill>
            <p:spPr>
              <a:xfrm flipH="1">
                <a:off x="5769555" y="3305093"/>
                <a:ext cx="591110" cy="170831"/>
              </a:xfrm>
              <a:prstGeom prst="rect">
                <a:avLst/>
              </a:prstGeom>
            </p:spPr>
          </p:pic>
        </p:grpSp>
      </p:grpSp>
      <p:grpSp>
        <p:nvGrpSpPr>
          <p:cNvPr id="3" name="Group 2"/>
          <p:cNvGrpSpPr/>
          <p:nvPr/>
        </p:nvGrpSpPr>
        <p:grpSpPr>
          <a:xfrm>
            <a:off x="3820385" y="2529412"/>
            <a:ext cx="3501345" cy="1586906"/>
            <a:chOff x="4145140" y="2900924"/>
            <a:chExt cx="3501345" cy="1586906"/>
          </a:xfrm>
        </p:grpSpPr>
        <p:grpSp>
          <p:nvGrpSpPr>
            <p:cNvPr id="103" name="Group 102"/>
            <p:cNvGrpSpPr/>
            <p:nvPr/>
          </p:nvGrpSpPr>
          <p:grpSpPr>
            <a:xfrm>
              <a:off x="4145140" y="2900924"/>
              <a:ext cx="3501345" cy="1586906"/>
              <a:chOff x="5725547" y="1046788"/>
              <a:chExt cx="2918091" cy="1247577"/>
            </a:xfrm>
          </p:grpSpPr>
          <p:grpSp>
            <p:nvGrpSpPr>
              <p:cNvPr id="19" name="Group 18"/>
              <p:cNvGrpSpPr/>
              <p:nvPr/>
            </p:nvGrpSpPr>
            <p:grpSpPr>
              <a:xfrm>
                <a:off x="5725547" y="1046788"/>
                <a:ext cx="885825" cy="1228986"/>
                <a:chOff x="6550786" y="2317972"/>
                <a:chExt cx="885825" cy="1228986"/>
              </a:xfrm>
            </p:grpSpPr>
            <p:pic>
              <p:nvPicPr>
                <p:cNvPr id="20" name="Picture 19"/>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550786" y="2317972"/>
                  <a:ext cx="336042" cy="672083"/>
                </a:xfrm>
                <a:prstGeom prst="rect">
                  <a:avLst/>
                </a:prstGeom>
              </p:spPr>
            </p:pic>
            <p:pic>
              <p:nvPicPr>
                <p:cNvPr id="21" name="Picture 20"/>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812533" y="2317972"/>
                  <a:ext cx="336042" cy="672083"/>
                </a:xfrm>
                <a:prstGeom prst="rect">
                  <a:avLst/>
                </a:prstGeom>
              </p:spPr>
            </p:pic>
            <p:pic>
              <p:nvPicPr>
                <p:cNvPr id="22" name="Picture 21"/>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812533" y="2874875"/>
                  <a:ext cx="336042" cy="672083"/>
                </a:xfrm>
                <a:prstGeom prst="rect">
                  <a:avLst/>
                </a:prstGeom>
              </p:spPr>
            </p:pic>
            <p:pic>
              <p:nvPicPr>
                <p:cNvPr id="23" name="Picture 22"/>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565836" y="2874875"/>
                  <a:ext cx="336042" cy="672083"/>
                </a:xfrm>
                <a:prstGeom prst="rect">
                  <a:avLst/>
                </a:prstGeom>
              </p:spPr>
            </p:pic>
            <p:pic>
              <p:nvPicPr>
                <p:cNvPr id="24" name="Picture 23"/>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7100569" y="2317972"/>
                  <a:ext cx="336042" cy="672083"/>
                </a:xfrm>
                <a:prstGeom prst="rect">
                  <a:avLst/>
                </a:prstGeom>
              </p:spPr>
            </p:pic>
            <p:pic>
              <p:nvPicPr>
                <p:cNvPr id="25" name="Picture 24"/>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35533" r="36342"/>
                <a:stretch/>
              </p:blipFill>
              <p:spPr>
                <a:xfrm>
                  <a:off x="7094473" y="2869802"/>
                  <a:ext cx="336042" cy="672083"/>
                </a:xfrm>
                <a:prstGeom prst="rect">
                  <a:avLst/>
                </a:prstGeom>
              </p:spPr>
            </p:pic>
          </p:grpSp>
          <p:sp>
            <p:nvSpPr>
              <p:cNvPr id="26" name="TextBox 25"/>
              <p:cNvSpPr txBox="1"/>
              <p:nvPr/>
            </p:nvSpPr>
            <p:spPr>
              <a:xfrm>
                <a:off x="6610308" y="1228731"/>
                <a:ext cx="1300182" cy="8710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Around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1 in 6 women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(16% or 1.5 million)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experience </a:t>
                </a: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physical violence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by a partner, compared to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one in 17 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(5.9% or 528,800)</a:t>
                </a:r>
                <a:endParaRPr kumimoji="0" lang="en-AU" sz="1100" b="0" i="0" u="none" strike="noStrike" kern="1200" cap="none" spc="0" normalizeH="0" baseline="0" noProof="0" dirty="0">
                  <a:ln>
                    <a:noFill/>
                  </a:ln>
                  <a:solidFill>
                    <a:schemeClr val="bg2">
                      <a:lumMod val="50000"/>
                    </a:schemeClr>
                  </a:solidFill>
                  <a:effectLst/>
                  <a:uLnTx/>
                  <a:uFillTx/>
                  <a:latin typeface="Segoe UI Light"/>
                  <a:ea typeface="+mn-ea"/>
                  <a:cs typeface="+mn-cs"/>
                </a:endParaRPr>
              </a:p>
            </p:txBody>
          </p:sp>
          <p:grpSp>
            <p:nvGrpSpPr>
              <p:cNvPr id="27" name="Group 26"/>
              <p:cNvGrpSpPr/>
              <p:nvPr/>
            </p:nvGrpSpPr>
            <p:grpSpPr>
              <a:xfrm>
                <a:off x="7823013" y="1115401"/>
                <a:ext cx="820625" cy="1178964"/>
                <a:chOff x="8936022" y="2377440"/>
                <a:chExt cx="871205" cy="1244914"/>
              </a:xfrm>
            </p:grpSpPr>
            <p:grpSp>
              <p:nvGrpSpPr>
                <p:cNvPr id="28" name="Group 27"/>
                <p:cNvGrpSpPr/>
                <p:nvPr/>
              </p:nvGrpSpPr>
              <p:grpSpPr>
                <a:xfrm>
                  <a:off x="8936022" y="2377440"/>
                  <a:ext cx="871205" cy="336946"/>
                  <a:chOff x="8936022" y="2377440"/>
                  <a:chExt cx="871205" cy="336946"/>
                </a:xfrm>
              </p:grpSpPr>
              <p:pic>
                <p:nvPicPr>
                  <p:cNvPr id="44" name="Picture 43"/>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86584"/>
                    <a:ext cx="185738" cy="327802"/>
                  </a:xfrm>
                  <a:prstGeom prst="rect">
                    <a:avLst/>
                  </a:prstGeom>
                </p:spPr>
              </p:pic>
              <p:pic>
                <p:nvPicPr>
                  <p:cNvPr id="45" name="Picture 44"/>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109758" y="2386584"/>
                    <a:ext cx="185738" cy="327802"/>
                  </a:xfrm>
                  <a:prstGeom prst="rect">
                    <a:avLst/>
                  </a:prstGeom>
                </p:spPr>
              </p:pic>
              <p:pic>
                <p:nvPicPr>
                  <p:cNvPr id="46" name="Picture 45"/>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91923" y="2382791"/>
                    <a:ext cx="185738" cy="327802"/>
                  </a:xfrm>
                  <a:prstGeom prst="rect">
                    <a:avLst/>
                  </a:prstGeom>
                </p:spPr>
              </p:pic>
              <p:pic>
                <p:nvPicPr>
                  <p:cNvPr id="47" name="Picture 46"/>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621489" y="2377440"/>
                    <a:ext cx="185738" cy="327802"/>
                  </a:xfrm>
                  <a:prstGeom prst="rect">
                    <a:avLst/>
                  </a:prstGeom>
                </p:spPr>
              </p:pic>
              <p:pic>
                <p:nvPicPr>
                  <p:cNvPr id="48" name="Picture 47"/>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453658" y="2377440"/>
                    <a:ext cx="185738" cy="327802"/>
                  </a:xfrm>
                  <a:prstGeom prst="rect">
                    <a:avLst/>
                  </a:prstGeom>
                </p:spPr>
              </p:pic>
            </p:grpSp>
            <p:grpSp>
              <p:nvGrpSpPr>
                <p:cNvPr id="29" name="Group 28"/>
                <p:cNvGrpSpPr/>
                <p:nvPr/>
              </p:nvGrpSpPr>
              <p:grpSpPr>
                <a:xfrm>
                  <a:off x="8936022" y="2674478"/>
                  <a:ext cx="871205" cy="336946"/>
                  <a:chOff x="8936022" y="2377440"/>
                  <a:chExt cx="871205" cy="336946"/>
                </a:xfrm>
              </p:grpSpPr>
              <p:pic>
                <p:nvPicPr>
                  <p:cNvPr id="39" name="Picture 38"/>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86584"/>
                    <a:ext cx="185738" cy="327802"/>
                  </a:xfrm>
                  <a:prstGeom prst="rect">
                    <a:avLst/>
                  </a:prstGeom>
                </p:spPr>
              </p:pic>
              <p:pic>
                <p:nvPicPr>
                  <p:cNvPr id="40" name="Picture 39"/>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109758" y="2386584"/>
                    <a:ext cx="185738" cy="327802"/>
                  </a:xfrm>
                  <a:prstGeom prst="rect">
                    <a:avLst/>
                  </a:prstGeom>
                </p:spPr>
              </p:pic>
              <p:pic>
                <p:nvPicPr>
                  <p:cNvPr id="41" name="Picture 40"/>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91923" y="2382791"/>
                    <a:ext cx="185738" cy="327802"/>
                  </a:xfrm>
                  <a:prstGeom prst="rect">
                    <a:avLst/>
                  </a:prstGeom>
                </p:spPr>
              </p:pic>
              <p:pic>
                <p:nvPicPr>
                  <p:cNvPr id="42" name="Picture 41"/>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621489" y="2377440"/>
                    <a:ext cx="185738" cy="327802"/>
                  </a:xfrm>
                  <a:prstGeom prst="rect">
                    <a:avLst/>
                  </a:prstGeom>
                </p:spPr>
              </p:pic>
              <p:pic>
                <p:nvPicPr>
                  <p:cNvPr id="43" name="Picture 42"/>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453658" y="2377440"/>
                    <a:ext cx="185738" cy="327802"/>
                  </a:xfrm>
                  <a:prstGeom prst="rect">
                    <a:avLst/>
                  </a:prstGeom>
                </p:spPr>
              </p:pic>
            </p:grpSp>
            <p:grpSp>
              <p:nvGrpSpPr>
                <p:cNvPr id="30" name="Group 29"/>
                <p:cNvGrpSpPr/>
                <p:nvPr/>
              </p:nvGrpSpPr>
              <p:grpSpPr>
                <a:xfrm>
                  <a:off x="8936022" y="2971516"/>
                  <a:ext cx="871205" cy="336946"/>
                  <a:chOff x="8936022" y="2377440"/>
                  <a:chExt cx="871205" cy="336946"/>
                </a:xfrm>
              </p:grpSpPr>
              <p:pic>
                <p:nvPicPr>
                  <p:cNvPr id="34" name="Picture 33"/>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86584"/>
                    <a:ext cx="185738" cy="327802"/>
                  </a:xfrm>
                  <a:prstGeom prst="rect">
                    <a:avLst/>
                  </a:prstGeom>
                </p:spPr>
              </p:pic>
              <p:pic>
                <p:nvPicPr>
                  <p:cNvPr id="35" name="Picture 34"/>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109758" y="2386584"/>
                    <a:ext cx="185738" cy="327802"/>
                  </a:xfrm>
                  <a:prstGeom prst="rect">
                    <a:avLst/>
                  </a:prstGeom>
                </p:spPr>
              </p:pic>
              <p:pic>
                <p:nvPicPr>
                  <p:cNvPr id="36" name="Picture 35"/>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91923" y="2382791"/>
                    <a:ext cx="185738" cy="327802"/>
                  </a:xfrm>
                  <a:prstGeom prst="rect">
                    <a:avLst/>
                  </a:prstGeom>
                </p:spPr>
              </p:pic>
              <p:pic>
                <p:nvPicPr>
                  <p:cNvPr id="37" name="Picture 36"/>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621489" y="2377440"/>
                    <a:ext cx="185738" cy="327802"/>
                  </a:xfrm>
                  <a:prstGeom prst="rect">
                    <a:avLst/>
                  </a:prstGeom>
                </p:spPr>
              </p:pic>
              <p:pic>
                <p:nvPicPr>
                  <p:cNvPr id="38" name="Picture 37"/>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453658" y="2377440"/>
                    <a:ext cx="185738" cy="327802"/>
                  </a:xfrm>
                  <a:prstGeom prst="rect">
                    <a:avLst/>
                  </a:prstGeom>
                </p:spPr>
              </p:pic>
            </p:grpSp>
            <p:pic>
              <p:nvPicPr>
                <p:cNvPr id="32" name="Picture 31"/>
                <p:cNvPicPr>
                  <a:picLocks noChangeAspect="1"/>
                </p:cNvPicPr>
                <p:nvPr/>
              </p:nvPicPr>
              <p:blipFill rotWithShape="1">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3294552"/>
                  <a:ext cx="185738" cy="327802"/>
                </a:xfrm>
                <a:prstGeom prst="rect">
                  <a:avLst/>
                </a:prstGeom>
              </p:spPr>
            </p:pic>
          </p:grpSp>
        </p:grpSp>
        <p:pic>
          <p:nvPicPr>
            <p:cNvPr id="135" name="Picture 134"/>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6851505" y="4092958"/>
              <a:ext cx="209924" cy="394872"/>
            </a:xfrm>
            <a:prstGeom prst="rect">
              <a:avLst/>
            </a:prstGeom>
          </p:spPr>
        </p:pic>
      </p:grpSp>
      <p:grpSp>
        <p:nvGrpSpPr>
          <p:cNvPr id="139" name="Group 138"/>
          <p:cNvGrpSpPr/>
          <p:nvPr/>
        </p:nvGrpSpPr>
        <p:grpSpPr>
          <a:xfrm>
            <a:off x="7709818" y="2569457"/>
            <a:ext cx="3481958" cy="1446550"/>
            <a:chOff x="1562793" y="4157054"/>
            <a:chExt cx="3297850" cy="1446550"/>
          </a:xfrm>
        </p:grpSpPr>
        <p:grpSp>
          <p:nvGrpSpPr>
            <p:cNvPr id="140" name="Group 139"/>
            <p:cNvGrpSpPr/>
            <p:nvPr/>
          </p:nvGrpSpPr>
          <p:grpSpPr>
            <a:xfrm>
              <a:off x="1562793" y="4157054"/>
              <a:ext cx="3091979" cy="1446550"/>
              <a:chOff x="1579395" y="4157054"/>
              <a:chExt cx="3091979" cy="1446550"/>
            </a:xfrm>
          </p:grpSpPr>
          <p:grpSp>
            <p:nvGrpSpPr>
              <p:cNvPr id="189" name="Group 188"/>
              <p:cNvGrpSpPr/>
              <p:nvPr/>
            </p:nvGrpSpPr>
            <p:grpSpPr>
              <a:xfrm>
                <a:off x="1579395" y="4157054"/>
                <a:ext cx="2877025" cy="1446550"/>
                <a:chOff x="5484139" y="1031547"/>
                <a:chExt cx="2877025" cy="1446550"/>
              </a:xfrm>
            </p:grpSpPr>
            <p:grpSp>
              <p:nvGrpSpPr>
                <p:cNvPr id="203" name="Group 202"/>
                <p:cNvGrpSpPr/>
                <p:nvPr/>
              </p:nvGrpSpPr>
              <p:grpSpPr>
                <a:xfrm>
                  <a:off x="5484139" y="1142032"/>
                  <a:ext cx="615219" cy="1238632"/>
                  <a:chOff x="6309378" y="2413216"/>
                  <a:chExt cx="615219" cy="1238632"/>
                </a:xfrm>
              </p:grpSpPr>
              <p:pic>
                <p:nvPicPr>
                  <p:cNvPr id="208" name="Picture 207"/>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309378" y="2413216"/>
                    <a:ext cx="336042" cy="672083"/>
                  </a:xfrm>
                  <a:prstGeom prst="rect">
                    <a:avLst/>
                  </a:prstGeom>
                </p:spPr>
              </p:pic>
              <p:pic>
                <p:nvPicPr>
                  <p:cNvPr id="209" name="Picture 208"/>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571131" y="2413216"/>
                    <a:ext cx="336042" cy="672083"/>
                  </a:xfrm>
                  <a:prstGeom prst="rect">
                    <a:avLst/>
                  </a:prstGeom>
                </p:spPr>
              </p:pic>
              <p:pic>
                <p:nvPicPr>
                  <p:cNvPr id="210" name="Picture 209"/>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324434" y="2970119"/>
                    <a:ext cx="336042" cy="672083"/>
                  </a:xfrm>
                  <a:prstGeom prst="rect">
                    <a:avLst/>
                  </a:prstGeom>
                </p:spPr>
              </p:pic>
              <p:pic>
                <p:nvPicPr>
                  <p:cNvPr id="211" name="Picture 210"/>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35533" r="36342"/>
                  <a:stretch/>
                </p:blipFill>
                <p:spPr>
                  <a:xfrm>
                    <a:off x="6588555" y="2979765"/>
                    <a:ext cx="336042" cy="672083"/>
                  </a:xfrm>
                  <a:prstGeom prst="rect">
                    <a:avLst/>
                  </a:prstGeom>
                </p:spPr>
              </p:pic>
            </p:grpSp>
            <p:sp>
              <p:nvSpPr>
                <p:cNvPr id="204" name="TextBox 203"/>
                <p:cNvSpPr txBox="1"/>
                <p:nvPr/>
              </p:nvSpPr>
              <p:spPr>
                <a:xfrm>
                  <a:off x="6081934" y="1031547"/>
                  <a:ext cx="1708692"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Approximately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1 in 4 women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(23% or 2.2 million)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and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1 in 13 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(7.8% or 703,700)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are estimated to have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experienced </a:t>
                  </a:r>
                  <a:r>
                    <a:rPr kumimoji="0" lang="en-AU" sz="1100" b="1" i="0" u="none" strike="noStrike" kern="1200" cap="none" spc="0" normalizeH="0" baseline="0" noProof="0" dirty="0">
                      <a:ln>
                        <a:noFill/>
                      </a:ln>
                      <a:solidFill>
                        <a:prstClr val="black"/>
                      </a:solidFill>
                      <a:effectLst/>
                      <a:uLnTx/>
                      <a:uFillTx/>
                      <a:latin typeface="Segoe UI Light"/>
                      <a:ea typeface="+mn-ea"/>
                      <a:cs typeface="+mn-cs"/>
                    </a:rPr>
                    <a:t>physical or sexual violence</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 from a current or former partner, boyfriend, girlfriend or date</a:t>
                  </a:r>
                </a:p>
              </p:txBody>
            </p:sp>
            <p:grpSp>
              <p:nvGrpSpPr>
                <p:cNvPr id="205" name="Group 204"/>
                <p:cNvGrpSpPr/>
                <p:nvPr/>
              </p:nvGrpSpPr>
              <p:grpSpPr>
                <a:xfrm>
                  <a:off x="7695653" y="1056269"/>
                  <a:ext cx="665511" cy="1286804"/>
                  <a:chOff x="8800809" y="2315000"/>
                  <a:chExt cx="706530" cy="1358787"/>
                </a:xfrm>
              </p:grpSpPr>
              <p:pic>
                <p:nvPicPr>
                  <p:cNvPr id="206" name="Picture 205"/>
                  <p:cNvPicPr>
                    <a:picLocks noChangeAspect="1"/>
                  </p:cNvPicPr>
                  <p:nvPr/>
                </p:nvPicPr>
                <p:blipFill rotWithShape="1">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63828" y="3244022"/>
                    <a:ext cx="243511" cy="429765"/>
                  </a:xfrm>
                  <a:prstGeom prst="rect">
                    <a:avLst/>
                  </a:prstGeom>
                </p:spPr>
              </p:pic>
              <p:pic>
                <p:nvPicPr>
                  <p:cNvPr id="207" name="Picture 206"/>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800809" y="2315000"/>
                    <a:ext cx="284206" cy="501584"/>
                  </a:xfrm>
                  <a:prstGeom prst="rect">
                    <a:avLst/>
                  </a:prstGeom>
                </p:spPr>
              </p:pic>
            </p:grpSp>
          </p:grpSp>
          <p:pic>
            <p:nvPicPr>
              <p:cNvPr id="190" name="Picture 189"/>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980467" y="4186783"/>
                <a:ext cx="267706" cy="475012"/>
              </a:xfrm>
              <a:prstGeom prst="rect">
                <a:avLst/>
              </a:prstGeom>
            </p:spPr>
          </p:pic>
          <p:pic>
            <p:nvPicPr>
              <p:cNvPr id="201" name="Picture 200"/>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4192712" y="4175934"/>
                <a:ext cx="267706" cy="475012"/>
              </a:xfrm>
              <a:prstGeom prst="rect">
                <a:avLst/>
              </a:prstGeom>
            </p:spPr>
          </p:pic>
          <p:pic>
            <p:nvPicPr>
              <p:cNvPr id="202" name="Picture 201"/>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4403668" y="4175934"/>
                <a:ext cx="267706" cy="475012"/>
              </a:xfrm>
              <a:prstGeom prst="rect">
                <a:avLst/>
              </a:prstGeom>
            </p:spPr>
          </p:pic>
        </p:grpSp>
        <p:pic>
          <p:nvPicPr>
            <p:cNvPr id="142" name="Picture 141"/>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772116" y="4611823"/>
              <a:ext cx="267706" cy="475012"/>
            </a:xfrm>
            <a:prstGeom prst="rect">
              <a:avLst/>
            </a:prstGeom>
          </p:spPr>
        </p:pic>
        <p:pic>
          <p:nvPicPr>
            <p:cNvPr id="179" name="Picture 178"/>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976314" y="4610221"/>
              <a:ext cx="267706" cy="475012"/>
            </a:xfrm>
            <a:prstGeom prst="rect">
              <a:avLst/>
            </a:prstGeom>
          </p:spPr>
        </p:pic>
        <p:pic>
          <p:nvPicPr>
            <p:cNvPr id="183" name="Picture 182"/>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4181791" y="4597665"/>
              <a:ext cx="267706" cy="475012"/>
            </a:xfrm>
            <a:prstGeom prst="rect">
              <a:avLst/>
            </a:prstGeom>
          </p:spPr>
        </p:pic>
        <p:pic>
          <p:nvPicPr>
            <p:cNvPr id="184" name="Picture 183"/>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4384888" y="4589352"/>
              <a:ext cx="267706" cy="475012"/>
            </a:xfrm>
            <a:prstGeom prst="rect">
              <a:avLst/>
            </a:prstGeom>
          </p:spPr>
        </p:pic>
        <p:pic>
          <p:nvPicPr>
            <p:cNvPr id="185" name="Picture 184"/>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769069" y="5039369"/>
              <a:ext cx="267706" cy="475012"/>
            </a:xfrm>
            <a:prstGeom prst="rect">
              <a:avLst/>
            </a:prstGeom>
          </p:spPr>
        </p:pic>
        <p:pic>
          <p:nvPicPr>
            <p:cNvPr id="186" name="Picture 185"/>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982237" y="5036065"/>
              <a:ext cx="267706" cy="475012"/>
            </a:xfrm>
            <a:prstGeom prst="rect">
              <a:avLst/>
            </a:prstGeom>
          </p:spPr>
        </p:pic>
        <p:pic>
          <p:nvPicPr>
            <p:cNvPr id="187" name="Picture 186"/>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4592937" y="4591384"/>
              <a:ext cx="267706" cy="475012"/>
            </a:xfrm>
            <a:prstGeom prst="rect">
              <a:avLst/>
            </a:prstGeom>
          </p:spPr>
        </p:pic>
        <p:pic>
          <p:nvPicPr>
            <p:cNvPr id="188" name="Picture 187"/>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4587983" y="4178470"/>
              <a:ext cx="267706" cy="475012"/>
            </a:xfrm>
            <a:prstGeom prst="rect">
              <a:avLst/>
            </a:prstGeom>
          </p:spPr>
        </p:pic>
      </p:grpSp>
      <p:sp>
        <p:nvSpPr>
          <p:cNvPr id="72" name="Pentagon 71"/>
          <p:cNvSpPr/>
          <p:nvPr/>
        </p:nvSpPr>
        <p:spPr>
          <a:xfrm>
            <a:off x="442623" y="4092511"/>
            <a:ext cx="11494854" cy="468533"/>
          </a:xfrm>
          <a:prstGeom prst="homePlate">
            <a:avLst>
              <a:gd name="adj" fmla="val 21528"/>
            </a:avLst>
          </a:prstGeom>
          <a:solidFill>
            <a:srgbClr val="CDE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smtClean="0">
                <a:ln>
                  <a:noFill/>
                </a:ln>
                <a:solidFill>
                  <a:prstClr val="black"/>
                </a:solidFill>
                <a:effectLst/>
                <a:uLnTx/>
                <a:uFillTx/>
                <a:latin typeface="Segoe UI Light"/>
                <a:ea typeface="+mn-ea"/>
                <a:cs typeface="+mn-cs"/>
              </a:rPr>
              <a:t>Around 11.7 % of people are estimated to have experienced </a:t>
            </a:r>
            <a:r>
              <a:rPr kumimoji="0" lang="en-AU" sz="1200" b="1" i="0" u="none" strike="noStrike" kern="1200" cap="none" spc="0" normalizeH="0" baseline="0" noProof="0" dirty="0" smtClean="0">
                <a:ln>
                  <a:noFill/>
                </a:ln>
                <a:solidFill>
                  <a:prstClr val="black"/>
                </a:solidFill>
                <a:effectLst/>
                <a:uLnTx/>
                <a:uFillTx/>
                <a:latin typeface="Segoe UI Light"/>
                <a:ea typeface="+mn-ea"/>
                <a:cs typeface="+mn-cs"/>
              </a:rPr>
              <a:t>sexual violence </a:t>
            </a:r>
            <a:r>
              <a:rPr kumimoji="0" lang="en-AU" sz="1200" b="0" i="0" u="none" strike="noStrike" kern="1200" cap="none" spc="0" normalizeH="0" baseline="0" noProof="0" dirty="0" smtClean="0">
                <a:ln>
                  <a:noFill/>
                </a:ln>
                <a:solidFill>
                  <a:prstClr val="black"/>
                </a:solidFill>
                <a:effectLst/>
                <a:uLnTx/>
                <a:uFillTx/>
                <a:latin typeface="Segoe UI Light"/>
                <a:ea typeface="+mn-ea"/>
                <a:cs typeface="+mn-cs"/>
              </a:rPr>
              <a:t>since the age of 15</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chemeClr val="tx1"/>
                </a:solidFill>
                <a:effectLst/>
                <a:uLnTx/>
                <a:uFillTx/>
                <a:latin typeface="Segoe UI Light"/>
                <a:ea typeface="+mn-ea"/>
                <a:cs typeface="+mn-cs"/>
              </a:rPr>
              <a:t>Around 19.5% </a:t>
            </a:r>
            <a:r>
              <a:rPr kumimoji="0" lang="en-AU" sz="1200" b="0" i="0" u="none" strike="noStrike" kern="1200" cap="none" spc="0" normalizeH="0" baseline="0" noProof="0" dirty="0" smtClean="0">
                <a:ln>
                  <a:noFill/>
                </a:ln>
                <a:solidFill>
                  <a:schemeClr val="tx1"/>
                </a:solidFill>
                <a:effectLst/>
                <a:uLnTx/>
                <a:uFillTx/>
                <a:latin typeface="Segoe UI Light"/>
                <a:ea typeface="+mn-ea"/>
                <a:cs typeface="+mn-cs"/>
              </a:rPr>
              <a:t>of </a:t>
            </a:r>
            <a:r>
              <a:rPr kumimoji="0" lang="en-AU" sz="1200" b="0" i="0" u="none" strike="noStrike" kern="1200" cap="none" spc="0" normalizeH="0" baseline="0" noProof="0" dirty="0">
                <a:ln>
                  <a:noFill/>
                </a:ln>
                <a:solidFill>
                  <a:schemeClr val="tx1"/>
                </a:solidFill>
                <a:effectLst/>
                <a:uLnTx/>
                <a:uFillTx/>
                <a:latin typeface="Segoe UI Light"/>
                <a:ea typeface="+mn-ea"/>
                <a:cs typeface="+mn-cs"/>
              </a:rPr>
              <a:t>people are estimated to have experienced </a:t>
            </a:r>
            <a:r>
              <a:rPr kumimoji="0" lang="en-AU" sz="1200" b="1" i="0" u="none" strike="noStrike" kern="1200" cap="none" spc="0" normalizeH="0" baseline="0" noProof="0" dirty="0">
                <a:ln>
                  <a:noFill/>
                </a:ln>
                <a:solidFill>
                  <a:schemeClr val="tx1"/>
                </a:solidFill>
                <a:effectLst/>
                <a:uLnTx/>
                <a:uFillTx/>
                <a:latin typeface="Segoe UI Light"/>
                <a:ea typeface="+mn-ea"/>
                <a:cs typeface="+mn-cs"/>
              </a:rPr>
              <a:t>emotional </a:t>
            </a:r>
            <a:r>
              <a:rPr kumimoji="0" lang="en-AU" sz="1200" b="0" i="0" u="none" strike="noStrike" kern="1200" cap="none" spc="0" normalizeH="0" baseline="0" noProof="0" dirty="0">
                <a:ln>
                  <a:noFill/>
                </a:ln>
                <a:solidFill>
                  <a:schemeClr val="tx1"/>
                </a:solidFill>
                <a:effectLst/>
                <a:uLnTx/>
                <a:uFillTx/>
                <a:latin typeface="Segoe UI Light"/>
                <a:ea typeface="+mn-ea"/>
                <a:cs typeface="+mn-cs"/>
              </a:rPr>
              <a:t>abuse by a current or previous partner since the age of </a:t>
            </a:r>
            <a:r>
              <a:rPr kumimoji="0" lang="en-AU" sz="1200" b="0" i="0" u="none" strike="noStrike" kern="1200" cap="none" spc="0" normalizeH="0" baseline="0" noProof="0" dirty="0" smtClean="0">
                <a:ln>
                  <a:noFill/>
                </a:ln>
                <a:solidFill>
                  <a:schemeClr val="tx1"/>
                </a:solidFill>
                <a:effectLst/>
                <a:uLnTx/>
                <a:uFillTx/>
                <a:latin typeface="Segoe UI Light"/>
                <a:ea typeface="+mn-ea"/>
                <a:cs typeface="+mn-cs"/>
              </a:rPr>
              <a:t>15</a:t>
            </a:r>
          </a:p>
        </p:txBody>
      </p:sp>
      <p:grpSp>
        <p:nvGrpSpPr>
          <p:cNvPr id="73" name="Group 72"/>
          <p:cNvGrpSpPr/>
          <p:nvPr/>
        </p:nvGrpSpPr>
        <p:grpSpPr>
          <a:xfrm>
            <a:off x="424692" y="4648791"/>
            <a:ext cx="3433655" cy="1557098"/>
            <a:chOff x="1247145" y="2541518"/>
            <a:chExt cx="2882149" cy="1245504"/>
          </a:xfrm>
        </p:grpSpPr>
        <p:grpSp>
          <p:nvGrpSpPr>
            <p:cNvPr id="74" name="Group 73"/>
            <p:cNvGrpSpPr/>
            <p:nvPr/>
          </p:nvGrpSpPr>
          <p:grpSpPr>
            <a:xfrm>
              <a:off x="1247145" y="2541518"/>
              <a:ext cx="2882149" cy="1244732"/>
              <a:chOff x="5761489" y="1040721"/>
              <a:chExt cx="2882149" cy="1244732"/>
            </a:xfrm>
          </p:grpSpPr>
          <p:grpSp>
            <p:nvGrpSpPr>
              <p:cNvPr id="78" name="Group 77"/>
              <p:cNvGrpSpPr/>
              <p:nvPr/>
            </p:nvGrpSpPr>
            <p:grpSpPr>
              <a:xfrm>
                <a:off x="5761489" y="1046821"/>
                <a:ext cx="885825" cy="1238632"/>
                <a:chOff x="6586728" y="2318005"/>
                <a:chExt cx="885825" cy="1238632"/>
              </a:xfrm>
            </p:grpSpPr>
            <p:pic>
              <p:nvPicPr>
                <p:cNvPr id="102" name="Picture 101"/>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586728" y="2318005"/>
                  <a:ext cx="336042" cy="672083"/>
                </a:xfrm>
                <a:prstGeom prst="rect">
                  <a:avLst/>
                </a:prstGeom>
              </p:spPr>
            </p:pic>
            <p:pic>
              <p:nvPicPr>
                <p:cNvPr id="105" name="Picture 104"/>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848475" y="2318005"/>
                  <a:ext cx="336042" cy="672083"/>
                </a:xfrm>
                <a:prstGeom prst="rect">
                  <a:avLst/>
                </a:prstGeom>
              </p:spPr>
            </p:pic>
            <p:pic>
              <p:nvPicPr>
                <p:cNvPr id="106" name="Picture 105"/>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601778" y="2874908"/>
                  <a:ext cx="336042" cy="672083"/>
                </a:xfrm>
                <a:prstGeom prst="rect">
                  <a:avLst/>
                </a:prstGeom>
              </p:spPr>
            </p:pic>
            <p:pic>
              <p:nvPicPr>
                <p:cNvPr id="107" name="Picture 106"/>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7136511" y="2318005"/>
                  <a:ext cx="336042" cy="672083"/>
                </a:xfrm>
                <a:prstGeom prst="rect">
                  <a:avLst/>
                </a:prstGeom>
              </p:spPr>
            </p:pic>
            <p:pic>
              <p:nvPicPr>
                <p:cNvPr id="108" name="Picture 107"/>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35533" r="36342"/>
                <a:stretch/>
              </p:blipFill>
              <p:spPr>
                <a:xfrm>
                  <a:off x="6865895" y="2884554"/>
                  <a:ext cx="336042" cy="672083"/>
                </a:xfrm>
                <a:prstGeom prst="rect">
                  <a:avLst/>
                </a:prstGeom>
              </p:spPr>
            </p:pic>
          </p:grpSp>
          <p:sp>
            <p:nvSpPr>
              <p:cNvPr id="79" name="TextBox 78"/>
              <p:cNvSpPr txBox="1"/>
              <p:nvPr/>
            </p:nvSpPr>
            <p:spPr>
              <a:xfrm>
                <a:off x="6582683" y="1040721"/>
                <a:ext cx="1311956" cy="11570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Approximately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1 in 5 women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(18.4% or 1.7 million) and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1 in 20 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(4.7% or 428,800)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are estimated to have experienced sexual violence since the age of 15.  </a:t>
                </a:r>
                <a:endParaRPr kumimoji="0" lang="en-AU" sz="1100" b="1" i="0" u="none" strike="noStrike" kern="1200" cap="none" spc="0" normalizeH="0" baseline="0" noProof="0" dirty="0">
                  <a:ln>
                    <a:noFill/>
                  </a:ln>
                  <a:solidFill>
                    <a:srgbClr val="B74919"/>
                  </a:solidFill>
                  <a:effectLst/>
                  <a:uLnTx/>
                  <a:uFillTx/>
                  <a:latin typeface="Segoe UI Light"/>
                  <a:ea typeface="+mn-ea"/>
                  <a:cs typeface="+mn-cs"/>
                </a:endParaRPr>
              </a:p>
            </p:txBody>
          </p:sp>
          <p:grpSp>
            <p:nvGrpSpPr>
              <p:cNvPr id="80" name="Group 79"/>
              <p:cNvGrpSpPr/>
              <p:nvPr/>
            </p:nvGrpSpPr>
            <p:grpSpPr>
              <a:xfrm>
                <a:off x="7823013" y="1120467"/>
                <a:ext cx="820625" cy="1159410"/>
                <a:chOff x="8936022" y="2382791"/>
                <a:chExt cx="871205" cy="1224267"/>
              </a:xfrm>
            </p:grpSpPr>
            <p:grpSp>
              <p:nvGrpSpPr>
                <p:cNvPr id="81" name="Group 80"/>
                <p:cNvGrpSpPr/>
                <p:nvPr/>
              </p:nvGrpSpPr>
              <p:grpSpPr>
                <a:xfrm>
                  <a:off x="8936022" y="2382791"/>
                  <a:ext cx="871205" cy="332107"/>
                  <a:chOff x="8936022" y="2382791"/>
                  <a:chExt cx="871205" cy="332107"/>
                </a:xfrm>
              </p:grpSpPr>
              <p:pic>
                <p:nvPicPr>
                  <p:cNvPr id="97" name="Picture 96"/>
                  <p:cNvPicPr>
                    <a:picLocks noChangeAspect="1"/>
                  </p:cNvPicPr>
                  <p:nvPr/>
                </p:nvPicPr>
                <p:blipFill rotWithShape="1">
                  <a:blip r:embed="rId8" cstate="print">
                    <a:duotone>
                      <a:schemeClr val="accent6">
                        <a:shade val="45000"/>
                        <a:satMod val="135000"/>
                      </a:schemeClr>
                      <a:prstClr val="white"/>
                    </a:duotone>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86584"/>
                    <a:ext cx="185738" cy="327802"/>
                  </a:xfrm>
                  <a:prstGeom prst="rect">
                    <a:avLst/>
                  </a:prstGeom>
                </p:spPr>
              </p:pic>
              <p:pic>
                <p:nvPicPr>
                  <p:cNvPr id="98" name="Picture 97"/>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109758" y="2386584"/>
                    <a:ext cx="185738" cy="327802"/>
                  </a:xfrm>
                  <a:prstGeom prst="rect">
                    <a:avLst/>
                  </a:prstGeom>
                </p:spPr>
              </p:pic>
              <p:pic>
                <p:nvPicPr>
                  <p:cNvPr id="99" name="Picture 98"/>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91923" y="2382791"/>
                    <a:ext cx="185738" cy="327802"/>
                  </a:xfrm>
                  <a:prstGeom prst="rect">
                    <a:avLst/>
                  </a:prstGeom>
                </p:spPr>
              </p:pic>
              <p:pic>
                <p:nvPicPr>
                  <p:cNvPr id="100" name="Picture 99"/>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621488" y="2387096"/>
                    <a:ext cx="185739" cy="327802"/>
                  </a:xfrm>
                  <a:prstGeom prst="rect">
                    <a:avLst/>
                  </a:prstGeom>
                </p:spPr>
              </p:pic>
              <p:pic>
                <p:nvPicPr>
                  <p:cNvPr id="101" name="Picture 100"/>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463365" y="2387096"/>
                    <a:ext cx="185739" cy="327802"/>
                  </a:xfrm>
                  <a:prstGeom prst="rect">
                    <a:avLst/>
                  </a:prstGeom>
                </p:spPr>
              </p:pic>
            </p:grpSp>
            <p:grpSp>
              <p:nvGrpSpPr>
                <p:cNvPr id="82" name="Group 81"/>
                <p:cNvGrpSpPr/>
                <p:nvPr/>
              </p:nvGrpSpPr>
              <p:grpSpPr>
                <a:xfrm>
                  <a:off x="8936022" y="2679829"/>
                  <a:ext cx="871205" cy="332107"/>
                  <a:chOff x="8936022" y="2382791"/>
                  <a:chExt cx="871205" cy="332107"/>
                </a:xfrm>
              </p:grpSpPr>
              <p:pic>
                <p:nvPicPr>
                  <p:cNvPr id="92" name="Picture 91"/>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86584"/>
                    <a:ext cx="185738" cy="327802"/>
                  </a:xfrm>
                  <a:prstGeom prst="rect">
                    <a:avLst/>
                  </a:prstGeom>
                </p:spPr>
              </p:pic>
              <p:pic>
                <p:nvPicPr>
                  <p:cNvPr id="93" name="Picture 92"/>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109758" y="2386584"/>
                    <a:ext cx="185738" cy="327802"/>
                  </a:xfrm>
                  <a:prstGeom prst="rect">
                    <a:avLst/>
                  </a:prstGeom>
                </p:spPr>
              </p:pic>
              <p:pic>
                <p:nvPicPr>
                  <p:cNvPr id="94" name="Picture 93"/>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91923" y="2382791"/>
                    <a:ext cx="185738" cy="327802"/>
                  </a:xfrm>
                  <a:prstGeom prst="rect">
                    <a:avLst/>
                  </a:prstGeom>
                </p:spPr>
              </p:pic>
              <p:pic>
                <p:nvPicPr>
                  <p:cNvPr id="95" name="Picture 94"/>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621488" y="2387096"/>
                    <a:ext cx="185739" cy="327802"/>
                  </a:xfrm>
                  <a:prstGeom prst="rect">
                    <a:avLst/>
                  </a:prstGeom>
                </p:spPr>
              </p:pic>
              <p:pic>
                <p:nvPicPr>
                  <p:cNvPr id="96" name="Picture 95"/>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463365" y="2387096"/>
                    <a:ext cx="185739" cy="327802"/>
                  </a:xfrm>
                  <a:prstGeom prst="rect">
                    <a:avLst/>
                  </a:prstGeom>
                </p:spPr>
              </p:pic>
            </p:grpSp>
            <p:grpSp>
              <p:nvGrpSpPr>
                <p:cNvPr id="83" name="Group 82"/>
                <p:cNvGrpSpPr/>
                <p:nvPr/>
              </p:nvGrpSpPr>
              <p:grpSpPr>
                <a:xfrm>
                  <a:off x="8936022" y="2976867"/>
                  <a:ext cx="861498" cy="332107"/>
                  <a:chOff x="8936022" y="2382791"/>
                  <a:chExt cx="861498" cy="332107"/>
                </a:xfrm>
              </p:grpSpPr>
              <p:pic>
                <p:nvPicPr>
                  <p:cNvPr id="87" name="Picture 86"/>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86584"/>
                    <a:ext cx="185738" cy="327802"/>
                  </a:xfrm>
                  <a:prstGeom prst="rect">
                    <a:avLst/>
                  </a:prstGeom>
                </p:spPr>
              </p:pic>
              <p:pic>
                <p:nvPicPr>
                  <p:cNvPr id="88" name="Picture 87"/>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109758" y="2386584"/>
                    <a:ext cx="185738" cy="327802"/>
                  </a:xfrm>
                  <a:prstGeom prst="rect">
                    <a:avLst/>
                  </a:prstGeom>
                </p:spPr>
              </p:pic>
              <p:pic>
                <p:nvPicPr>
                  <p:cNvPr id="89" name="Picture 88"/>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91923" y="2382791"/>
                    <a:ext cx="185738" cy="327802"/>
                  </a:xfrm>
                  <a:prstGeom prst="rect">
                    <a:avLst/>
                  </a:prstGeom>
                </p:spPr>
              </p:pic>
              <p:pic>
                <p:nvPicPr>
                  <p:cNvPr id="90" name="Picture 89"/>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611781" y="2387096"/>
                    <a:ext cx="185739" cy="327802"/>
                  </a:xfrm>
                  <a:prstGeom prst="rect">
                    <a:avLst/>
                  </a:prstGeom>
                </p:spPr>
              </p:pic>
              <p:pic>
                <p:nvPicPr>
                  <p:cNvPr id="91" name="Picture 90"/>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453658" y="2387096"/>
                    <a:ext cx="185738" cy="327802"/>
                  </a:xfrm>
                  <a:prstGeom prst="rect">
                    <a:avLst/>
                  </a:prstGeom>
                </p:spPr>
              </p:pic>
            </p:grpSp>
            <p:grpSp>
              <p:nvGrpSpPr>
                <p:cNvPr id="84" name="Group 83"/>
                <p:cNvGrpSpPr/>
                <p:nvPr/>
              </p:nvGrpSpPr>
              <p:grpSpPr>
                <a:xfrm>
                  <a:off x="8936022" y="3279256"/>
                  <a:ext cx="359474" cy="327802"/>
                  <a:chOff x="8936022" y="2386584"/>
                  <a:chExt cx="359474" cy="327802"/>
                </a:xfrm>
              </p:grpSpPr>
              <p:pic>
                <p:nvPicPr>
                  <p:cNvPr id="85" name="Picture 84"/>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86584"/>
                    <a:ext cx="185738" cy="327802"/>
                  </a:xfrm>
                  <a:prstGeom prst="rect">
                    <a:avLst/>
                  </a:prstGeom>
                </p:spPr>
              </p:pic>
              <p:pic>
                <p:nvPicPr>
                  <p:cNvPr id="86" name="Picture 85"/>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109758" y="2386584"/>
                    <a:ext cx="185738" cy="327802"/>
                  </a:xfrm>
                  <a:prstGeom prst="rect">
                    <a:avLst/>
                  </a:prstGeom>
                </p:spPr>
              </p:pic>
            </p:grpSp>
          </p:grpSp>
        </p:grpSp>
        <p:pic>
          <p:nvPicPr>
            <p:cNvPr id="75" name="Picture 74"/>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613932" y="3476586"/>
              <a:ext cx="174955" cy="310436"/>
            </a:xfrm>
            <a:prstGeom prst="rect">
              <a:avLst/>
            </a:prstGeom>
          </p:spPr>
        </p:pic>
        <p:pic>
          <p:nvPicPr>
            <p:cNvPr id="76" name="Picture 75"/>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915220" y="3471518"/>
              <a:ext cx="174955" cy="310436"/>
            </a:xfrm>
            <a:prstGeom prst="rect">
              <a:avLst/>
            </a:prstGeom>
          </p:spPr>
        </p:pic>
        <p:pic>
          <p:nvPicPr>
            <p:cNvPr id="77" name="Picture 76"/>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3766277" y="3471518"/>
              <a:ext cx="174955" cy="310436"/>
            </a:xfrm>
            <a:prstGeom prst="rect">
              <a:avLst/>
            </a:prstGeom>
          </p:spPr>
        </p:pic>
      </p:grpSp>
      <p:grpSp>
        <p:nvGrpSpPr>
          <p:cNvPr id="109" name="Group 108"/>
          <p:cNvGrpSpPr/>
          <p:nvPr/>
        </p:nvGrpSpPr>
        <p:grpSpPr>
          <a:xfrm>
            <a:off x="3880301" y="4523347"/>
            <a:ext cx="3571039" cy="1645624"/>
            <a:chOff x="8920021" y="2195119"/>
            <a:chExt cx="2824904" cy="1340220"/>
          </a:xfrm>
        </p:grpSpPr>
        <p:sp>
          <p:nvSpPr>
            <p:cNvPr id="110" name="TextBox 109"/>
            <p:cNvSpPr txBox="1"/>
            <p:nvPr/>
          </p:nvSpPr>
          <p:spPr>
            <a:xfrm>
              <a:off x="10153892" y="2335010"/>
              <a:ext cx="1591033" cy="11780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Women were eight times more likely to experience sexual violence by a partner than men.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Approximately 5.1% of women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(480,200) experienced sexual violence by a partner compared with approximately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0.6% of men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(53,000)</a:t>
              </a:r>
              <a:endParaRPr kumimoji="0" lang="en-AU" sz="1100" b="0" i="0" u="none" strike="noStrike" kern="1200" cap="none" spc="0" normalizeH="0" baseline="0" noProof="0" dirty="0">
                <a:ln>
                  <a:noFill/>
                </a:ln>
                <a:solidFill>
                  <a:prstClr val="black"/>
                </a:solidFill>
                <a:effectLst/>
                <a:uLnTx/>
                <a:uFillTx/>
                <a:latin typeface="Segoe UI Light"/>
                <a:ea typeface="+mn-ea"/>
                <a:cs typeface="+mn-cs"/>
              </a:endParaRPr>
            </a:p>
          </p:txBody>
        </p:sp>
        <p:grpSp>
          <p:nvGrpSpPr>
            <p:cNvPr id="111" name="Group 110"/>
            <p:cNvGrpSpPr/>
            <p:nvPr/>
          </p:nvGrpSpPr>
          <p:grpSpPr>
            <a:xfrm>
              <a:off x="8920021" y="2195119"/>
              <a:ext cx="1623715" cy="1340220"/>
              <a:chOff x="8920021" y="2195119"/>
              <a:chExt cx="1623715" cy="1340220"/>
            </a:xfrm>
          </p:grpSpPr>
          <p:grpSp>
            <p:nvGrpSpPr>
              <p:cNvPr id="112" name="Group 111"/>
              <p:cNvGrpSpPr/>
              <p:nvPr/>
            </p:nvGrpSpPr>
            <p:grpSpPr>
              <a:xfrm>
                <a:off x="8920021" y="2195119"/>
                <a:ext cx="1623715" cy="1340220"/>
                <a:chOff x="8920021" y="2195119"/>
                <a:chExt cx="1623715" cy="1340220"/>
              </a:xfrm>
            </p:grpSpPr>
            <p:pic>
              <p:nvPicPr>
                <p:cNvPr id="114" name="Picture 113"/>
                <p:cNvPicPr>
                  <a:picLocks noChangeAspect="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35533" r="36342"/>
                <a:stretch/>
              </p:blipFill>
              <p:spPr>
                <a:xfrm>
                  <a:off x="8920021" y="2456347"/>
                  <a:ext cx="539496" cy="1078992"/>
                </a:xfrm>
                <a:prstGeom prst="rect">
                  <a:avLst/>
                </a:prstGeom>
              </p:spPr>
            </p:pic>
            <p:sp>
              <p:nvSpPr>
                <p:cNvPr id="115" name="TextBox 114"/>
                <p:cNvSpPr txBox="1"/>
                <p:nvPr/>
              </p:nvSpPr>
              <p:spPr>
                <a:xfrm>
                  <a:off x="9303672" y="2195119"/>
                  <a:ext cx="1240064" cy="10778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80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8</a:t>
                  </a:r>
                  <a:r>
                    <a:rPr kumimoji="0" lang="en-AU" sz="28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x</a:t>
                  </a:r>
                  <a:endParaRPr kumimoji="0" lang="en-AU" sz="2800" b="1" i="0" u="none" strike="noStrike" kern="1200" cap="none" spc="0" normalizeH="0" baseline="0" noProof="0" dirty="0">
                    <a:ln>
                      <a:noFill/>
                    </a:ln>
                    <a:solidFill>
                      <a:schemeClr val="bg2">
                        <a:lumMod val="50000"/>
                      </a:schemeClr>
                    </a:solidFill>
                    <a:effectLst/>
                    <a:uLnTx/>
                    <a:uFillTx/>
                    <a:latin typeface="Segoe UI Light"/>
                    <a:ea typeface="+mn-ea"/>
                    <a:cs typeface="+mn-cs"/>
                  </a:endParaRPr>
                </a:p>
              </p:txBody>
            </p:sp>
          </p:grpSp>
          <p:pic>
            <p:nvPicPr>
              <p:cNvPr id="113" name="Picture 112"/>
              <p:cNvPicPr>
                <a:picLocks noChangeAspect="1"/>
              </p:cNvPicPr>
              <p:nvPr/>
            </p:nvPicPr>
            <p:blipFill rotWithShape="1">
              <a:blip r:embed="rId8"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938287" y="2706248"/>
                <a:ext cx="174955" cy="310436"/>
              </a:xfrm>
              <a:prstGeom prst="rect">
                <a:avLst/>
              </a:prstGeom>
            </p:spPr>
          </p:pic>
        </p:grpSp>
      </p:grpSp>
      <p:grpSp>
        <p:nvGrpSpPr>
          <p:cNvPr id="117" name="Group 116"/>
          <p:cNvGrpSpPr/>
          <p:nvPr/>
        </p:nvGrpSpPr>
        <p:grpSpPr>
          <a:xfrm>
            <a:off x="7547502" y="4598463"/>
            <a:ext cx="3639043" cy="1617292"/>
            <a:chOff x="5185393" y="2506870"/>
            <a:chExt cx="2753794" cy="1235337"/>
          </a:xfrm>
        </p:grpSpPr>
        <p:sp>
          <p:nvSpPr>
            <p:cNvPr id="118" name="TextBox 117"/>
            <p:cNvSpPr txBox="1"/>
            <p:nvPr/>
          </p:nvSpPr>
          <p:spPr>
            <a:xfrm>
              <a:off x="5793188" y="2689738"/>
              <a:ext cx="1368742" cy="846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Around </a:t>
              </a:r>
              <a:r>
                <a:rPr kumimoji="0" lang="en-AU" sz="1100" b="1" i="0" u="none" strike="noStrike" kern="1200" cap="none" spc="0" normalizeH="0" baseline="0" noProof="0" dirty="0" smtClean="0">
                  <a:ln>
                    <a:noFill/>
                  </a:ln>
                  <a:solidFill>
                    <a:schemeClr val="bg2">
                      <a:lumMod val="50000"/>
                    </a:schemeClr>
                  </a:solidFill>
                  <a:effectLst/>
                  <a:uLnTx/>
                  <a:uFillTx/>
                  <a:latin typeface="Segoe UI Light"/>
                  <a:ea typeface="+mn-ea"/>
                  <a:cs typeface="+mn-cs"/>
                </a:rPr>
                <a:t>1 in 4 women </a:t>
              </a:r>
              <a:r>
                <a:rPr kumimoji="0" lang="en-AU" sz="1100" b="0" i="0" u="none" strike="noStrike" kern="1200" cap="none" spc="0" normalizeH="0" baseline="0" noProof="0" dirty="0" smtClean="0">
                  <a:ln>
                    <a:noFill/>
                  </a:ln>
                  <a:solidFill>
                    <a:schemeClr val="bg2">
                      <a:lumMod val="50000"/>
                    </a:schemeClr>
                  </a:solidFill>
                  <a:effectLst/>
                  <a:uLnTx/>
                  <a:uFillTx/>
                  <a:latin typeface="Segoe UI Light"/>
                  <a:ea typeface="+mn-ea"/>
                  <a:cs typeface="+mn-cs"/>
                </a:rPr>
                <a:t>(23 % or 2.2 million) and </a:t>
              </a:r>
              <a:r>
                <a:rPr kumimoji="0" lang="en-AU" sz="1100" b="1" i="0" u="none" strike="noStrike" kern="1200" cap="none" spc="0" normalizeH="0" baseline="0" noProof="0" dirty="0">
                  <a:ln>
                    <a:noFill/>
                  </a:ln>
                  <a:solidFill>
                    <a:schemeClr val="bg2">
                      <a:lumMod val="50000"/>
                    </a:schemeClr>
                  </a:solidFill>
                  <a:effectLst/>
                  <a:uLnTx/>
                  <a:uFillTx/>
                  <a:latin typeface="Segoe UI Light"/>
                  <a:ea typeface="+mn-ea"/>
                  <a:cs typeface="+mn-cs"/>
                </a:rPr>
                <a:t>1 in 6 men </a:t>
              </a:r>
              <a:r>
                <a:rPr kumimoji="0" lang="en-AU" sz="1100" b="0" i="0" u="none" strike="noStrike" kern="1200" cap="none" spc="0" normalizeH="0" baseline="0" noProof="0" dirty="0">
                  <a:ln>
                    <a:noFill/>
                  </a:ln>
                  <a:solidFill>
                    <a:schemeClr val="bg2">
                      <a:lumMod val="50000"/>
                    </a:schemeClr>
                  </a:solidFill>
                  <a:effectLst/>
                  <a:uLnTx/>
                  <a:uFillTx/>
                  <a:latin typeface="Segoe UI Light"/>
                  <a:ea typeface="+mn-ea"/>
                  <a:cs typeface="+mn-cs"/>
                </a:rPr>
                <a:t>(15.9% or 1.4 million)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had experienced </a:t>
              </a: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emotional abuse</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 by a current or previous partner. </a:t>
              </a:r>
              <a:endParaRPr kumimoji="0" lang="en-AU" sz="1100" b="0" i="0" u="none" strike="noStrike" kern="1200" cap="none" spc="0" normalizeH="0" baseline="0" noProof="0" dirty="0">
                <a:ln>
                  <a:noFill/>
                </a:ln>
                <a:solidFill>
                  <a:prstClr val="black"/>
                </a:solidFill>
                <a:effectLst/>
                <a:uLnTx/>
                <a:uFillTx/>
                <a:latin typeface="Segoe UI Light"/>
                <a:ea typeface="+mn-ea"/>
                <a:cs typeface="+mn-cs"/>
              </a:endParaRPr>
            </a:p>
          </p:txBody>
        </p:sp>
        <p:grpSp>
          <p:nvGrpSpPr>
            <p:cNvPr id="119" name="Group 118"/>
            <p:cNvGrpSpPr/>
            <p:nvPr/>
          </p:nvGrpSpPr>
          <p:grpSpPr>
            <a:xfrm>
              <a:off x="5185393" y="2506870"/>
              <a:ext cx="624078" cy="1235337"/>
              <a:chOff x="6894195" y="2305305"/>
              <a:chExt cx="624078" cy="1235337"/>
            </a:xfrm>
          </p:grpSpPr>
          <p:pic>
            <p:nvPicPr>
              <p:cNvPr id="129" name="Picture 128"/>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894195" y="2311655"/>
                <a:ext cx="336042" cy="672083"/>
              </a:xfrm>
              <a:prstGeom prst="rect">
                <a:avLst/>
              </a:prstGeom>
            </p:spPr>
          </p:pic>
          <p:pic>
            <p:nvPicPr>
              <p:cNvPr id="130" name="Picture 129"/>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6894195" y="2868559"/>
                <a:ext cx="336042" cy="672083"/>
              </a:xfrm>
              <a:prstGeom prst="rect">
                <a:avLst/>
              </a:prstGeom>
            </p:spPr>
          </p:pic>
          <p:pic>
            <p:nvPicPr>
              <p:cNvPr id="131" name="Picture 130"/>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5533" r="36342"/>
              <a:stretch/>
            </p:blipFill>
            <p:spPr>
              <a:xfrm>
                <a:off x="7182231" y="2305305"/>
                <a:ext cx="336042" cy="672083"/>
              </a:xfrm>
              <a:prstGeom prst="rect">
                <a:avLst/>
              </a:prstGeom>
            </p:spPr>
          </p:pic>
          <p:pic>
            <p:nvPicPr>
              <p:cNvPr id="132" name="Picture 131"/>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35533" r="36342"/>
              <a:stretch/>
            </p:blipFill>
            <p:spPr>
              <a:xfrm>
                <a:off x="7176135" y="2863485"/>
                <a:ext cx="336042" cy="672083"/>
              </a:xfrm>
              <a:prstGeom prst="rect">
                <a:avLst/>
              </a:prstGeom>
            </p:spPr>
          </p:pic>
        </p:grpSp>
        <p:grpSp>
          <p:nvGrpSpPr>
            <p:cNvPr id="120" name="Group 119"/>
            <p:cNvGrpSpPr/>
            <p:nvPr/>
          </p:nvGrpSpPr>
          <p:grpSpPr>
            <a:xfrm>
              <a:off x="7088217" y="2560603"/>
              <a:ext cx="850970" cy="1154685"/>
              <a:chOff x="8936022" y="2403949"/>
              <a:chExt cx="507590" cy="592996"/>
            </a:xfrm>
          </p:grpSpPr>
          <p:grpSp>
            <p:nvGrpSpPr>
              <p:cNvPr id="121" name="Group 120"/>
              <p:cNvGrpSpPr/>
              <p:nvPr/>
            </p:nvGrpSpPr>
            <p:grpSpPr>
              <a:xfrm>
                <a:off x="8936022" y="2403949"/>
                <a:ext cx="507590" cy="303915"/>
                <a:chOff x="8936022" y="2403949"/>
                <a:chExt cx="507590" cy="303915"/>
              </a:xfrm>
            </p:grpSpPr>
            <p:pic>
              <p:nvPicPr>
                <p:cNvPr id="126" name="Picture 125"/>
                <p:cNvPicPr>
                  <a:picLocks noChangeAspect="1"/>
                </p:cNvPicPr>
                <p:nvPr/>
              </p:nvPicPr>
              <p:blipFill rotWithShape="1">
                <a:blip r:embed="rId10" cstate="print">
                  <a:duotone>
                    <a:schemeClr val="accent6">
                      <a:shade val="45000"/>
                      <a:satMod val="135000"/>
                    </a:schemeClr>
                    <a:prstClr val="white"/>
                  </a:duotone>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407210"/>
                  <a:ext cx="185738" cy="300654"/>
                </a:xfrm>
                <a:prstGeom prst="rect">
                  <a:avLst/>
                </a:prstGeom>
              </p:spPr>
            </p:pic>
            <p:pic>
              <p:nvPicPr>
                <p:cNvPr id="127" name="Picture 126"/>
                <p:cNvPicPr>
                  <a:picLocks noChangeAspect="1"/>
                </p:cNvPicPr>
                <p:nvPr/>
              </p:nvPicPr>
              <p:blipFill rotWithShape="1">
                <a:blip r:embed="rId10"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092705" y="2405404"/>
                  <a:ext cx="185738" cy="300102"/>
                </a:xfrm>
                <a:prstGeom prst="rect">
                  <a:avLst/>
                </a:prstGeom>
              </p:spPr>
            </p:pic>
            <p:pic>
              <p:nvPicPr>
                <p:cNvPr id="128" name="Picture 127"/>
                <p:cNvPicPr>
                  <a:picLocks noChangeAspect="1"/>
                </p:cNvPicPr>
                <p:nvPr/>
              </p:nvPicPr>
              <p:blipFill rotWithShape="1">
                <a:blip r:embed="rId10"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57874" y="2403949"/>
                  <a:ext cx="185738" cy="296860"/>
                </a:xfrm>
                <a:prstGeom prst="rect">
                  <a:avLst/>
                </a:prstGeom>
              </p:spPr>
            </p:pic>
          </p:grpSp>
          <p:grpSp>
            <p:nvGrpSpPr>
              <p:cNvPr id="122" name="Group 121"/>
              <p:cNvGrpSpPr/>
              <p:nvPr/>
            </p:nvGrpSpPr>
            <p:grpSpPr>
              <a:xfrm>
                <a:off x="8936022" y="2686340"/>
                <a:ext cx="507590" cy="310605"/>
                <a:chOff x="8936022" y="2389302"/>
                <a:chExt cx="507590" cy="310605"/>
              </a:xfrm>
            </p:grpSpPr>
            <p:pic>
              <p:nvPicPr>
                <p:cNvPr id="123" name="Picture 122"/>
                <p:cNvPicPr>
                  <a:picLocks noChangeAspect="1"/>
                </p:cNvPicPr>
                <p:nvPr/>
              </p:nvPicPr>
              <p:blipFill rotWithShape="1">
                <a:blip r:embed="rId10"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8936022" y="2393706"/>
                  <a:ext cx="185738" cy="306201"/>
                </a:xfrm>
                <a:prstGeom prst="rect">
                  <a:avLst/>
                </a:prstGeom>
              </p:spPr>
            </p:pic>
            <p:pic>
              <p:nvPicPr>
                <p:cNvPr id="124" name="Picture 123"/>
                <p:cNvPicPr>
                  <a:picLocks noChangeAspect="1"/>
                </p:cNvPicPr>
                <p:nvPr/>
              </p:nvPicPr>
              <p:blipFill rotWithShape="1">
                <a:blip r:embed="rId10"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096277" y="2389302"/>
                  <a:ext cx="185738" cy="310605"/>
                </a:xfrm>
                <a:prstGeom prst="rect">
                  <a:avLst/>
                </a:prstGeom>
              </p:spPr>
            </p:pic>
            <p:pic>
              <p:nvPicPr>
                <p:cNvPr id="125" name="Picture 124"/>
                <p:cNvPicPr>
                  <a:picLocks noChangeAspect="1"/>
                </p:cNvPicPr>
                <p:nvPr/>
              </p:nvPicPr>
              <p:blipFill rotWithShape="1">
                <a:blip r:embed="rId10" cstate="print">
                  <a:lum bright="70000" contrast="-70000"/>
                  <a:extLst>
                    <a:ext uri="{BEBA8EAE-BF5A-486C-A8C5-ECC9F3942E4B}">
                      <a14:imgProps xmlns:a14="http://schemas.microsoft.com/office/drawing/2010/main">
                        <a14:imgLayer r:embed="rId9">
                          <a14:imgEffect>
                            <a14:backgroundRemoval t="7315" b="79630" l="10000" r="90000">
                              <a14:foregroundMark x1="48500" y1="40463" x2="48500" y2="40463"/>
                              <a14:foregroundMark x1="47600" y1="12222" x2="47600" y2="12222"/>
                            </a14:backgroundRemoval>
                          </a14:imgEffect>
                        </a14:imgLayer>
                      </a14:imgProps>
                    </a:ext>
                    <a:ext uri="{28A0092B-C50C-407E-A947-70E740481C1C}">
                      <a14:useLocalDpi xmlns:a14="http://schemas.microsoft.com/office/drawing/2010/main" val="0"/>
                    </a:ext>
                  </a:extLst>
                </a:blip>
                <a:srcRect l="25881" t="4904" r="26054" b="12000"/>
                <a:stretch/>
              </p:blipFill>
              <p:spPr>
                <a:xfrm flipH="1">
                  <a:off x="9257874" y="2389302"/>
                  <a:ext cx="185738" cy="306813"/>
                </a:xfrm>
                <a:prstGeom prst="rect">
                  <a:avLst/>
                </a:prstGeom>
              </p:spPr>
            </p:pic>
          </p:grpSp>
        </p:grpSp>
      </p:grpSp>
      <p:sp>
        <p:nvSpPr>
          <p:cNvPr id="133" name="Rectangle 132"/>
          <p:cNvSpPr/>
          <p:nvPr/>
        </p:nvSpPr>
        <p:spPr>
          <a:xfrm>
            <a:off x="386730" y="324903"/>
            <a:ext cx="11000779" cy="3766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800" b="1" dirty="0" smtClean="0">
                <a:solidFill>
                  <a:schemeClr val="bg1"/>
                </a:solidFill>
                <a:latin typeface="Segoe UI Light" panose="020B0502040204020203" pitchFamily="34" charset="0"/>
                <a:cs typeface="Segoe UI Light" panose="020B0502040204020203" pitchFamily="34" charset="0"/>
              </a:rPr>
              <a:t>Evidence</a:t>
            </a:r>
            <a:endParaRPr lang="en-AU" sz="2800" b="1"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664259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01142" y="3724146"/>
            <a:ext cx="7614201" cy="6001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PEOPLE FROM</a:t>
            </a:r>
            <a:r>
              <a:rPr kumimoji="0" lang="en-AU" sz="1100" b="1" i="0" u="none" strike="noStrike" kern="1200" cap="none" spc="0" normalizeH="0" noProof="0" dirty="0" smtClean="0">
                <a:ln>
                  <a:noFill/>
                </a:ln>
                <a:solidFill>
                  <a:prstClr val="black"/>
                </a:solidFill>
                <a:effectLst/>
                <a:uLnTx/>
                <a:uFillTx/>
                <a:latin typeface="Segoe UI Light"/>
                <a:ea typeface="+mn-ea"/>
                <a:cs typeface="+mn-cs"/>
              </a:rPr>
              <a:t> CULTURALLY AND LINGUISTIALLY DIVERSE BACKGROUNDS</a:t>
            </a: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
            </a:r>
            <a:b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b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Between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March 2013 and June 2016, the Australian Federal Police received 116 case referrals for forced marriage involving young females.</a:t>
            </a:r>
          </a:p>
        </p:txBody>
      </p:sp>
      <p:sp>
        <p:nvSpPr>
          <p:cNvPr id="21" name="Rectangle 20"/>
          <p:cNvSpPr/>
          <p:nvPr/>
        </p:nvSpPr>
        <p:spPr>
          <a:xfrm>
            <a:off x="501142" y="2349757"/>
            <a:ext cx="7590053" cy="600164"/>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PEOPLE WITH</a:t>
            </a:r>
            <a:r>
              <a:rPr kumimoji="0" lang="en-AU" sz="1100" b="1" i="0" u="none" strike="noStrike" kern="1200" cap="none" spc="0" normalizeH="0" noProof="0" dirty="0" smtClean="0">
                <a:ln>
                  <a:noFill/>
                </a:ln>
                <a:solidFill>
                  <a:prstClr val="black"/>
                </a:solidFill>
                <a:effectLst/>
                <a:uLnTx/>
                <a:uFillTx/>
                <a:latin typeface="Segoe UI Light"/>
                <a:ea typeface="+mn-ea"/>
                <a:cs typeface="+mn-cs"/>
              </a:rPr>
              <a:t> DISABILITY</a:t>
            </a:r>
            <a:br>
              <a:rPr kumimoji="0" lang="en-AU" sz="1100" b="1" i="0" u="none" strike="noStrike" kern="1200" cap="none" spc="0" normalizeH="0" noProof="0" dirty="0" smtClean="0">
                <a:ln>
                  <a:noFill/>
                </a:ln>
                <a:solidFill>
                  <a:prstClr val="black"/>
                </a:solidFill>
                <a:effectLst/>
                <a:uLnTx/>
                <a:uFillTx/>
                <a:latin typeface="Segoe UI Light"/>
                <a:ea typeface="+mn-ea"/>
                <a:cs typeface="+mn-cs"/>
              </a:rPr>
            </a:b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People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with disability were 1.8 times as likely to have experienced physical and/or sexual violence from a partner in the previous year, compared with people without disability.</a:t>
            </a:r>
          </a:p>
        </p:txBody>
      </p:sp>
      <p:sp>
        <p:nvSpPr>
          <p:cNvPr id="25" name="Rectangle 24"/>
          <p:cNvSpPr/>
          <p:nvPr/>
        </p:nvSpPr>
        <p:spPr>
          <a:xfrm>
            <a:off x="501142" y="3030204"/>
            <a:ext cx="7593571" cy="6001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100" b="1" noProof="0" dirty="0" smtClean="0">
                <a:solidFill>
                  <a:prstClr val="black"/>
                </a:solidFill>
                <a:latin typeface="Segoe UI Light"/>
              </a:rPr>
              <a:t>PEOPLE IN RURAL AND REMOTE AUSTRALIA</a:t>
            </a:r>
            <a:br>
              <a:rPr lang="en-AU" sz="1100" b="1" noProof="0" dirty="0" smtClean="0">
                <a:solidFill>
                  <a:prstClr val="black"/>
                </a:solidFill>
                <a:latin typeface="Segoe UI Light"/>
              </a:rPr>
            </a:br>
            <a:r>
              <a:rPr kumimoji="0" lang="en-AU" sz="1100" b="0" i="0" u="none" strike="noStrike" kern="1200" cap="none" spc="0" normalizeH="0" baseline="0" noProof="0" dirty="0" smtClean="0">
                <a:ln>
                  <a:noFill/>
                </a:ln>
                <a:solidFill>
                  <a:prstClr val="black"/>
                </a:solidFill>
                <a:effectLst/>
                <a:uLnTx/>
                <a:uFillTx/>
                <a:latin typeface="Segoe UI Light"/>
              </a:rPr>
              <a:t>People </a:t>
            </a:r>
            <a:r>
              <a:rPr kumimoji="0" lang="en-AU" sz="1100" b="0" i="0" u="none" strike="noStrike" kern="1200" cap="none" spc="0" normalizeH="0" baseline="0" noProof="0" dirty="0">
                <a:ln>
                  <a:noFill/>
                </a:ln>
                <a:solidFill>
                  <a:prstClr val="black"/>
                </a:solidFill>
                <a:effectLst/>
                <a:uLnTx/>
                <a:uFillTx/>
                <a:latin typeface="Segoe UI Light"/>
              </a:rPr>
              <a:t>in </a:t>
            </a:r>
            <a:r>
              <a:rPr kumimoji="0" lang="en-AU" sz="1100" b="0" i="0" u="none" strike="noStrike" kern="1200" cap="none" spc="0" normalizeH="0" baseline="0" noProof="0" dirty="0" smtClean="0">
                <a:ln>
                  <a:noFill/>
                </a:ln>
                <a:solidFill>
                  <a:prstClr val="black"/>
                </a:solidFill>
                <a:effectLst/>
                <a:uLnTx/>
                <a:uFillTx/>
                <a:latin typeface="Segoe UI Light"/>
              </a:rPr>
              <a:t>remote </a:t>
            </a:r>
            <a:r>
              <a:rPr kumimoji="0" lang="en-AU" sz="1100" b="0" i="0" u="none" strike="noStrike" kern="1200" cap="none" spc="0" normalizeH="0" baseline="0" noProof="0" dirty="0">
                <a:ln>
                  <a:noFill/>
                </a:ln>
                <a:solidFill>
                  <a:prstClr val="black"/>
                </a:solidFill>
                <a:effectLst/>
                <a:uLnTx/>
                <a:uFillTx/>
                <a:latin typeface="Segoe UI Light"/>
              </a:rPr>
              <a:t>and </a:t>
            </a:r>
            <a:r>
              <a:rPr kumimoji="0" lang="en-AU" sz="1100" b="0" i="0" u="none" strike="noStrike" kern="1200" cap="none" spc="0" normalizeH="0" baseline="0" noProof="0" dirty="0" smtClean="0">
                <a:ln>
                  <a:noFill/>
                </a:ln>
                <a:solidFill>
                  <a:prstClr val="black"/>
                </a:solidFill>
                <a:effectLst/>
                <a:uLnTx/>
                <a:uFillTx/>
                <a:latin typeface="Segoe UI Light"/>
              </a:rPr>
              <a:t>very </a:t>
            </a:r>
            <a:r>
              <a:rPr kumimoji="0" lang="en-AU" sz="1100" b="0" i="0" u="none" strike="noStrike" kern="1200" cap="none" spc="0" normalizeH="0" baseline="0" noProof="0" dirty="0">
                <a:ln>
                  <a:noFill/>
                </a:ln>
                <a:solidFill>
                  <a:prstClr val="black"/>
                </a:solidFill>
                <a:effectLst/>
                <a:uLnTx/>
                <a:uFillTx/>
                <a:latin typeface="Segoe UI Light"/>
              </a:rPr>
              <a:t>remote Australia are more than 24 times as likely to be hospitalised for domestic violence as are people in </a:t>
            </a:r>
            <a:r>
              <a:rPr kumimoji="0" lang="en-AU" sz="1100" b="0" i="0" u="none" strike="noStrike" kern="1200" cap="none" spc="0" normalizeH="0" baseline="0" noProof="0" dirty="0" smtClean="0">
                <a:ln>
                  <a:noFill/>
                </a:ln>
                <a:solidFill>
                  <a:prstClr val="black"/>
                </a:solidFill>
                <a:effectLst/>
                <a:uLnTx/>
                <a:uFillTx/>
                <a:latin typeface="Segoe UI Light"/>
              </a:rPr>
              <a:t>major </a:t>
            </a:r>
            <a:r>
              <a:rPr kumimoji="0" lang="en-AU" sz="1100" b="0" i="0" u="none" strike="noStrike" kern="1200" cap="none" spc="0" normalizeH="0" baseline="0" noProof="0" dirty="0">
                <a:ln>
                  <a:noFill/>
                </a:ln>
                <a:solidFill>
                  <a:prstClr val="black"/>
                </a:solidFill>
                <a:effectLst/>
                <a:uLnTx/>
                <a:uFillTx/>
                <a:latin typeface="Segoe UI Light"/>
              </a:rPr>
              <a:t>cities.</a:t>
            </a:r>
          </a:p>
        </p:txBody>
      </p:sp>
      <p:sp>
        <p:nvSpPr>
          <p:cNvPr id="26" name="Rectangle 25"/>
          <p:cNvSpPr/>
          <p:nvPr/>
        </p:nvSpPr>
        <p:spPr>
          <a:xfrm>
            <a:off x="501142" y="4337879"/>
            <a:ext cx="7597240" cy="6001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PEOPLE FROM SOCIOECONOMICALLY</a:t>
            </a:r>
            <a:r>
              <a:rPr kumimoji="0" lang="en-AU" sz="1100" b="1" i="0" u="none" strike="noStrike" kern="1200" cap="none" spc="0" normalizeH="0" noProof="0" dirty="0" smtClean="0">
                <a:ln>
                  <a:noFill/>
                </a:ln>
                <a:solidFill>
                  <a:prstClr val="black"/>
                </a:solidFill>
                <a:effectLst/>
                <a:uLnTx/>
                <a:uFillTx/>
                <a:latin typeface="Segoe UI Light"/>
                <a:ea typeface="+mn-ea"/>
                <a:cs typeface="+mn-cs"/>
              </a:rPr>
              <a:t> DISADVANTAGED AREAS</a:t>
            </a:r>
            <a:br>
              <a:rPr kumimoji="0" lang="en-AU" sz="1100" b="1" i="0" u="none" strike="noStrike" kern="1200" cap="none" spc="0" normalizeH="0" noProof="0" dirty="0" smtClean="0">
                <a:ln>
                  <a:noFill/>
                </a:ln>
                <a:solidFill>
                  <a:prstClr val="black"/>
                </a:solidFill>
                <a:effectLst/>
                <a:uLnTx/>
                <a:uFillTx/>
                <a:latin typeface="Segoe UI Light"/>
                <a:ea typeface="+mn-ea"/>
                <a:cs typeface="+mn-cs"/>
              </a:rPr>
            </a:b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People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living in the most disadvantaged areas of Australia are 1.5 times as likely to experience partner violence as those living in areas of least disadvantage.</a:t>
            </a:r>
          </a:p>
        </p:txBody>
      </p:sp>
      <p:sp>
        <p:nvSpPr>
          <p:cNvPr id="30" name="Rectangle 29"/>
          <p:cNvSpPr/>
          <p:nvPr/>
        </p:nvSpPr>
        <p:spPr>
          <a:xfrm>
            <a:off x="501142" y="1116808"/>
            <a:ext cx="7597240" cy="4308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INDIGENOUS AUSTRALIANS</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
            </a:r>
            <a:b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b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Indigenous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adults are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3</a:t>
            </a:r>
            <a:r>
              <a:rPr kumimoji="0" lang="en-AU" sz="1100" b="0" i="0" u="none" strike="noStrike" kern="1200" cap="none" spc="0" normalizeH="0" baseline="0" noProof="0" dirty="0" smtClean="0">
                <a:ln>
                  <a:noFill/>
                </a:ln>
                <a:effectLst/>
                <a:uLnTx/>
                <a:uFillTx/>
                <a:latin typeface="Segoe UI Light"/>
                <a:ea typeface="+mn-ea"/>
                <a:cs typeface="+mn-cs"/>
              </a:rPr>
              <a:t>4</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times as likely to be hospitalised for family violence as non-Indigenous adults.</a:t>
            </a:r>
          </a:p>
        </p:txBody>
      </p:sp>
      <p:sp>
        <p:nvSpPr>
          <p:cNvPr id="33" name="Rectangle 32"/>
          <p:cNvSpPr/>
          <p:nvPr/>
        </p:nvSpPr>
        <p:spPr>
          <a:xfrm>
            <a:off x="501142" y="5016057"/>
            <a:ext cx="7678720" cy="600164"/>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smtClean="0">
                <a:ln>
                  <a:noFill/>
                </a:ln>
                <a:solidFill>
                  <a:prstClr val="black"/>
                </a:solidFill>
                <a:effectLst/>
                <a:uLnTx/>
                <a:uFillTx/>
                <a:latin typeface="Segoe UI Light"/>
                <a:ea typeface="+mn-ea"/>
                <a:cs typeface="+mn-cs"/>
              </a:rPr>
              <a:t>LGBTIQA+</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
            </a:r>
            <a:b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b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In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the last 5 years, workplace sexual harassment was higher among those identifying with diverse sexual orientation (52%) than among those identifying as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mn-cs"/>
              </a:rPr>
              <a:t>heterosexual </a:t>
            </a:r>
            <a:r>
              <a:rPr kumimoji="0" lang="en-AU" sz="1100" b="0" i="0" u="none" strike="noStrike" kern="1200" cap="none" spc="0" normalizeH="0" baseline="0" noProof="0" dirty="0">
                <a:ln>
                  <a:noFill/>
                </a:ln>
                <a:solidFill>
                  <a:prstClr val="black"/>
                </a:solidFill>
                <a:effectLst/>
                <a:uLnTx/>
                <a:uFillTx/>
                <a:latin typeface="Segoe UI Light"/>
                <a:ea typeface="+mn-ea"/>
                <a:cs typeface="+mn-cs"/>
              </a:rPr>
              <a:t>(31%).</a:t>
            </a:r>
          </a:p>
        </p:txBody>
      </p:sp>
      <p:sp>
        <p:nvSpPr>
          <p:cNvPr id="10" name="Rectangle 9"/>
          <p:cNvSpPr/>
          <p:nvPr/>
        </p:nvSpPr>
        <p:spPr>
          <a:xfrm>
            <a:off x="501142" y="1588664"/>
            <a:ext cx="7675045" cy="76944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smtClean="0">
                <a:ln>
                  <a:noFill/>
                </a:ln>
                <a:solidFill>
                  <a:prstClr val="black"/>
                </a:solidFill>
                <a:effectLst/>
                <a:uLnTx/>
                <a:uFillTx/>
                <a:latin typeface="Segoe UI Light"/>
                <a:ea typeface="+mn-ea"/>
              </a:rPr>
              <a:t>CHILDREN</a:t>
            </a:r>
            <a:r>
              <a:rPr kumimoji="0" lang="en-AU" sz="1100" b="0" i="0" u="none" strike="noStrike" kern="1200" cap="none" spc="0" normalizeH="0" baseline="0" noProof="0" dirty="0" smtClean="0">
                <a:ln>
                  <a:noFill/>
                </a:ln>
                <a:solidFill>
                  <a:prstClr val="black"/>
                </a:solidFill>
                <a:effectLst/>
                <a:uLnTx/>
                <a:uFillTx/>
                <a:latin typeface="Segoe UI Light"/>
                <a:ea typeface="+mn-ea"/>
              </a:rPr>
              <a:t/>
            </a:r>
            <a:br>
              <a:rPr kumimoji="0" lang="en-AU" sz="1100" b="0" i="0" u="none" strike="noStrike" kern="1200" cap="none" spc="0" normalizeH="0" baseline="0" noProof="0" dirty="0" smtClean="0">
                <a:ln>
                  <a:noFill/>
                </a:ln>
                <a:solidFill>
                  <a:prstClr val="black"/>
                </a:solidFill>
                <a:effectLst/>
                <a:uLnTx/>
                <a:uFillTx/>
                <a:latin typeface="Segoe UI Light"/>
                <a:ea typeface="+mn-ea"/>
              </a:rPr>
            </a:br>
            <a:r>
              <a:rPr kumimoji="0" lang="en-AU" sz="1100" b="0" i="0" u="none" strike="noStrike" kern="1200" cap="none" spc="0" normalizeH="0" baseline="0" noProof="0" dirty="0" smtClean="0">
                <a:ln>
                  <a:noFill/>
                </a:ln>
                <a:solidFill>
                  <a:prstClr val="black"/>
                </a:solidFill>
                <a:effectLst/>
                <a:uLnTx/>
                <a:uFillTx/>
                <a:latin typeface="Segoe UI Light"/>
                <a:ea typeface="+mn-ea"/>
              </a:rPr>
              <a:t>In </a:t>
            </a:r>
            <a:r>
              <a:rPr kumimoji="0" lang="en-AU" sz="1100" b="0" i="0" u="none" strike="noStrike" kern="1200" cap="none" spc="0" normalizeH="0" baseline="0" noProof="0" dirty="0">
                <a:ln>
                  <a:noFill/>
                </a:ln>
                <a:solidFill>
                  <a:prstClr val="black"/>
                </a:solidFill>
                <a:effectLst/>
                <a:uLnTx/>
                <a:uFillTx/>
                <a:latin typeface="Segoe UI Light"/>
                <a:ea typeface="+mn-ea"/>
              </a:rPr>
              <a:t>2017–18, 22% (26,500) clients seeking specialist homelessness services as a result of family or domestic violence were aged </a:t>
            </a:r>
            <a:r>
              <a:rPr kumimoji="0" lang="en-AU" sz="1100" b="0" i="0" u="none" strike="noStrike" kern="1200" cap="none" spc="0" normalizeH="0" baseline="0" noProof="0" dirty="0" smtClean="0">
                <a:ln>
                  <a:noFill/>
                </a:ln>
                <a:solidFill>
                  <a:prstClr val="black"/>
                </a:solidFill>
                <a:effectLst/>
                <a:uLnTx/>
                <a:uFillTx/>
                <a:latin typeface="Segoe UI Light"/>
                <a:ea typeface="+mn-ea"/>
              </a:rPr>
              <a:t>0–9 (AIHW 2019). </a:t>
            </a:r>
            <a:r>
              <a:rPr kumimoji="0" lang="en-AU" sz="1100" b="0" i="0" u="none" strike="noStrike" kern="1200" cap="none" spc="0" normalizeH="0" baseline="0" noProof="0" dirty="0" smtClean="0">
                <a:ln>
                  <a:noFill/>
                </a:ln>
                <a:solidFill>
                  <a:prstClr val="black"/>
                </a:solidFill>
                <a:effectLst/>
                <a:uLnTx/>
                <a:uFillTx/>
                <a:latin typeface="Segoe UI Light"/>
                <a:ea typeface="+mn-ea"/>
                <a:cs typeface="Arial" panose="020B0604020202020204" pitchFamily="34" charset="0"/>
              </a:rPr>
              <a:t>For </a:t>
            </a:r>
            <a:r>
              <a:rPr kumimoji="0" lang="en-AU" sz="1100" b="0" i="0" u="none" strike="noStrike" kern="1200" cap="none" spc="0" normalizeH="0" baseline="0" noProof="0" dirty="0">
                <a:ln>
                  <a:noFill/>
                </a:ln>
                <a:solidFill>
                  <a:prstClr val="black"/>
                </a:solidFill>
                <a:effectLst/>
                <a:uLnTx/>
                <a:uFillTx/>
                <a:latin typeface="Segoe UI Light"/>
                <a:ea typeface="+mn-ea"/>
                <a:cs typeface="Arial" panose="020B0604020202020204" pitchFamily="34" charset="0"/>
              </a:rPr>
              <a:t>both women and men, experiencing abuse before the age of 15 increased their likelihood of experiencing intimate partner violence as an adult by threefold. </a:t>
            </a:r>
          </a:p>
        </p:txBody>
      </p:sp>
      <p:cxnSp>
        <p:nvCxnSpPr>
          <p:cNvPr id="36" name="Straight Connector 35"/>
          <p:cNvCxnSpPr/>
          <p:nvPr/>
        </p:nvCxnSpPr>
        <p:spPr>
          <a:xfrm flipV="1">
            <a:off x="501142" y="1531190"/>
            <a:ext cx="7675045" cy="46602"/>
          </a:xfrm>
          <a:prstGeom prst="line">
            <a:avLst/>
          </a:prstGeom>
          <a:ln/>
        </p:spPr>
        <p:style>
          <a:lnRef idx="1">
            <a:schemeClr val="accent6"/>
          </a:lnRef>
          <a:fillRef idx="0">
            <a:schemeClr val="accent6"/>
          </a:fillRef>
          <a:effectRef idx="0">
            <a:schemeClr val="accent6"/>
          </a:effectRef>
          <a:fontRef idx="minor">
            <a:schemeClr val="tx1"/>
          </a:fontRef>
        </p:style>
      </p:cxnSp>
      <p:sp>
        <p:nvSpPr>
          <p:cNvPr id="57" name="Rectangle 56"/>
          <p:cNvSpPr/>
          <p:nvPr/>
        </p:nvSpPr>
        <p:spPr>
          <a:xfrm>
            <a:off x="0" y="5769033"/>
            <a:ext cx="12192000" cy="10889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8" name="Rectangle 57"/>
          <p:cNvSpPr/>
          <p:nvPr/>
        </p:nvSpPr>
        <p:spPr>
          <a:xfrm>
            <a:off x="369683" y="269282"/>
            <a:ext cx="11452634" cy="48288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800" b="1" dirty="0" smtClean="0">
                <a:solidFill>
                  <a:schemeClr val="bg1"/>
                </a:solidFill>
                <a:latin typeface="Segoe UI Light" panose="020B0502040204020203" pitchFamily="34" charset="0"/>
                <a:cs typeface="Segoe UI Light" panose="020B0502040204020203" pitchFamily="34" charset="0"/>
              </a:rPr>
              <a:t>Evidence</a:t>
            </a:r>
            <a:endParaRPr lang="en-AU" sz="2800" b="1" dirty="0">
              <a:solidFill>
                <a:schemeClr val="bg1"/>
              </a:solidFill>
              <a:latin typeface="Segoe UI Light" panose="020B0502040204020203" pitchFamily="34" charset="0"/>
              <a:cs typeface="Segoe UI Light" panose="020B0502040204020203" pitchFamily="34" charset="0"/>
            </a:endParaRPr>
          </a:p>
        </p:txBody>
      </p:sp>
      <p:cxnSp>
        <p:nvCxnSpPr>
          <p:cNvPr id="60" name="Straight Connector 59"/>
          <p:cNvCxnSpPr/>
          <p:nvPr/>
        </p:nvCxnSpPr>
        <p:spPr>
          <a:xfrm flipV="1">
            <a:off x="501142" y="2347755"/>
            <a:ext cx="7675200" cy="2121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1" name="Straight Connector 60"/>
          <p:cNvCxnSpPr/>
          <p:nvPr/>
        </p:nvCxnSpPr>
        <p:spPr>
          <a:xfrm flipV="1">
            <a:off x="501142" y="2960566"/>
            <a:ext cx="7675200" cy="2121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2" name="Straight Connector 61"/>
          <p:cNvCxnSpPr/>
          <p:nvPr/>
        </p:nvCxnSpPr>
        <p:spPr>
          <a:xfrm flipV="1">
            <a:off x="501142" y="3662450"/>
            <a:ext cx="7675200" cy="2121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3" name="Straight Connector 62"/>
          <p:cNvCxnSpPr/>
          <p:nvPr/>
        </p:nvCxnSpPr>
        <p:spPr>
          <a:xfrm flipV="1">
            <a:off x="501142" y="4337879"/>
            <a:ext cx="7675200" cy="2121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4" name="Straight Connector 63"/>
          <p:cNvCxnSpPr/>
          <p:nvPr/>
        </p:nvCxnSpPr>
        <p:spPr>
          <a:xfrm flipV="1">
            <a:off x="501142" y="4965181"/>
            <a:ext cx="7675200" cy="21217"/>
          </a:xfrm>
          <a:prstGeom prst="line">
            <a:avLst/>
          </a:prstGeom>
          <a:ln/>
        </p:spPr>
        <p:style>
          <a:lnRef idx="1">
            <a:schemeClr val="accent6"/>
          </a:lnRef>
          <a:fillRef idx="0">
            <a:schemeClr val="accent6"/>
          </a:fillRef>
          <a:effectRef idx="0">
            <a:schemeClr val="accent6"/>
          </a:effectRef>
          <a:fontRef idx="minor">
            <a:schemeClr val="tx1"/>
          </a:fontRef>
        </p:style>
      </p:cxn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595" y="1773105"/>
            <a:ext cx="2340864" cy="3995928"/>
          </a:xfrm>
          <a:prstGeom prst="rect">
            <a:avLst/>
          </a:prstGeom>
        </p:spPr>
      </p:pic>
    </p:spTree>
    <p:extLst>
      <p:ext uri="{BB962C8B-B14F-4D97-AF65-F5344CB8AC3E}">
        <p14:creationId xmlns:p14="http://schemas.microsoft.com/office/powerpoint/2010/main" val="2301068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351" y="0"/>
            <a:ext cx="9941297" cy="6858000"/>
          </a:xfrm>
          <a:prstGeom prst="rect">
            <a:avLst/>
          </a:prstGeom>
        </p:spPr>
      </p:pic>
    </p:spTree>
    <p:extLst>
      <p:ext uri="{BB962C8B-B14F-4D97-AF65-F5344CB8AC3E}">
        <p14:creationId xmlns:p14="http://schemas.microsoft.com/office/powerpoint/2010/main" val="2104401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Delay 42"/>
          <p:cNvSpPr/>
          <p:nvPr/>
        </p:nvSpPr>
        <p:spPr>
          <a:xfrm rot="5400000">
            <a:off x="9371121" y="1054021"/>
            <a:ext cx="2000333" cy="212731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Flowchart: Delay 41"/>
          <p:cNvSpPr/>
          <p:nvPr/>
        </p:nvSpPr>
        <p:spPr>
          <a:xfrm rot="5400000">
            <a:off x="7299923" y="1053651"/>
            <a:ext cx="2000330" cy="2015082"/>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Flowchart: Delay 40"/>
          <p:cNvSpPr/>
          <p:nvPr/>
        </p:nvSpPr>
        <p:spPr>
          <a:xfrm rot="5400000">
            <a:off x="5185475" y="954284"/>
            <a:ext cx="2000334" cy="2213810"/>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0" name="Flowchart: Delay 39"/>
          <p:cNvSpPr/>
          <p:nvPr/>
        </p:nvSpPr>
        <p:spPr>
          <a:xfrm rot="5400000">
            <a:off x="3018547" y="1016496"/>
            <a:ext cx="2019955" cy="2126477"/>
          </a:xfrm>
          <a:prstGeom prst="flowChartDelay">
            <a:avLst/>
          </a:prstGeom>
          <a:solidFill>
            <a:srgbClr val="4A6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Flowchart: Delay 2"/>
          <p:cNvSpPr/>
          <p:nvPr/>
        </p:nvSpPr>
        <p:spPr>
          <a:xfrm rot="5400000">
            <a:off x="941947" y="1064141"/>
            <a:ext cx="2006739" cy="2044397"/>
          </a:xfrm>
          <a:prstGeom prst="flowChartDela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8681" y="3533778"/>
            <a:ext cx="3561726" cy="3209630"/>
          </a:xfrm>
          <a:prstGeom prst="rect">
            <a:avLst/>
          </a:prstGeom>
        </p:spPr>
      </p:pic>
      <p:sp>
        <p:nvSpPr>
          <p:cNvPr id="2" name="Oval 1"/>
          <p:cNvSpPr/>
          <p:nvPr/>
        </p:nvSpPr>
        <p:spPr>
          <a:xfrm>
            <a:off x="752245" y="3421841"/>
            <a:ext cx="3125522" cy="3285827"/>
          </a:xfrm>
          <a:prstGeom prst="ellipse">
            <a:avLst/>
          </a:prstGeom>
          <a:solidFill>
            <a:schemeClr val="accent6">
              <a:lumMod val="60000"/>
              <a:lumOff val="4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800" b="1" dirty="0" smtClean="0">
                <a:solidFill>
                  <a:schemeClr val="tx1"/>
                </a:solidFill>
                <a:latin typeface="Segoe UI Light" panose="020B0502040204020203" pitchFamily="34" charset="0"/>
                <a:cs typeface="Segoe UI Light" panose="020B0502040204020203" pitchFamily="34" charset="0"/>
              </a:rPr>
              <a:t>Vision:</a:t>
            </a:r>
          </a:p>
          <a:p>
            <a:r>
              <a:rPr lang="en-AU" sz="1600" dirty="0" smtClean="0">
                <a:solidFill>
                  <a:schemeClr val="tx1"/>
                </a:solidFill>
                <a:latin typeface="Segoe UI Light" panose="020B0502040204020203" pitchFamily="34" charset="0"/>
                <a:cs typeface="Segoe UI Light" panose="020B0502040204020203" pitchFamily="34" charset="0"/>
              </a:rPr>
              <a:t>An Australia free from all forms of </a:t>
            </a:r>
            <a:br>
              <a:rPr lang="en-AU" sz="1600" dirty="0" smtClean="0">
                <a:solidFill>
                  <a:schemeClr val="tx1"/>
                </a:solidFill>
                <a:latin typeface="Segoe UI Light" panose="020B0502040204020203" pitchFamily="34" charset="0"/>
                <a:cs typeface="Segoe UI Light" panose="020B0502040204020203" pitchFamily="34" charset="0"/>
              </a:rPr>
            </a:br>
            <a:r>
              <a:rPr lang="en-AU" sz="1600" dirty="0" smtClean="0">
                <a:solidFill>
                  <a:schemeClr val="tx1"/>
                </a:solidFill>
                <a:latin typeface="Segoe UI Light" panose="020B0502040204020203" pitchFamily="34" charset="0"/>
                <a:cs typeface="Segoe UI Light" panose="020B0502040204020203" pitchFamily="34" charset="0"/>
              </a:rPr>
              <a:t>gender-based violence</a:t>
            </a:r>
            <a:endParaRPr lang="en-AU" sz="1600" dirty="0">
              <a:solidFill>
                <a:schemeClr val="tx1"/>
              </a:solidFill>
              <a:latin typeface="Segoe UI Light" panose="020B0502040204020203" pitchFamily="34" charset="0"/>
              <a:cs typeface="Segoe UI Light" panose="020B0502040204020203" pitchFamily="34" charset="0"/>
            </a:endParaRPr>
          </a:p>
        </p:txBody>
      </p:sp>
      <p:sp>
        <p:nvSpPr>
          <p:cNvPr id="5" name="Oval 4"/>
          <p:cNvSpPr/>
          <p:nvPr/>
        </p:nvSpPr>
        <p:spPr>
          <a:xfrm>
            <a:off x="3332807" y="3457581"/>
            <a:ext cx="3195114" cy="3285827"/>
          </a:xfrm>
          <a:prstGeom prst="ellipse">
            <a:avLst/>
          </a:prstGeom>
          <a:solidFill>
            <a:srgbClr val="CDE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2800" b="1" dirty="0" smtClean="0">
                <a:solidFill>
                  <a:schemeClr val="tx1"/>
                </a:solidFill>
                <a:latin typeface="Segoe UI Light" panose="020B0502040204020203" pitchFamily="34" charset="0"/>
                <a:cs typeface="Segoe UI Light" panose="020B0502040204020203" pitchFamily="34" charset="0"/>
              </a:rPr>
              <a:t>Mission:</a:t>
            </a:r>
          </a:p>
          <a:p>
            <a:pPr algn="r"/>
            <a:r>
              <a:rPr lang="en-AU" sz="1600" dirty="0" smtClean="0">
                <a:solidFill>
                  <a:schemeClr val="tx1"/>
                </a:solidFill>
                <a:latin typeface="Segoe UI Light" panose="020B0502040204020203" pitchFamily="34" charset="0"/>
                <a:cs typeface="Segoe UI Light" panose="020B0502040204020203" pitchFamily="34" charset="0"/>
              </a:rPr>
              <a:t>Creating intergenerational change to eliminate violence against women and children in Australia </a:t>
            </a:r>
            <a:endParaRPr lang="en-AU" sz="1600" dirty="0">
              <a:solidFill>
                <a:schemeClr val="tx1"/>
              </a:solidFill>
              <a:latin typeface="Segoe UI Light" panose="020B0502040204020203" pitchFamily="34" charset="0"/>
              <a:cs typeface="Segoe UI Light" panose="020B0502040204020203" pitchFamily="34" charset="0"/>
            </a:endParaRPr>
          </a:p>
        </p:txBody>
      </p:sp>
      <p:sp>
        <p:nvSpPr>
          <p:cNvPr id="16" name="TextBox 15"/>
          <p:cNvSpPr txBox="1"/>
          <p:nvPr/>
        </p:nvSpPr>
        <p:spPr>
          <a:xfrm>
            <a:off x="3098774" y="1593525"/>
            <a:ext cx="1851976" cy="542689"/>
          </a:xfrm>
          <a:prstGeom prst="rect">
            <a:avLst/>
          </a:prstGeom>
          <a:noFill/>
        </p:spPr>
        <p:txBody>
          <a:bodyPr wrap="square" rtlCol="0">
            <a:spAutoFit/>
          </a:bodyPr>
          <a:lstStyle/>
          <a:p>
            <a:pPr algn="ctr"/>
            <a:r>
              <a:rPr lang="en-AU" sz="1050" dirty="0" smtClean="0">
                <a:solidFill>
                  <a:schemeClr val="bg1"/>
                </a:solidFill>
                <a:latin typeface="Segoe UI Light" panose="020B0502040204020203" pitchFamily="34" charset="0"/>
                <a:cs typeface="Segoe UI Light" panose="020B0502040204020203" pitchFamily="34" charset="0"/>
              </a:rPr>
              <a:t>Perpetrators stop their violence and are held to account</a:t>
            </a:r>
            <a:endParaRPr lang="en-AU" sz="1050" dirty="0">
              <a:solidFill>
                <a:schemeClr val="bg1"/>
              </a:solidFill>
              <a:latin typeface="Segoe UI Light" panose="020B0502040204020203" pitchFamily="34" charset="0"/>
              <a:cs typeface="Segoe UI Light" panose="020B0502040204020203" pitchFamily="34" charset="0"/>
            </a:endParaRPr>
          </a:p>
        </p:txBody>
      </p:sp>
      <p:sp>
        <p:nvSpPr>
          <p:cNvPr id="26" name="TextBox 25"/>
          <p:cNvSpPr txBox="1"/>
          <p:nvPr/>
        </p:nvSpPr>
        <p:spPr>
          <a:xfrm>
            <a:off x="907944" y="1545417"/>
            <a:ext cx="2046720" cy="1223412"/>
          </a:xfrm>
          <a:prstGeom prst="rect">
            <a:avLst/>
          </a:prstGeom>
          <a:noFill/>
        </p:spPr>
        <p:txBody>
          <a:bodyPr wrap="square" rtlCol="0">
            <a:spAutoFit/>
          </a:bodyPr>
          <a:lstStyle/>
          <a:p>
            <a:pPr algn="ctr"/>
            <a:r>
              <a:rPr lang="en-AU" sz="1050" dirty="0">
                <a:solidFill>
                  <a:schemeClr val="bg1"/>
                </a:solidFill>
                <a:latin typeface="Segoe UI Light" panose="020B0502040204020203" pitchFamily="34" charset="0"/>
                <a:cs typeface="Segoe UI Light" panose="020B0502040204020203" pitchFamily="34" charset="0"/>
              </a:rPr>
              <a:t>B</a:t>
            </a:r>
            <a:r>
              <a:rPr lang="en-AU" sz="1050" dirty="0" smtClean="0">
                <a:solidFill>
                  <a:schemeClr val="bg1"/>
                </a:solidFill>
                <a:latin typeface="Segoe UI Light" panose="020B0502040204020203" pitchFamily="34" charset="0"/>
                <a:cs typeface="Segoe UI Light" panose="020B0502040204020203" pitchFamily="34" charset="0"/>
              </a:rPr>
              <a:t>y </a:t>
            </a:r>
            <a:r>
              <a:rPr lang="en-AU" sz="1050" dirty="0">
                <a:solidFill>
                  <a:schemeClr val="bg1"/>
                </a:solidFill>
                <a:latin typeface="Segoe UI Light" panose="020B0502040204020203" pitchFamily="34" charset="0"/>
                <a:cs typeface="Segoe UI Light" panose="020B0502040204020203" pitchFamily="34" charset="0"/>
              </a:rPr>
              <a:t>2031, the rate of all forms of family violence and abuse against Aboriginal and Torres Strait Islander women and children is reduced by at least 50 per cent, as progress towards zero</a:t>
            </a:r>
          </a:p>
        </p:txBody>
      </p:sp>
      <p:sp>
        <p:nvSpPr>
          <p:cNvPr id="27" name="TextBox 26"/>
          <p:cNvSpPr txBox="1"/>
          <p:nvPr/>
        </p:nvSpPr>
        <p:spPr>
          <a:xfrm>
            <a:off x="9521041" y="1606696"/>
            <a:ext cx="1700493" cy="542537"/>
          </a:xfrm>
          <a:prstGeom prst="rect">
            <a:avLst/>
          </a:prstGeom>
          <a:noFill/>
        </p:spPr>
        <p:txBody>
          <a:bodyPr wrap="square" rtlCol="0">
            <a:spAutoFit/>
          </a:bodyPr>
          <a:lstStyle/>
          <a:p>
            <a:pPr algn="ctr"/>
            <a:r>
              <a:rPr lang="en-AU" sz="1050" dirty="0" smtClean="0">
                <a:solidFill>
                  <a:schemeClr val="bg1"/>
                </a:solidFill>
                <a:latin typeface="Segoe UI Light" panose="020B0502040204020203" pitchFamily="34" charset="0"/>
                <a:cs typeface="Segoe UI Light" panose="020B0502040204020203" pitchFamily="34" charset="0"/>
              </a:rPr>
              <a:t>Relationships are respectful and gender equality is reinforced</a:t>
            </a:r>
            <a:endParaRPr lang="en-AU" sz="1050" dirty="0">
              <a:solidFill>
                <a:schemeClr val="bg1"/>
              </a:solidFill>
              <a:latin typeface="Segoe UI Light" panose="020B0502040204020203" pitchFamily="34" charset="0"/>
              <a:cs typeface="Segoe UI Light" panose="020B0502040204020203" pitchFamily="34" charset="0"/>
            </a:endParaRPr>
          </a:p>
        </p:txBody>
      </p:sp>
      <p:sp>
        <p:nvSpPr>
          <p:cNvPr id="28" name="TextBox 27"/>
          <p:cNvSpPr txBox="1"/>
          <p:nvPr/>
        </p:nvSpPr>
        <p:spPr>
          <a:xfrm>
            <a:off x="7478249" y="1589425"/>
            <a:ext cx="1656701" cy="577081"/>
          </a:xfrm>
          <a:prstGeom prst="rect">
            <a:avLst/>
          </a:prstGeom>
          <a:noFill/>
        </p:spPr>
        <p:txBody>
          <a:bodyPr wrap="square" rtlCol="0">
            <a:spAutoFit/>
          </a:bodyPr>
          <a:lstStyle/>
          <a:p>
            <a:pPr algn="ctr"/>
            <a:r>
              <a:rPr lang="en-AU" sz="1050" dirty="0" smtClean="0">
                <a:solidFill>
                  <a:schemeClr val="bg1"/>
                </a:solidFill>
                <a:latin typeface="Segoe UI Light" panose="020B0502040204020203" pitchFamily="34" charset="0"/>
                <a:cs typeface="Segoe UI Light" panose="020B0502040204020203" pitchFamily="34" charset="0"/>
              </a:rPr>
              <a:t>Services meet the needs of those experiencing violence</a:t>
            </a:r>
            <a:endParaRPr lang="en-AU" sz="1050" dirty="0">
              <a:solidFill>
                <a:schemeClr val="bg1"/>
              </a:solidFill>
              <a:latin typeface="Segoe UI Light" panose="020B0502040204020203" pitchFamily="34" charset="0"/>
              <a:cs typeface="Segoe UI Light" panose="020B0502040204020203" pitchFamily="34" charset="0"/>
            </a:endParaRPr>
          </a:p>
        </p:txBody>
      </p:sp>
      <p:sp>
        <p:nvSpPr>
          <p:cNvPr id="29" name="TextBox 28"/>
          <p:cNvSpPr txBox="1"/>
          <p:nvPr/>
        </p:nvSpPr>
        <p:spPr>
          <a:xfrm>
            <a:off x="5347736" y="1593525"/>
            <a:ext cx="1688837" cy="398787"/>
          </a:xfrm>
          <a:prstGeom prst="rect">
            <a:avLst/>
          </a:prstGeom>
          <a:noFill/>
        </p:spPr>
        <p:txBody>
          <a:bodyPr wrap="square" rtlCol="0">
            <a:spAutoFit/>
          </a:bodyPr>
          <a:lstStyle/>
          <a:p>
            <a:pPr algn="ctr"/>
            <a:r>
              <a:rPr lang="en-AU" sz="1050" dirty="0" smtClean="0">
                <a:solidFill>
                  <a:schemeClr val="bg1"/>
                </a:solidFill>
                <a:latin typeface="Segoe UI Light" panose="020B0502040204020203" pitchFamily="34" charset="0"/>
                <a:cs typeface="Segoe UI Light" panose="020B0502040204020203" pitchFamily="34" charset="0"/>
              </a:rPr>
              <a:t>Justice responses are effective</a:t>
            </a:r>
            <a:endParaRPr lang="en-AU" sz="1050" dirty="0">
              <a:solidFill>
                <a:schemeClr val="bg1"/>
              </a:solidFill>
              <a:latin typeface="Segoe UI Light" panose="020B0502040204020203" pitchFamily="34" charset="0"/>
              <a:cs typeface="Segoe UI Light" panose="020B0502040204020203" pitchFamily="34" charset="0"/>
            </a:endParaRPr>
          </a:p>
        </p:txBody>
      </p:sp>
      <p:sp>
        <p:nvSpPr>
          <p:cNvPr id="6" name="Rectangle 5"/>
          <p:cNvSpPr/>
          <p:nvPr/>
        </p:nvSpPr>
        <p:spPr>
          <a:xfrm>
            <a:off x="923120" y="163307"/>
            <a:ext cx="10525044" cy="49131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smtClean="0">
                <a:solidFill>
                  <a:schemeClr val="bg1"/>
                </a:solidFill>
                <a:latin typeface="Segoe UI Light" panose="020B0502040204020203" pitchFamily="34" charset="0"/>
                <a:cs typeface="Segoe UI Light" panose="020B0502040204020203" pitchFamily="34" charset="0"/>
              </a:rPr>
              <a:t>What do we want to achieve?</a:t>
            </a:r>
            <a:endParaRPr lang="en-AU" sz="2800" b="1" dirty="0">
              <a:solidFill>
                <a:schemeClr val="bg1"/>
              </a:solidFill>
              <a:latin typeface="Segoe UI Light" panose="020B0502040204020203" pitchFamily="34" charset="0"/>
              <a:cs typeface="Segoe UI Light" panose="020B0502040204020203" pitchFamily="34" charset="0"/>
            </a:endParaRPr>
          </a:p>
        </p:txBody>
      </p:sp>
      <p:sp>
        <p:nvSpPr>
          <p:cNvPr id="18" name="Rectangle 17"/>
          <p:cNvSpPr/>
          <p:nvPr/>
        </p:nvSpPr>
        <p:spPr>
          <a:xfrm>
            <a:off x="923120" y="654628"/>
            <a:ext cx="10525044" cy="46237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b="1" dirty="0" smtClean="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All communities are safe and free from gender-based violence</a:t>
            </a:r>
            <a:endParaRPr lang="en-AU" sz="2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062839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75185" y="334488"/>
            <a:ext cx="11690642" cy="4494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2800" b="1" dirty="0">
                <a:solidFill>
                  <a:schemeClr val="bg1"/>
                </a:solidFill>
                <a:latin typeface="Segoe UI Light" panose="020B0502040204020203" pitchFamily="34" charset="0"/>
                <a:cs typeface="Segoe UI Light" panose="020B0502040204020203" pitchFamily="34" charset="0"/>
              </a:rPr>
              <a:t>A</a:t>
            </a:r>
            <a:r>
              <a:rPr lang="en-AU" sz="2800" b="1" dirty="0" smtClean="0">
                <a:solidFill>
                  <a:schemeClr val="bg1"/>
                </a:solidFill>
                <a:latin typeface="Segoe UI Light" panose="020B0502040204020203" pitchFamily="34" charset="0"/>
                <a:cs typeface="Segoe UI Light" panose="020B0502040204020203" pitchFamily="34" charset="0"/>
              </a:rPr>
              <a:t>reas of focus: </a:t>
            </a:r>
            <a:endParaRPr lang="en-AU" sz="2800" b="1" dirty="0">
              <a:solidFill>
                <a:schemeClr val="bg1"/>
              </a:solidFill>
              <a:latin typeface="Segoe UI Light" panose="020B0502040204020203" pitchFamily="34" charset="0"/>
              <a:cs typeface="Segoe UI Light" panose="020B0502040204020203" pitchFamily="34" charset="0"/>
            </a:endParaRPr>
          </a:p>
        </p:txBody>
      </p:sp>
      <p:graphicFrame>
        <p:nvGraphicFramePr>
          <p:cNvPr id="2" name="Diagram 1"/>
          <p:cNvGraphicFramePr/>
          <p:nvPr>
            <p:extLst>
              <p:ext uri="{D42A27DB-BD31-4B8C-83A1-F6EECF244321}">
                <p14:modId xmlns:p14="http://schemas.microsoft.com/office/powerpoint/2010/main" val="1509415031"/>
              </p:ext>
            </p:extLst>
          </p:nvPr>
        </p:nvGraphicFramePr>
        <p:xfrm>
          <a:off x="5697895" y="977812"/>
          <a:ext cx="567083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915434" y="1930739"/>
            <a:ext cx="4605692" cy="954107"/>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sz="1400" dirty="0">
                <a:latin typeface="Segoe UI Light" panose="020B0502040204020203" pitchFamily="34" charset="0"/>
                <a:cs typeface="Segoe UI Light" panose="020B0502040204020203" pitchFamily="34" charset="0"/>
              </a:rPr>
              <a:t>To reduce gender-based violence, we need a new </a:t>
            </a:r>
            <a:r>
              <a:rPr lang="en-AU" sz="1400" dirty="0" smtClean="0">
                <a:latin typeface="Segoe UI Light" panose="020B0502040204020203" pitchFamily="34" charset="0"/>
                <a:cs typeface="Segoe UI Light" panose="020B0502040204020203" pitchFamily="34" charset="0"/>
              </a:rPr>
              <a:t>National Plan </a:t>
            </a:r>
            <a:r>
              <a:rPr lang="en-AU" sz="1400" dirty="0">
                <a:latin typeface="Segoe UI Light" panose="020B0502040204020203" pitchFamily="34" charset="0"/>
                <a:cs typeface="Segoe UI Light" panose="020B0502040204020203" pitchFamily="34" charset="0"/>
              </a:rPr>
              <a:t>which responds to need and is coordinated, based on evidence and agile enough to meet new and emerging </a:t>
            </a:r>
            <a:r>
              <a:rPr lang="en-AU" sz="1400" dirty="0" smtClean="0">
                <a:latin typeface="Segoe UI Light" panose="020B0502040204020203" pitchFamily="34" charset="0"/>
                <a:cs typeface="Segoe UI Light" panose="020B0502040204020203" pitchFamily="34" charset="0"/>
              </a:rPr>
              <a:t>challenges.</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665" y="3013635"/>
            <a:ext cx="4959229" cy="2989169"/>
          </a:xfrm>
          <a:prstGeom prst="rect">
            <a:avLst/>
          </a:prstGeom>
        </p:spPr>
      </p:pic>
    </p:spTree>
    <p:extLst>
      <p:ext uri="{BB962C8B-B14F-4D97-AF65-F5344CB8AC3E}">
        <p14:creationId xmlns:p14="http://schemas.microsoft.com/office/powerpoint/2010/main" val="2978372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nvPr>
        </p:nvGraphicFramePr>
        <p:xfrm>
          <a:off x="-955314" y="596262"/>
          <a:ext cx="5981454" cy="3987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6566" y="4756430"/>
            <a:ext cx="2496242" cy="1749462"/>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7455" y="4631826"/>
            <a:ext cx="2019046" cy="1874066"/>
          </a:xfrm>
          <a:prstGeom prst="rect">
            <a:avLst/>
          </a:prstGeom>
        </p:spPr>
      </p:pic>
      <p:graphicFrame>
        <p:nvGraphicFramePr>
          <p:cNvPr id="18" name="Diagram 17"/>
          <p:cNvGraphicFramePr/>
          <p:nvPr>
            <p:extLst/>
          </p:nvPr>
        </p:nvGraphicFramePr>
        <p:xfrm>
          <a:off x="6740406" y="363543"/>
          <a:ext cx="6679612" cy="44530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 9"/>
          <p:cNvGraphicFramePr/>
          <p:nvPr>
            <p:extLst/>
          </p:nvPr>
        </p:nvGraphicFramePr>
        <p:xfrm>
          <a:off x="2808489" y="2111334"/>
          <a:ext cx="6496514" cy="439455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9" name="Rectangle 18"/>
          <p:cNvSpPr/>
          <p:nvPr/>
        </p:nvSpPr>
        <p:spPr>
          <a:xfrm>
            <a:off x="3542563" y="272655"/>
            <a:ext cx="4528772" cy="7247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latin typeface="Segoe UI Light" panose="020B0502040204020203" pitchFamily="34" charset="0"/>
                <a:cs typeface="Segoe UI Light" panose="020B0502040204020203" pitchFamily="34" charset="0"/>
              </a:rPr>
              <a:t/>
            </a:r>
            <a:br>
              <a:rPr lang="en-AU" dirty="0" smtClean="0">
                <a:latin typeface="Segoe UI Light" panose="020B0502040204020203" pitchFamily="34" charset="0"/>
                <a:cs typeface="Segoe UI Light" panose="020B0502040204020203" pitchFamily="34" charset="0"/>
              </a:rPr>
            </a:br>
            <a:r>
              <a:rPr lang="en-AU" b="1" dirty="0">
                <a:latin typeface="Segoe UI Light" panose="020B0502040204020203" pitchFamily="34" charset="0"/>
                <a:cs typeface="Segoe UI Light" panose="020B0502040204020203" pitchFamily="34" charset="0"/>
              </a:rPr>
              <a:t>Many factors can affect the impacts of violence on those experiencing it</a:t>
            </a:r>
            <a:br>
              <a:rPr lang="en-AU" b="1" dirty="0">
                <a:latin typeface="Segoe UI Light" panose="020B0502040204020203" pitchFamily="34" charset="0"/>
                <a:cs typeface="Segoe UI Light" panose="020B0502040204020203" pitchFamily="34" charset="0"/>
              </a:rPr>
            </a:br>
            <a:endParaRPr lang="en-AU"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68717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374C81"/>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5f2e3b8-678d-49cc-a09f-cfbaac9fe4ac">
      <Value>48</Value>
    </TaxCatchAll>
    <aeb98b53f96f4182a5dd4d2310bec84e xmlns="c5f2e3b8-678d-49cc-a09f-cfbaac9fe4ac">
      <Terms xmlns="http://schemas.microsoft.com/office/infopath/2007/PartnerControls"/>
    </aeb98b53f96f4182a5dd4d2310bec84e>
    <jd1c641577414dfdab1686c9d5d0dbd0 xmlns="c5f2e3b8-678d-49cc-a09f-cfbaac9fe4ac">
      <Terms xmlns="http://schemas.microsoft.com/office/infopath/2007/PartnerControls"/>
    </jd1c641577414dfdab1686c9d5d0dbd0>
    <PMCNotes xmlns="c5f2e3b8-678d-49cc-a09f-cfbaac9fe4ac" xsi:nil="true"/>
    <ShareHubID xmlns="c5f2e3b8-678d-49cc-a09f-cfbaac9fe4ac">DOC21-82867</ShareHubID>
    <mc5611b894cf49d8aeeb8ebf39dc09bc xmlns="c5f2e3b8-678d-49cc-a09f-cfbaac9fe4ac">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11463c70-78df-4e3b-b0ff-f66cd3cb26ec</TermId>
        </TermInfo>
      </Terms>
    </mc5611b894cf49d8aeeb8ebf39dc09bc>
    <NonRecordJustification xmlns="685f9fda-bd71-4433-b331-92feb9553089">None</NonRecordJust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hareHub Document" ma:contentTypeID="0x0101002825A64A6E1845A99A9D8EE8A5686ECB0084116DD38210B444978836D69405ECA2" ma:contentTypeVersion="7" ma:contentTypeDescription="ShareHub Document" ma:contentTypeScope="" ma:versionID="307fd76cb53d2bf751fab637d8b477b1">
  <xsd:schema xmlns:xsd="http://www.w3.org/2001/XMLSchema" xmlns:xs="http://www.w3.org/2001/XMLSchema" xmlns:p="http://schemas.microsoft.com/office/2006/metadata/properties" xmlns:ns1="c5f2e3b8-678d-49cc-a09f-cfbaac9fe4ac" xmlns:ns3="685f9fda-bd71-4433-b331-92feb9553089" targetNamespace="http://schemas.microsoft.com/office/2006/metadata/properties" ma:root="true" ma:fieldsID="7e616fe74be2a5f60a7586bc41a795f9" ns1:_="" ns3:_="">
    <xsd:import namespace="c5f2e3b8-678d-49cc-a09f-cfbaac9fe4ac"/>
    <xsd:import namespace="685f9fda-bd71-4433-b331-92feb9553089"/>
    <xsd:element name="properties">
      <xsd:complexType>
        <xsd:sequence>
          <xsd:element name="documentManagement">
            <xsd:complexType>
              <xsd:all>
                <xsd:element ref="ns1:ShareHubID" minOccurs="0"/>
                <xsd:element ref="ns3:NonRecordJustification" minOccurs="0"/>
                <xsd:element ref="ns1:PMCNotes" minOccurs="0"/>
                <xsd:element ref="ns1:mc5611b894cf49d8aeeb8ebf39dc09bc" minOccurs="0"/>
                <xsd:element ref="ns1:TaxCatchAll" minOccurs="0"/>
                <xsd:element ref="ns1:TaxCatchAllLabel" minOccurs="0"/>
                <xsd:element ref="ns1:jd1c641577414dfdab1686c9d5d0dbd0" minOccurs="0"/>
                <xsd:element ref="ns1:aeb98b53f96f4182a5dd4d2310bec84e" minOccurs="0"/>
                <xsd:element ref="ns1: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f2e3b8-678d-49cc-a09f-cfbaac9fe4ac" elementFormDefault="qualified">
    <xsd:import namespace="http://schemas.microsoft.com/office/2006/documentManagement/types"/>
    <xsd:import namespace="http://schemas.microsoft.com/office/infopath/2007/PartnerControls"/>
    <xsd:element name="ShareHubID" ma:index="0" nillable="true" ma:displayName="Record ID" ma:indexed="true" ma:internalName="ShareHubID">
      <xsd:simpleType>
        <xsd:restriction base="dms:Text">
          <xsd:maxLength value="255"/>
        </xsd:restriction>
      </xsd:simpleType>
    </xsd:element>
    <xsd:element name="PMCNotes" ma:index="6" nillable="true" ma:displayName="Notes" ma:internalName="PMCNotes">
      <xsd:simpleType>
        <xsd:restriction base="dms:Note">
          <xsd:maxLength value="255"/>
        </xsd:restriction>
      </xsd:simpleType>
    </xsd:element>
    <xsd:element name="mc5611b894cf49d8aeeb8ebf39dc09bc" ma:index="8" ma:taxonomy="true" ma:internalName="mc5611b894cf49d8aeeb8ebf39dc09bc" ma:taxonomyFieldName="HPRMSecurityLevel" ma:displayName="Security Classification" ma:default="48;#OFFICIAL|11463c70-78df-4e3b-b0ff-f66cd3cb26ec" ma:fieldId="{6c5611b8-94cf-49d8-aeeb-8ebf39dc09bc}" ma:sspId="fdd71c70-8dda-4116-8995-314ca52d638a" ma:termSetId="ad616a2a-2f34-42df-868f-846f11d5d89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0dec800d-e8ae-4e5b-bda9-de80f29b0884}" ma:internalName="TaxCatchAll" ma:showField="CatchAllData" ma:web="c5f2e3b8-678d-49cc-a09f-cfbaac9fe4a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dec800d-e8ae-4e5b-bda9-de80f29b0884}" ma:internalName="TaxCatchAllLabel" ma:readOnly="true" ma:showField="CatchAllDataLabel" ma:web="c5f2e3b8-678d-49cc-a09f-cfbaac9fe4ac">
      <xsd:complexType>
        <xsd:complexContent>
          <xsd:extension base="dms:MultiChoiceLookup">
            <xsd:sequence>
              <xsd:element name="Value" type="dms:Lookup" maxOccurs="unbounded" minOccurs="0" nillable="true"/>
            </xsd:sequence>
          </xsd:extension>
        </xsd:complexContent>
      </xsd:complexType>
    </xsd:element>
    <xsd:element name="jd1c641577414dfdab1686c9d5d0dbd0" ma:index="12" nillable="true" ma:taxonomy="true" ma:internalName="jd1c641577414dfdab1686c9d5d0dbd0" ma:taxonomyFieldName="HPRMSecurityCaveat" ma:displayName="Information Marker" ma:fieldId="{3d1c6415-7741-4dfd-ab16-86c9d5d0dbd0}" ma:taxonomyMulti="true" ma:sspId="fdd71c70-8dda-4116-8995-314ca52d638a" ma:termSetId="4779c3b8-a320-4a06-b8c8-666ff4292a5a" ma:anchorId="00000000-0000-0000-0000-000000000000" ma:open="false" ma:isKeyword="false">
      <xsd:complexType>
        <xsd:sequence>
          <xsd:element ref="pc:Terms" minOccurs="0" maxOccurs="1"/>
        </xsd:sequence>
      </xsd:complexType>
    </xsd:element>
    <xsd:element name="aeb98b53f96f4182a5dd4d2310bec84e" ma:index="17" nillable="true" ma:taxonomy="true" ma:internalName="aeb98b53f96f4182a5dd4d2310bec84e" ma:taxonomyFieldName="ESearchTags" ma:displayName="Tags" ma:fieldId="{aeb98b53-f96f-4182-a5dd-4d2310bec84e}" ma:taxonomyMulti="true" ma:sspId="fdd71c70-8dda-4116-8995-314ca52d638a" ma:termSetId="8f252924-ebd5-4b35-b39d-81596a6204b5" ma:anchorId="00000000-0000-0000-0000-000000000000" ma:open="true" ma:isKeyword="false">
      <xsd:complexType>
        <xsd:sequence>
          <xsd:element ref="pc:Terms" minOccurs="0" maxOccurs="1"/>
        </xsd:sequence>
      </xsd:complex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5f9fda-bd71-4433-b331-92feb9553089" elementFormDefault="qualified">
    <xsd:import namespace="http://schemas.microsoft.com/office/2006/documentManagement/types"/>
    <xsd:import namespace="http://schemas.microsoft.com/office/infopath/2007/PartnerControls"/>
    <xsd:element name="NonRecordJustification" ma:index="5" nillable="true" ma:displayName="Non-record justification" ma:default="None" ma:format="Dropdown" ma:internalName="NonRecordJustification" ma:readOnly="false">
      <xsd:simpleType>
        <xsd:restriction base="dms:Choice">
          <xsd:enumeration value="None"/>
          <xsd:enumeration value="Not defined as a record under the Archives Act of 1983"/>
          <xsd:enumeration value="Duplicate or low value item"/>
          <xsd:enumeration value="Superced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B73494-BAC5-437B-B006-0C7042DF10F3}">
  <ds:schemaRefs>
    <ds:schemaRef ds:uri="http://schemas.microsoft.com/office/infopath/2007/PartnerControls"/>
    <ds:schemaRef ds:uri="http://schemas.microsoft.com/office/2006/metadata/properties"/>
    <ds:schemaRef ds:uri="http://purl.org/dc/elements/1.1/"/>
    <ds:schemaRef ds:uri="c5f2e3b8-678d-49cc-a09f-cfbaac9fe4ac"/>
    <ds:schemaRef ds:uri="http://purl.org/dc/terms/"/>
    <ds:schemaRef ds:uri="685f9fda-bd71-4433-b331-92feb9553089"/>
    <ds:schemaRef ds:uri="http://schemas.openxmlformats.org/package/2006/metadata/core-properties"/>
    <ds:schemaRef ds:uri="http://schemas.microsoft.com/office/2006/documentManagement/types"/>
    <ds:schemaRef ds:uri="http://purl.org/dc/dcmitype/"/>
    <ds:schemaRef ds:uri="http://www.w3.org/XML/1998/namespace"/>
  </ds:schemaRefs>
</ds:datastoreItem>
</file>

<file path=customXml/itemProps2.xml><?xml version="1.0" encoding="utf-8"?>
<ds:datastoreItem xmlns:ds="http://schemas.openxmlformats.org/officeDocument/2006/customXml" ds:itemID="{08DABECE-CF63-4EC1-BAB6-FDC68BAFE7BA}">
  <ds:schemaRefs>
    <ds:schemaRef ds:uri="http://schemas.microsoft.com/sharepoint/v3/contenttype/forms"/>
  </ds:schemaRefs>
</ds:datastoreItem>
</file>

<file path=customXml/itemProps3.xml><?xml version="1.0" encoding="utf-8"?>
<ds:datastoreItem xmlns:ds="http://schemas.openxmlformats.org/officeDocument/2006/customXml" ds:itemID="{85D35749-E9D1-4729-8267-47A41B1C98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f2e3b8-678d-49cc-a09f-cfbaac9fe4ac"/>
    <ds:schemaRef ds:uri="685f9fda-bd71-4433-b331-92feb9553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3647</TotalTime>
  <Words>1349</Words>
  <Application>Microsoft Office PowerPoint</Application>
  <PresentationFormat>Widescreen</PresentationFormat>
  <Paragraphs>106</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Segoe UI</vt:lpstr>
      <vt:lpstr>Segoe UI Light</vt:lpstr>
      <vt:lpstr>Office Theme</vt:lpstr>
      <vt:lpstr>Preventing and addressing violence against women and children: consulting on the next National Plan</vt:lpstr>
      <vt:lpstr>PowerPoint Presentation</vt:lpstr>
      <vt:lpstr>PowerPoint Presentation</vt:lpstr>
      <vt:lpstr>Since the age of 15, women are more likely to experience intimate partner violence. Around 1 in 6 women experience physical violence by a partner, compared to one in 17 men. Women are eight times more likely to experience sexual violence by a partner than 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framework for Australia’s National Plan to End Violence Against Women and Children</dc:title>
  <dc:creator>CALIC, Nikolina</dc:creator>
  <cp:lastModifiedBy>BLAYNEY, Aime-Lea</cp:lastModifiedBy>
  <cp:revision>179</cp:revision>
  <dcterms:created xsi:type="dcterms:W3CDTF">2021-02-21T22:33:45Z</dcterms:created>
  <dcterms:modified xsi:type="dcterms:W3CDTF">2021-04-07T07:00:32Z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0x0101002825A64A6E1845A99A9D8EE8A5686ECB0084116DD38210B444978836D69405ECA2</vt:lpwstr>
  </property>
  <property fmtid="{D5CDD505-2E9C-101B-9397-08002B2CF9AE}" pid="3" name="HPRMSecurityCaveat">
    <vt:lpwstr/>
  </property>
  <property fmtid="{D5CDD505-2E9C-101B-9397-08002B2CF9AE}" pid="4" name="ESearchTags">
    <vt:lpwstr/>
  </property>
  <property fmtid="{D5CDD505-2E9C-101B-9397-08002B2CF9AE}" pid="5" name="HPRMSecurityLevel">
    <vt:lpwstr>48;#OFFICIAL|11463c70-78df-4e3b-b0ff-f66cd3cb26ec</vt:lpwstr>
  </property>
  <property fmtid="{D5CDD505-2E9C-101B-9397-08002B2CF9AE}" pid="6" name="PMC.ESearch.TagGeneratedTime">
    <vt:lpwstr>2021-03-24T10:33:44</vt:lpwstr>
  </property>
</Properties>
</file>