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91" r:id="rId3"/>
    <p:sldId id="284" r:id="rId4"/>
    <p:sldId id="283" r:id="rId5"/>
    <p:sldId id="268" r:id="rId6"/>
    <p:sldId id="269" r:id="rId7"/>
    <p:sldId id="288" r:id="rId8"/>
    <p:sldId id="289" r:id="rId9"/>
    <p:sldId id="290" r:id="rId10"/>
    <p:sldId id="293" r:id="rId11"/>
    <p:sldId id="263" r:id="rId12"/>
    <p:sldId id="285" r:id="rId13"/>
    <p:sldId id="261" r:id="rId14"/>
    <p:sldId id="260" r:id="rId15"/>
    <p:sldId id="275" r:id="rId16"/>
    <p:sldId id="274" r:id="rId17"/>
    <p:sldId id="294" r:id="rId18"/>
    <p:sldId id="292" r:id="rId19"/>
    <p:sldId id="262"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8"/>
    <a:srgbClr val="009CA4"/>
    <a:srgbClr val="005F64"/>
    <a:srgbClr val="B2E4E3"/>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5349" autoAdjust="0"/>
  </p:normalViewPr>
  <p:slideViewPr>
    <p:cSldViewPr showGuides="1">
      <p:cViewPr varScale="1">
        <p:scale>
          <a:sx n="83" d="100"/>
          <a:sy n="83" d="100"/>
        </p:scale>
        <p:origin x="1842" y="90"/>
      </p:cViewPr>
      <p:guideLst>
        <p:guide orient="horz" pos="3707"/>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B29B5-ED91-4732-9362-40D4987E9ACB}"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3D19A40D-DB71-47AB-9DAC-2CCBA7CF8D8C}">
      <dgm:prSet custT="1"/>
      <dgm:spPr>
        <a:solidFill>
          <a:schemeClr val="accent1"/>
        </a:solidFill>
      </dgm:spPr>
      <dgm:t>
        <a:bodyPr/>
        <a:lstStyle/>
        <a:p>
          <a:pPr rtl="0"/>
          <a:r>
            <a:rPr lang="en-AU" sz="1800" dirty="0" smtClean="0">
              <a:latin typeface="Calibri Light" panose="020F0302020204030204" pitchFamily="34" charset="0"/>
              <a:cs typeface="Calibri Light" panose="020F0302020204030204" pitchFamily="34" charset="0"/>
            </a:rPr>
            <a:t>1. Outcomes and evidence </a:t>
          </a:r>
          <a:endParaRPr lang="en-AU" sz="1800" dirty="0">
            <a:latin typeface="Calibri Light" panose="020F0302020204030204" pitchFamily="34" charset="0"/>
            <a:cs typeface="Calibri Light" panose="020F0302020204030204" pitchFamily="34" charset="0"/>
          </a:endParaRPr>
        </a:p>
      </dgm:t>
    </dgm:pt>
    <dgm:pt modelId="{C350E1A5-3935-45DD-8441-DC30A78123B3}" type="parTrans" cxnId="{54B5A223-C34F-47A6-9DA9-D03756DAC9D6}">
      <dgm:prSet/>
      <dgm:spPr/>
      <dgm:t>
        <a:bodyPr/>
        <a:lstStyle/>
        <a:p>
          <a:endParaRPr lang="en-US" sz="1400">
            <a:latin typeface="Calibri Light" panose="020F0302020204030204" pitchFamily="34" charset="0"/>
            <a:cs typeface="Calibri Light" panose="020F0302020204030204" pitchFamily="34" charset="0"/>
          </a:endParaRPr>
        </a:p>
      </dgm:t>
    </dgm:pt>
    <dgm:pt modelId="{508803AE-01FB-46D6-9904-4C0B7C1EFDC0}" type="sibTrans" cxnId="{54B5A223-C34F-47A6-9DA9-D03756DAC9D6}">
      <dgm:prSet/>
      <dgm:spPr/>
      <dgm:t>
        <a:bodyPr/>
        <a:lstStyle/>
        <a:p>
          <a:endParaRPr lang="en-US" sz="1400">
            <a:latin typeface="Calibri Light" panose="020F0302020204030204" pitchFamily="34" charset="0"/>
            <a:cs typeface="Calibri Light" panose="020F0302020204030204" pitchFamily="34" charset="0"/>
          </a:endParaRPr>
        </a:p>
      </dgm:t>
    </dgm:pt>
    <dgm:pt modelId="{934A8E13-0A0E-4753-B80A-DCF6433EE4FC}">
      <dgm:prSet custT="1"/>
      <dgm:spPr>
        <a:solidFill>
          <a:schemeClr val="accent1"/>
        </a:solidFill>
      </dgm:spPr>
      <dgm:t>
        <a:bodyPr/>
        <a:lstStyle/>
        <a:p>
          <a:pPr rtl="0"/>
          <a:r>
            <a:rPr lang="en-AU" sz="1800" dirty="0" smtClean="0">
              <a:latin typeface="Calibri Light" panose="020F0302020204030204" pitchFamily="34" charset="0"/>
              <a:cs typeface="Calibri Light" panose="020F0302020204030204" pitchFamily="34" charset="0"/>
            </a:rPr>
            <a:t>2. Certainty and accountability </a:t>
          </a:r>
          <a:endParaRPr lang="en-AU" sz="1800" dirty="0">
            <a:latin typeface="Calibri Light" panose="020F0302020204030204" pitchFamily="34" charset="0"/>
            <a:cs typeface="Calibri Light" panose="020F0302020204030204" pitchFamily="34" charset="0"/>
          </a:endParaRPr>
        </a:p>
      </dgm:t>
    </dgm:pt>
    <dgm:pt modelId="{80033C14-8B07-4697-86B6-C228041CEFA8}" type="parTrans" cxnId="{C0B86610-9B7C-4F13-A51F-701935DC32F0}">
      <dgm:prSet/>
      <dgm:spPr/>
      <dgm:t>
        <a:bodyPr/>
        <a:lstStyle/>
        <a:p>
          <a:endParaRPr lang="en-US" sz="1400">
            <a:latin typeface="Calibri Light" panose="020F0302020204030204" pitchFamily="34" charset="0"/>
            <a:cs typeface="Calibri Light" panose="020F0302020204030204" pitchFamily="34" charset="0"/>
          </a:endParaRPr>
        </a:p>
      </dgm:t>
    </dgm:pt>
    <dgm:pt modelId="{5FCA7AC4-8245-4009-9236-0C47F9DCD294}" type="sibTrans" cxnId="{C0B86610-9B7C-4F13-A51F-701935DC32F0}">
      <dgm:prSet/>
      <dgm:spPr/>
      <dgm:t>
        <a:bodyPr/>
        <a:lstStyle/>
        <a:p>
          <a:endParaRPr lang="en-US" sz="1400">
            <a:latin typeface="Calibri Light" panose="020F0302020204030204" pitchFamily="34" charset="0"/>
            <a:cs typeface="Calibri Light" panose="020F0302020204030204" pitchFamily="34" charset="0"/>
          </a:endParaRPr>
        </a:p>
      </dgm:t>
    </dgm:pt>
    <dgm:pt modelId="{52C3C96B-C025-49C1-A86A-0B1DF138A310}">
      <dgm:prSet custT="1"/>
      <dgm:spPr>
        <a:solidFill>
          <a:schemeClr val="accent1"/>
        </a:solidFill>
      </dgm:spPr>
      <dgm:t>
        <a:bodyPr/>
        <a:lstStyle/>
        <a:p>
          <a:pPr rtl="0"/>
          <a:r>
            <a:rPr lang="en-AU" sz="1800" dirty="0" smtClean="0">
              <a:latin typeface="Calibri Light" panose="020F0302020204030204" pitchFamily="34" charset="0"/>
              <a:cs typeface="Calibri Light" panose="020F0302020204030204" pitchFamily="34" charset="0"/>
            </a:rPr>
            <a:t>4. Collaboration and coordination </a:t>
          </a:r>
          <a:endParaRPr lang="en-AU" sz="1800" dirty="0">
            <a:latin typeface="Calibri Light" panose="020F0302020204030204" pitchFamily="34" charset="0"/>
            <a:cs typeface="Calibri Light" panose="020F0302020204030204" pitchFamily="34" charset="0"/>
          </a:endParaRPr>
        </a:p>
      </dgm:t>
    </dgm:pt>
    <dgm:pt modelId="{0091BF18-694D-4578-B8D3-DD30EC5E94D7}" type="parTrans" cxnId="{3AC156D6-E0EA-4FFA-AF00-18B4E972182F}">
      <dgm:prSet/>
      <dgm:spPr/>
      <dgm:t>
        <a:bodyPr/>
        <a:lstStyle/>
        <a:p>
          <a:endParaRPr lang="en-US" sz="1400">
            <a:latin typeface="Calibri Light" panose="020F0302020204030204" pitchFamily="34" charset="0"/>
            <a:cs typeface="Calibri Light" panose="020F0302020204030204" pitchFamily="34" charset="0"/>
          </a:endParaRPr>
        </a:p>
      </dgm:t>
    </dgm:pt>
    <dgm:pt modelId="{F9427D61-5A2C-4DC1-A5A4-311F9D82E0F1}" type="sibTrans" cxnId="{3AC156D6-E0EA-4FFA-AF00-18B4E972182F}">
      <dgm:prSet/>
      <dgm:spPr/>
      <dgm:t>
        <a:bodyPr/>
        <a:lstStyle/>
        <a:p>
          <a:endParaRPr lang="en-US" sz="1400">
            <a:latin typeface="Calibri Light" panose="020F0302020204030204" pitchFamily="34" charset="0"/>
            <a:cs typeface="Calibri Light" panose="020F0302020204030204" pitchFamily="34" charset="0"/>
          </a:endParaRPr>
        </a:p>
      </dgm:t>
    </dgm:pt>
    <dgm:pt modelId="{102DF0CD-C55C-400F-93CF-245597037F9F}">
      <dgm:prSet custT="1"/>
      <dgm:spPr>
        <a:solidFill>
          <a:schemeClr val="accent1"/>
        </a:solidFill>
      </dgm:spPr>
      <dgm:t>
        <a:bodyPr/>
        <a:lstStyle/>
        <a:p>
          <a:pPr rtl="0"/>
          <a:r>
            <a:rPr lang="en-AU" sz="1800" dirty="0" smtClean="0">
              <a:latin typeface="Calibri Light" panose="020F0302020204030204" pitchFamily="34" charset="0"/>
              <a:cs typeface="Calibri Light" panose="020F0302020204030204" pitchFamily="34" charset="0"/>
            </a:rPr>
            <a:t>5. Capability and innovation</a:t>
          </a:r>
          <a:endParaRPr lang="en-AU" sz="1800" dirty="0">
            <a:latin typeface="Calibri Light" panose="020F0302020204030204" pitchFamily="34" charset="0"/>
            <a:cs typeface="Calibri Light" panose="020F0302020204030204" pitchFamily="34" charset="0"/>
          </a:endParaRPr>
        </a:p>
      </dgm:t>
    </dgm:pt>
    <dgm:pt modelId="{D6D4BFE0-36A1-477C-B78A-C47851EA1E7D}" type="parTrans" cxnId="{7DD32E18-9236-4F7D-8812-46857C82A100}">
      <dgm:prSet/>
      <dgm:spPr/>
      <dgm:t>
        <a:bodyPr/>
        <a:lstStyle/>
        <a:p>
          <a:endParaRPr lang="en-US" sz="1400">
            <a:latin typeface="Calibri Light" panose="020F0302020204030204" pitchFamily="34" charset="0"/>
            <a:cs typeface="Calibri Light" panose="020F0302020204030204" pitchFamily="34" charset="0"/>
          </a:endParaRPr>
        </a:p>
      </dgm:t>
    </dgm:pt>
    <dgm:pt modelId="{58E56517-598E-4ECC-A25B-09515249317B}" type="sibTrans" cxnId="{7DD32E18-9236-4F7D-8812-46857C82A100}">
      <dgm:prSet/>
      <dgm:spPr/>
      <dgm:t>
        <a:bodyPr/>
        <a:lstStyle/>
        <a:p>
          <a:endParaRPr lang="en-US" sz="1400">
            <a:latin typeface="Calibri Light" panose="020F0302020204030204" pitchFamily="34" charset="0"/>
            <a:cs typeface="Calibri Light" panose="020F0302020204030204" pitchFamily="34" charset="0"/>
          </a:endParaRPr>
        </a:p>
      </dgm:t>
    </dgm:pt>
    <dgm:pt modelId="{D1E2E469-77BF-4847-98E6-A83EE0F0A96C}">
      <dgm:prSet custT="1"/>
      <dgm:spPr>
        <a:solidFill>
          <a:schemeClr val="accent1"/>
        </a:solidFill>
      </dgm:spPr>
      <dgm:t>
        <a:bodyPr/>
        <a:lstStyle/>
        <a:p>
          <a:pPr rtl="0"/>
          <a:r>
            <a:rPr lang="en-AU" sz="1800" dirty="0" smtClean="0">
              <a:latin typeface="Calibri Light" panose="020F0302020204030204" pitchFamily="34" charset="0"/>
              <a:cs typeface="Calibri Light" panose="020F0302020204030204" pitchFamily="34" charset="0"/>
            </a:rPr>
            <a:t>3. Targeting and accessibility </a:t>
          </a:r>
          <a:endParaRPr lang="en-AU" sz="1800" dirty="0">
            <a:latin typeface="Calibri Light" panose="020F0302020204030204" pitchFamily="34" charset="0"/>
            <a:cs typeface="Calibri Light" panose="020F0302020204030204" pitchFamily="34" charset="0"/>
          </a:endParaRPr>
        </a:p>
      </dgm:t>
    </dgm:pt>
    <dgm:pt modelId="{17B683E3-8B69-4C38-B1D3-8BC2DFB9ED1E}" type="sibTrans" cxnId="{20DA378D-1D4F-49E6-B898-5F01EC48D5A6}">
      <dgm:prSet/>
      <dgm:spPr/>
      <dgm:t>
        <a:bodyPr/>
        <a:lstStyle/>
        <a:p>
          <a:endParaRPr lang="en-US" sz="1400">
            <a:latin typeface="Calibri Light" panose="020F0302020204030204" pitchFamily="34" charset="0"/>
            <a:cs typeface="Calibri Light" panose="020F0302020204030204" pitchFamily="34" charset="0"/>
          </a:endParaRPr>
        </a:p>
      </dgm:t>
    </dgm:pt>
    <dgm:pt modelId="{047BA062-9B9F-4C7F-B946-E343F950155C}" type="parTrans" cxnId="{20DA378D-1D4F-49E6-B898-5F01EC48D5A6}">
      <dgm:prSet/>
      <dgm:spPr/>
      <dgm:t>
        <a:bodyPr/>
        <a:lstStyle/>
        <a:p>
          <a:endParaRPr lang="en-US" sz="1400">
            <a:latin typeface="Calibri Light" panose="020F0302020204030204" pitchFamily="34" charset="0"/>
            <a:cs typeface="Calibri Light" panose="020F0302020204030204" pitchFamily="34" charset="0"/>
          </a:endParaRPr>
        </a:p>
      </dgm:t>
    </dgm:pt>
    <dgm:pt modelId="{B27126F3-DBD3-4411-9819-69021A124BE5}" type="pres">
      <dgm:prSet presAssocID="{A46B29B5-ED91-4732-9362-40D4987E9ACB}" presName="diagram" presStyleCnt="0">
        <dgm:presLayoutVars>
          <dgm:dir/>
          <dgm:resizeHandles val="exact"/>
        </dgm:presLayoutVars>
      </dgm:prSet>
      <dgm:spPr/>
      <dgm:t>
        <a:bodyPr/>
        <a:lstStyle/>
        <a:p>
          <a:endParaRPr lang="en-US"/>
        </a:p>
      </dgm:t>
    </dgm:pt>
    <dgm:pt modelId="{9F77D61B-4F87-4339-BFD3-DD06982A5A9B}" type="pres">
      <dgm:prSet presAssocID="{3D19A40D-DB71-47AB-9DAC-2CCBA7CF8D8C}" presName="node" presStyleLbl="node1" presStyleIdx="0" presStyleCnt="5">
        <dgm:presLayoutVars>
          <dgm:bulletEnabled val="1"/>
        </dgm:presLayoutVars>
      </dgm:prSet>
      <dgm:spPr/>
      <dgm:t>
        <a:bodyPr/>
        <a:lstStyle/>
        <a:p>
          <a:endParaRPr lang="en-US"/>
        </a:p>
      </dgm:t>
    </dgm:pt>
    <dgm:pt modelId="{BC5BE822-B64E-46FA-84D1-4F15AC612034}" type="pres">
      <dgm:prSet presAssocID="{508803AE-01FB-46D6-9904-4C0B7C1EFDC0}" presName="sibTrans" presStyleCnt="0"/>
      <dgm:spPr/>
    </dgm:pt>
    <dgm:pt modelId="{D615863C-436A-4E63-A0CA-480ABE5B837C}" type="pres">
      <dgm:prSet presAssocID="{934A8E13-0A0E-4753-B80A-DCF6433EE4FC}" presName="node" presStyleLbl="node1" presStyleIdx="1" presStyleCnt="5">
        <dgm:presLayoutVars>
          <dgm:bulletEnabled val="1"/>
        </dgm:presLayoutVars>
      </dgm:prSet>
      <dgm:spPr/>
      <dgm:t>
        <a:bodyPr/>
        <a:lstStyle/>
        <a:p>
          <a:endParaRPr lang="en-US"/>
        </a:p>
      </dgm:t>
    </dgm:pt>
    <dgm:pt modelId="{9A2B2372-9D0F-4570-88B0-A9A7EB5285C9}" type="pres">
      <dgm:prSet presAssocID="{5FCA7AC4-8245-4009-9236-0C47F9DCD294}" presName="sibTrans" presStyleCnt="0"/>
      <dgm:spPr/>
    </dgm:pt>
    <dgm:pt modelId="{1F5234D4-A5A0-4564-A28D-21856C53F6A8}" type="pres">
      <dgm:prSet presAssocID="{D1E2E469-77BF-4847-98E6-A83EE0F0A96C}" presName="node" presStyleLbl="node1" presStyleIdx="2" presStyleCnt="5">
        <dgm:presLayoutVars>
          <dgm:bulletEnabled val="1"/>
        </dgm:presLayoutVars>
      </dgm:prSet>
      <dgm:spPr/>
      <dgm:t>
        <a:bodyPr/>
        <a:lstStyle/>
        <a:p>
          <a:endParaRPr lang="en-US"/>
        </a:p>
      </dgm:t>
    </dgm:pt>
    <dgm:pt modelId="{AE5C7B17-1594-4E18-93FA-20AB705804F3}" type="pres">
      <dgm:prSet presAssocID="{17B683E3-8B69-4C38-B1D3-8BC2DFB9ED1E}" presName="sibTrans" presStyleCnt="0"/>
      <dgm:spPr/>
    </dgm:pt>
    <dgm:pt modelId="{9406549E-0E19-4BA2-8BD4-DA97A62E7A8D}" type="pres">
      <dgm:prSet presAssocID="{52C3C96B-C025-49C1-A86A-0B1DF138A310}" presName="node" presStyleLbl="node1" presStyleIdx="3" presStyleCnt="5">
        <dgm:presLayoutVars>
          <dgm:bulletEnabled val="1"/>
        </dgm:presLayoutVars>
      </dgm:prSet>
      <dgm:spPr/>
      <dgm:t>
        <a:bodyPr/>
        <a:lstStyle/>
        <a:p>
          <a:endParaRPr lang="en-US"/>
        </a:p>
      </dgm:t>
    </dgm:pt>
    <dgm:pt modelId="{C2E72ABD-853A-4D27-98E7-A111C07E4E86}" type="pres">
      <dgm:prSet presAssocID="{F9427D61-5A2C-4DC1-A5A4-311F9D82E0F1}" presName="sibTrans" presStyleCnt="0"/>
      <dgm:spPr/>
    </dgm:pt>
    <dgm:pt modelId="{8DFD0D42-3AD2-4713-8382-DD5927A9A8C3}" type="pres">
      <dgm:prSet presAssocID="{102DF0CD-C55C-400F-93CF-245597037F9F}" presName="node" presStyleLbl="node1" presStyleIdx="4" presStyleCnt="5">
        <dgm:presLayoutVars>
          <dgm:bulletEnabled val="1"/>
        </dgm:presLayoutVars>
      </dgm:prSet>
      <dgm:spPr/>
      <dgm:t>
        <a:bodyPr/>
        <a:lstStyle/>
        <a:p>
          <a:endParaRPr lang="en-US"/>
        </a:p>
      </dgm:t>
    </dgm:pt>
  </dgm:ptLst>
  <dgm:cxnLst>
    <dgm:cxn modelId="{C0B86610-9B7C-4F13-A51F-701935DC32F0}" srcId="{A46B29B5-ED91-4732-9362-40D4987E9ACB}" destId="{934A8E13-0A0E-4753-B80A-DCF6433EE4FC}" srcOrd="1" destOrd="0" parTransId="{80033C14-8B07-4697-86B6-C228041CEFA8}" sibTransId="{5FCA7AC4-8245-4009-9236-0C47F9DCD294}"/>
    <dgm:cxn modelId="{20DA378D-1D4F-49E6-B898-5F01EC48D5A6}" srcId="{A46B29B5-ED91-4732-9362-40D4987E9ACB}" destId="{D1E2E469-77BF-4847-98E6-A83EE0F0A96C}" srcOrd="2" destOrd="0" parTransId="{047BA062-9B9F-4C7F-B946-E343F950155C}" sibTransId="{17B683E3-8B69-4C38-B1D3-8BC2DFB9ED1E}"/>
    <dgm:cxn modelId="{3AC156D6-E0EA-4FFA-AF00-18B4E972182F}" srcId="{A46B29B5-ED91-4732-9362-40D4987E9ACB}" destId="{52C3C96B-C025-49C1-A86A-0B1DF138A310}" srcOrd="3" destOrd="0" parTransId="{0091BF18-694D-4578-B8D3-DD30EC5E94D7}" sibTransId="{F9427D61-5A2C-4DC1-A5A4-311F9D82E0F1}"/>
    <dgm:cxn modelId="{3680120C-7672-4622-B16D-35B269EA380C}" type="presOf" srcId="{934A8E13-0A0E-4753-B80A-DCF6433EE4FC}" destId="{D615863C-436A-4E63-A0CA-480ABE5B837C}" srcOrd="0" destOrd="0" presId="urn:microsoft.com/office/officeart/2005/8/layout/default"/>
    <dgm:cxn modelId="{268CF880-31FD-48E1-89BC-AFC15B0E1B4E}" type="presOf" srcId="{D1E2E469-77BF-4847-98E6-A83EE0F0A96C}" destId="{1F5234D4-A5A0-4564-A28D-21856C53F6A8}" srcOrd="0" destOrd="0" presId="urn:microsoft.com/office/officeart/2005/8/layout/default"/>
    <dgm:cxn modelId="{26CB83F8-EE5E-441E-9D83-89507D805AEC}" type="presOf" srcId="{3D19A40D-DB71-47AB-9DAC-2CCBA7CF8D8C}" destId="{9F77D61B-4F87-4339-BFD3-DD06982A5A9B}" srcOrd="0" destOrd="0" presId="urn:microsoft.com/office/officeart/2005/8/layout/default"/>
    <dgm:cxn modelId="{54B5A223-C34F-47A6-9DA9-D03756DAC9D6}" srcId="{A46B29B5-ED91-4732-9362-40D4987E9ACB}" destId="{3D19A40D-DB71-47AB-9DAC-2CCBA7CF8D8C}" srcOrd="0" destOrd="0" parTransId="{C350E1A5-3935-45DD-8441-DC30A78123B3}" sibTransId="{508803AE-01FB-46D6-9904-4C0B7C1EFDC0}"/>
    <dgm:cxn modelId="{983584B0-C05A-47BE-B3CD-2834A36B0BFD}" type="presOf" srcId="{A46B29B5-ED91-4732-9362-40D4987E9ACB}" destId="{B27126F3-DBD3-4411-9819-69021A124BE5}" srcOrd="0" destOrd="0" presId="urn:microsoft.com/office/officeart/2005/8/layout/default"/>
    <dgm:cxn modelId="{7C88863A-0B0E-46DB-861A-C2AEF6230FF9}" type="presOf" srcId="{102DF0CD-C55C-400F-93CF-245597037F9F}" destId="{8DFD0D42-3AD2-4713-8382-DD5927A9A8C3}" srcOrd="0" destOrd="0" presId="urn:microsoft.com/office/officeart/2005/8/layout/default"/>
    <dgm:cxn modelId="{FC8C2FFA-DC9B-4A34-870F-0128C38D6EF4}" type="presOf" srcId="{52C3C96B-C025-49C1-A86A-0B1DF138A310}" destId="{9406549E-0E19-4BA2-8BD4-DA97A62E7A8D}" srcOrd="0" destOrd="0" presId="urn:microsoft.com/office/officeart/2005/8/layout/default"/>
    <dgm:cxn modelId="{7DD32E18-9236-4F7D-8812-46857C82A100}" srcId="{A46B29B5-ED91-4732-9362-40D4987E9ACB}" destId="{102DF0CD-C55C-400F-93CF-245597037F9F}" srcOrd="4" destOrd="0" parTransId="{D6D4BFE0-36A1-477C-B78A-C47851EA1E7D}" sibTransId="{58E56517-598E-4ECC-A25B-09515249317B}"/>
    <dgm:cxn modelId="{EEB4DE40-AED9-4A59-B13C-D0BE929CF6F2}" type="presParOf" srcId="{B27126F3-DBD3-4411-9819-69021A124BE5}" destId="{9F77D61B-4F87-4339-BFD3-DD06982A5A9B}" srcOrd="0" destOrd="0" presId="urn:microsoft.com/office/officeart/2005/8/layout/default"/>
    <dgm:cxn modelId="{E008C881-E83E-46D2-81C2-DD2EDB7505E2}" type="presParOf" srcId="{B27126F3-DBD3-4411-9819-69021A124BE5}" destId="{BC5BE822-B64E-46FA-84D1-4F15AC612034}" srcOrd="1" destOrd="0" presId="urn:microsoft.com/office/officeart/2005/8/layout/default"/>
    <dgm:cxn modelId="{4E546A7C-A436-4CAC-BE18-CCD0716A95BC}" type="presParOf" srcId="{B27126F3-DBD3-4411-9819-69021A124BE5}" destId="{D615863C-436A-4E63-A0CA-480ABE5B837C}" srcOrd="2" destOrd="0" presId="urn:microsoft.com/office/officeart/2005/8/layout/default"/>
    <dgm:cxn modelId="{D1B0C856-02B8-45FA-A72D-609E39F954E0}" type="presParOf" srcId="{B27126F3-DBD3-4411-9819-69021A124BE5}" destId="{9A2B2372-9D0F-4570-88B0-A9A7EB5285C9}" srcOrd="3" destOrd="0" presId="urn:microsoft.com/office/officeart/2005/8/layout/default"/>
    <dgm:cxn modelId="{59B54096-1FF2-4C88-B1AA-0FD08A369613}" type="presParOf" srcId="{B27126F3-DBD3-4411-9819-69021A124BE5}" destId="{1F5234D4-A5A0-4564-A28D-21856C53F6A8}" srcOrd="4" destOrd="0" presId="urn:microsoft.com/office/officeart/2005/8/layout/default"/>
    <dgm:cxn modelId="{68600717-D375-4EF2-8596-B4D0A739B40D}" type="presParOf" srcId="{B27126F3-DBD3-4411-9819-69021A124BE5}" destId="{AE5C7B17-1594-4E18-93FA-20AB705804F3}" srcOrd="5" destOrd="0" presId="urn:microsoft.com/office/officeart/2005/8/layout/default"/>
    <dgm:cxn modelId="{036B7896-ECC7-4694-ABEC-5E7311897DDC}" type="presParOf" srcId="{B27126F3-DBD3-4411-9819-69021A124BE5}" destId="{9406549E-0E19-4BA2-8BD4-DA97A62E7A8D}" srcOrd="6" destOrd="0" presId="urn:microsoft.com/office/officeart/2005/8/layout/default"/>
    <dgm:cxn modelId="{C2ABF01B-2861-430E-BDF5-F2D2A4B0BE87}" type="presParOf" srcId="{B27126F3-DBD3-4411-9819-69021A124BE5}" destId="{C2E72ABD-853A-4D27-98E7-A111C07E4E86}" srcOrd="7" destOrd="0" presId="urn:microsoft.com/office/officeart/2005/8/layout/default"/>
    <dgm:cxn modelId="{D844949B-F1E2-472A-9D35-D8FC2796E798}" type="presParOf" srcId="{B27126F3-DBD3-4411-9819-69021A124BE5}" destId="{8DFD0D42-3AD2-4713-8382-DD5927A9A8C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7D61B-4F87-4339-BFD3-DD06982A5A9B}">
      <dsp:nvSpPr>
        <dsp:cNvPr id="0" name=""/>
        <dsp:cNvSpPr/>
      </dsp:nvSpPr>
      <dsp:spPr>
        <a:xfrm>
          <a:off x="0" y="402205"/>
          <a:ext cx="2209604" cy="13257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latin typeface="Calibri Light" panose="020F0302020204030204" pitchFamily="34" charset="0"/>
              <a:cs typeface="Calibri Light" panose="020F0302020204030204" pitchFamily="34" charset="0"/>
            </a:rPr>
            <a:t>1. Outcomes and evidence </a:t>
          </a:r>
          <a:endParaRPr lang="en-AU" sz="1800" kern="1200" dirty="0">
            <a:latin typeface="Calibri Light" panose="020F0302020204030204" pitchFamily="34" charset="0"/>
            <a:cs typeface="Calibri Light" panose="020F0302020204030204" pitchFamily="34" charset="0"/>
          </a:endParaRPr>
        </a:p>
      </dsp:txBody>
      <dsp:txXfrm>
        <a:off x="0" y="402205"/>
        <a:ext cx="2209604" cy="1325762"/>
      </dsp:txXfrm>
    </dsp:sp>
    <dsp:sp modelId="{D615863C-436A-4E63-A0CA-480ABE5B837C}">
      <dsp:nvSpPr>
        <dsp:cNvPr id="0" name=""/>
        <dsp:cNvSpPr/>
      </dsp:nvSpPr>
      <dsp:spPr>
        <a:xfrm>
          <a:off x="2430565" y="402205"/>
          <a:ext cx="2209604" cy="13257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latin typeface="Calibri Light" panose="020F0302020204030204" pitchFamily="34" charset="0"/>
              <a:cs typeface="Calibri Light" panose="020F0302020204030204" pitchFamily="34" charset="0"/>
            </a:rPr>
            <a:t>2. Certainty and accountability </a:t>
          </a:r>
          <a:endParaRPr lang="en-AU" sz="1800" kern="1200" dirty="0">
            <a:latin typeface="Calibri Light" panose="020F0302020204030204" pitchFamily="34" charset="0"/>
            <a:cs typeface="Calibri Light" panose="020F0302020204030204" pitchFamily="34" charset="0"/>
          </a:endParaRPr>
        </a:p>
      </dsp:txBody>
      <dsp:txXfrm>
        <a:off x="2430565" y="402205"/>
        <a:ext cx="2209604" cy="1325762"/>
      </dsp:txXfrm>
    </dsp:sp>
    <dsp:sp modelId="{1F5234D4-A5A0-4564-A28D-21856C53F6A8}">
      <dsp:nvSpPr>
        <dsp:cNvPr id="0" name=""/>
        <dsp:cNvSpPr/>
      </dsp:nvSpPr>
      <dsp:spPr>
        <a:xfrm>
          <a:off x="4861130" y="402205"/>
          <a:ext cx="2209604" cy="13257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latin typeface="Calibri Light" panose="020F0302020204030204" pitchFamily="34" charset="0"/>
              <a:cs typeface="Calibri Light" panose="020F0302020204030204" pitchFamily="34" charset="0"/>
            </a:rPr>
            <a:t>3. Targeting and accessibility </a:t>
          </a:r>
          <a:endParaRPr lang="en-AU" sz="1800" kern="1200" dirty="0">
            <a:latin typeface="Calibri Light" panose="020F0302020204030204" pitchFamily="34" charset="0"/>
            <a:cs typeface="Calibri Light" panose="020F0302020204030204" pitchFamily="34" charset="0"/>
          </a:endParaRPr>
        </a:p>
      </dsp:txBody>
      <dsp:txXfrm>
        <a:off x="4861130" y="402205"/>
        <a:ext cx="2209604" cy="1325762"/>
      </dsp:txXfrm>
    </dsp:sp>
    <dsp:sp modelId="{9406549E-0E19-4BA2-8BD4-DA97A62E7A8D}">
      <dsp:nvSpPr>
        <dsp:cNvPr id="0" name=""/>
        <dsp:cNvSpPr/>
      </dsp:nvSpPr>
      <dsp:spPr>
        <a:xfrm>
          <a:off x="1215282" y="1948928"/>
          <a:ext cx="2209604" cy="13257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latin typeface="Calibri Light" panose="020F0302020204030204" pitchFamily="34" charset="0"/>
              <a:cs typeface="Calibri Light" panose="020F0302020204030204" pitchFamily="34" charset="0"/>
            </a:rPr>
            <a:t>4. Collaboration and coordination </a:t>
          </a:r>
          <a:endParaRPr lang="en-AU" sz="1800" kern="1200" dirty="0">
            <a:latin typeface="Calibri Light" panose="020F0302020204030204" pitchFamily="34" charset="0"/>
            <a:cs typeface="Calibri Light" panose="020F0302020204030204" pitchFamily="34" charset="0"/>
          </a:endParaRPr>
        </a:p>
      </dsp:txBody>
      <dsp:txXfrm>
        <a:off x="1215282" y="1948928"/>
        <a:ext cx="2209604" cy="1325762"/>
      </dsp:txXfrm>
    </dsp:sp>
    <dsp:sp modelId="{8DFD0D42-3AD2-4713-8382-DD5927A9A8C3}">
      <dsp:nvSpPr>
        <dsp:cNvPr id="0" name=""/>
        <dsp:cNvSpPr/>
      </dsp:nvSpPr>
      <dsp:spPr>
        <a:xfrm>
          <a:off x="3645847" y="1948928"/>
          <a:ext cx="2209604" cy="13257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latin typeface="Calibri Light" panose="020F0302020204030204" pitchFamily="34" charset="0"/>
              <a:cs typeface="Calibri Light" panose="020F0302020204030204" pitchFamily="34" charset="0"/>
            </a:rPr>
            <a:t>5. Capability and innovation</a:t>
          </a:r>
          <a:endParaRPr lang="en-AU" sz="1800" kern="1200" dirty="0">
            <a:latin typeface="Calibri Light" panose="020F0302020204030204" pitchFamily="34" charset="0"/>
            <a:cs typeface="Calibri Light" panose="020F0302020204030204" pitchFamily="34" charset="0"/>
          </a:endParaRPr>
        </a:p>
      </dsp:txBody>
      <dsp:txXfrm>
        <a:off x="3645847" y="1948928"/>
        <a:ext cx="2209604" cy="13257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29/03/2021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a:p>
        </p:txBody>
      </p:sp>
    </p:spTree>
    <p:extLst>
      <p:ext uri="{BB962C8B-B14F-4D97-AF65-F5344CB8AC3E}">
        <p14:creationId xmlns:p14="http://schemas.microsoft.com/office/powerpoint/2010/main" val="282161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100" baseline="0" dirty="0" smtClean="0"/>
          </a:p>
          <a:p>
            <a:pPr marL="171450" indent="-171450">
              <a:buFont typeface="Arial" panose="020B0604020202020204" pitchFamily="34" charset="0"/>
              <a:buChar char="•"/>
            </a:pPr>
            <a:endParaRPr lang="en-AU" sz="1100"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a:p>
        </p:txBody>
      </p:sp>
    </p:spTree>
    <p:extLst>
      <p:ext uri="{BB962C8B-B14F-4D97-AF65-F5344CB8AC3E}">
        <p14:creationId xmlns:p14="http://schemas.microsoft.com/office/powerpoint/2010/main" val="405989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a:p>
        </p:txBody>
      </p:sp>
    </p:spTree>
    <p:extLst>
      <p:ext uri="{BB962C8B-B14F-4D97-AF65-F5344CB8AC3E}">
        <p14:creationId xmlns:p14="http://schemas.microsoft.com/office/powerpoint/2010/main" val="364200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a:p>
        </p:txBody>
      </p:sp>
    </p:spTree>
    <p:extLst>
      <p:ext uri="{BB962C8B-B14F-4D97-AF65-F5344CB8AC3E}">
        <p14:creationId xmlns:p14="http://schemas.microsoft.com/office/powerpoint/2010/main" val="345099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1"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a:p>
        </p:txBody>
      </p:sp>
    </p:spTree>
    <p:extLst>
      <p:ext uri="{BB962C8B-B14F-4D97-AF65-F5344CB8AC3E}">
        <p14:creationId xmlns:p14="http://schemas.microsoft.com/office/powerpoint/2010/main" val="397566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a:p>
        </p:txBody>
      </p:sp>
    </p:spTree>
    <p:extLst>
      <p:ext uri="{BB962C8B-B14F-4D97-AF65-F5344CB8AC3E}">
        <p14:creationId xmlns:p14="http://schemas.microsoft.com/office/powerpoint/2010/main" val="101778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baseline="0" dirty="0" smtClean="0"/>
          </a:p>
          <a:p>
            <a:endParaRPr lang="en-AU" sz="1200" b="0" baseline="0" dirty="0" smtClean="0"/>
          </a:p>
          <a:p>
            <a:endParaRPr lang="en-AU" sz="1200" b="0"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a:p>
        </p:txBody>
      </p:sp>
    </p:spTree>
    <p:extLst>
      <p:ext uri="{BB962C8B-B14F-4D97-AF65-F5344CB8AC3E}">
        <p14:creationId xmlns:p14="http://schemas.microsoft.com/office/powerpoint/2010/main" val="2382331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a:p>
        </p:txBody>
      </p:sp>
    </p:spTree>
    <p:extLst>
      <p:ext uri="{BB962C8B-B14F-4D97-AF65-F5344CB8AC3E}">
        <p14:creationId xmlns:p14="http://schemas.microsoft.com/office/powerpoint/2010/main" val="202115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a:p>
        </p:txBody>
      </p:sp>
    </p:spTree>
    <p:extLst>
      <p:ext uri="{BB962C8B-B14F-4D97-AF65-F5344CB8AC3E}">
        <p14:creationId xmlns:p14="http://schemas.microsoft.com/office/powerpoint/2010/main" val="6497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all questions, email families@dss.gov.au </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a:p>
        </p:txBody>
      </p:sp>
    </p:spTree>
    <p:extLst>
      <p:ext uri="{BB962C8B-B14F-4D97-AF65-F5344CB8AC3E}">
        <p14:creationId xmlns:p14="http://schemas.microsoft.com/office/powerpoint/2010/main" val="160778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AU"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a:p>
        </p:txBody>
      </p:sp>
    </p:spTree>
    <p:extLst>
      <p:ext uri="{BB962C8B-B14F-4D97-AF65-F5344CB8AC3E}">
        <p14:creationId xmlns:p14="http://schemas.microsoft.com/office/powerpoint/2010/main" val="258173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AU"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a:p>
        </p:txBody>
      </p:sp>
    </p:spTree>
    <p:extLst>
      <p:ext uri="{BB962C8B-B14F-4D97-AF65-F5344CB8AC3E}">
        <p14:creationId xmlns:p14="http://schemas.microsoft.com/office/powerpoint/2010/main" val="382163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a:p>
        </p:txBody>
      </p:sp>
    </p:spTree>
    <p:extLst>
      <p:ext uri="{BB962C8B-B14F-4D97-AF65-F5344CB8AC3E}">
        <p14:creationId xmlns:p14="http://schemas.microsoft.com/office/powerpoint/2010/main" val="197738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a:p>
        </p:txBody>
      </p:sp>
    </p:spTree>
    <p:extLst>
      <p:ext uri="{BB962C8B-B14F-4D97-AF65-F5344CB8AC3E}">
        <p14:creationId xmlns:p14="http://schemas.microsoft.com/office/powerpoint/2010/main" val="316798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a:p>
        </p:txBody>
      </p:sp>
    </p:spTree>
    <p:extLst>
      <p:ext uri="{BB962C8B-B14F-4D97-AF65-F5344CB8AC3E}">
        <p14:creationId xmlns:p14="http://schemas.microsoft.com/office/powerpoint/2010/main" val="105134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a:p>
        </p:txBody>
      </p:sp>
    </p:spTree>
    <p:extLst>
      <p:ext uri="{BB962C8B-B14F-4D97-AF65-F5344CB8AC3E}">
        <p14:creationId xmlns:p14="http://schemas.microsoft.com/office/powerpoint/2010/main" val="117515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a:p>
        </p:txBody>
      </p:sp>
    </p:spTree>
    <p:extLst>
      <p:ext uri="{BB962C8B-B14F-4D97-AF65-F5344CB8AC3E}">
        <p14:creationId xmlns:p14="http://schemas.microsoft.com/office/powerpoint/2010/main" val="71554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9</a:t>
            </a:fld>
            <a:endParaRPr lang="en-AU"/>
          </a:p>
        </p:txBody>
      </p:sp>
    </p:spTree>
    <p:extLst>
      <p:ext uri="{BB962C8B-B14F-4D97-AF65-F5344CB8AC3E}">
        <p14:creationId xmlns:p14="http://schemas.microsoft.com/office/powerpoint/2010/main" val="103537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Rectangle 3"/>
          <p:cNvSpPr/>
          <p:nvPr userDrawn="1"/>
        </p:nvSpPr>
        <p:spPr>
          <a:xfrm>
            <a:off x="0" y="1340768"/>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319BD07A-9BF7-4CA1-869E-7D44C984E541}" type="datetime1">
              <a:rPr lang="en-AU" smtClean="0"/>
              <a:t>29/03/2021</a:t>
            </a:fld>
            <a:endParaRPr lang="en-AU"/>
          </a:p>
        </p:txBody>
      </p:sp>
      <p:sp>
        <p:nvSpPr>
          <p:cNvPr id="5" name="Footer Placeholder 4"/>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C7F73AD-62F4-4E8B-99C2-F7BD8AA7A635}" type="datetime1">
              <a:rPr lang="en-AU" smtClean="0"/>
              <a:t>29/03/2021</a:t>
            </a:fld>
            <a:endParaRPr lang="en-AU"/>
          </a:p>
        </p:txBody>
      </p:sp>
      <p:sp>
        <p:nvSpPr>
          <p:cNvPr id="4" name="Footer Placeholder 3"/>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72704989-9F45-4D7C-9E07-064A6FCA5A12}" type="datetime1">
              <a:rPr lang="en-AU" smtClean="0"/>
              <a:t>29/03/2021</a:t>
            </a:fld>
            <a:endParaRPr lang="en-AU"/>
          </a:p>
        </p:txBody>
      </p:sp>
      <p:sp>
        <p:nvSpPr>
          <p:cNvPr id="3" name="Footer Placeholder 2"/>
          <p:cNvSpPr>
            <a:spLocks noGrp="1"/>
          </p:cNvSpPr>
          <p:nvPr>
            <p:ph type="ftr" sz="quarter" idx="11"/>
          </p:nvPr>
        </p:nvSpPr>
        <p:spPr/>
        <p:txBody>
          <a:bodyPr/>
          <a:lstStyle>
            <a:lvl1pPr>
              <a:defRPr>
                <a:solidFill>
                  <a:schemeClr val="tx1"/>
                </a:solidFill>
              </a:defRPr>
            </a:lvl1pPr>
          </a:lstStyle>
          <a:p>
            <a:r>
              <a:rPr lang="en-AU" smtClean="0"/>
              <a:t>‘What we have heard so far’ online provider forum – sharing your feedback</a:t>
            </a:r>
            <a:endParaRPr lang="en-AU"/>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D19B324B-FF44-4DEA-B51A-97527C989A30}" type="datetime1">
              <a:rPr lang="en-AU" smtClean="0"/>
              <a:t>29/03/2021</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smtClean="0"/>
              <a:t>‘What we have heard so far’ online provider forum – sharing your feedback</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
        <p:nvSpPr>
          <p:cNvPr id="3" name="Rectangle 2"/>
          <p:cNvSpPr/>
          <p:nvPr userDrawn="1"/>
        </p:nvSpPr>
        <p:spPr>
          <a:xfrm>
            <a:off x="0" y="980728"/>
            <a:ext cx="9180512" cy="2592288"/>
          </a:xfrm>
          <a:prstGeom prst="rect">
            <a:avLst/>
          </a:prstGeom>
          <a:solidFill>
            <a:srgbClr val="B2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2B89EC6-C5B5-4638-9680-84E8C397F78E}" type="datetime1">
              <a:rPr lang="en-AU" smtClean="0"/>
              <a:t>29/03/2021</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smtClean="0"/>
              <a:t>‘What we have heard so far’ online provider forum – sharing your feedback</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0694F26C-C73F-45A5-8A3B-68A1E1E961F5}" type="datetime1">
              <a:rPr lang="en-AU" smtClean="0"/>
              <a:t>29/03/2021</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smtClean="0"/>
              <a:t>‘What we have heard so far’ online provider forum – sharing your feedback</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98B68F11-FFEA-44B3-A348-A3D7BBB31ED9}" type="datetime1">
              <a:rPr lang="en-AU" smtClean="0"/>
              <a:t>29/03/2021</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smtClean="0"/>
              <a:t>‘What we have heard so far’ online provider forum – sharing your feedback</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320D22E-A166-42E0-8C8E-FD5B62003639}" type="datetime1">
              <a:rPr lang="en-AU" smtClean="0"/>
              <a:t>29/03/2021</a:t>
            </a:fld>
            <a:endParaRPr lang="en-AU"/>
          </a:p>
        </p:txBody>
      </p:sp>
      <p:sp>
        <p:nvSpPr>
          <p:cNvPr id="5" name="Footer Placeholder 4"/>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33FB7A84-9016-4E8A-92F5-E59D1C089675}" type="datetime1">
              <a:rPr lang="en-AU" smtClean="0"/>
              <a:t>29/03/2021</a:t>
            </a:fld>
            <a:endParaRPr lang="en-AU"/>
          </a:p>
        </p:txBody>
      </p:sp>
      <p:sp>
        <p:nvSpPr>
          <p:cNvPr id="6" name="Footer Placeholder 5"/>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27DCA8B3-2AC3-47DF-955B-68726E2C2515}" type="datetime1">
              <a:rPr lang="en-AU" smtClean="0"/>
              <a:t>29/03/2021</a:t>
            </a:fld>
            <a:endParaRPr lang="en-AU"/>
          </a:p>
        </p:txBody>
      </p:sp>
      <p:sp>
        <p:nvSpPr>
          <p:cNvPr id="5" name="Footer Placeholder 4"/>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551D2CE3-7291-4A81-B499-273F3F151D06}" type="datetime1">
              <a:rPr lang="en-AU" smtClean="0"/>
              <a:t>29/03/2021</a:t>
            </a:fld>
            <a:endParaRPr lang="en-AU"/>
          </a:p>
        </p:txBody>
      </p:sp>
      <p:sp>
        <p:nvSpPr>
          <p:cNvPr id="5" name="Footer Placeholder 4"/>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1BA6496E-FC9B-42E6-84F3-869F984357FD}" type="datetime1">
              <a:rPr lang="en-AU" smtClean="0"/>
              <a:t>29/03/2021</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AU" smtClean="0"/>
              <a:t>‘What we have heard so far’ online provider forum – sharing your feedback</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aifs.gov.au/cfca/expert-panel-projec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aifs.gov.au/cf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mailto:families@dss.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dss.gov.au/families-and-childre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800" dirty="0" smtClean="0">
                <a:latin typeface="Calibri Light" panose="020F0302020204030204" pitchFamily="34" charset="0"/>
                <a:cs typeface="Calibri Light" panose="020F0302020204030204" pitchFamily="34" charset="0"/>
              </a:rPr>
              <a:t>Families and </a:t>
            </a:r>
            <a:r>
              <a:rPr lang="en-AU" sz="4800" dirty="0">
                <a:latin typeface="Calibri Light" panose="020F0302020204030204" pitchFamily="34" charset="0"/>
                <a:cs typeface="Calibri Light" panose="020F0302020204030204" pitchFamily="34" charset="0"/>
              </a:rPr>
              <a:t>C</a:t>
            </a:r>
            <a:r>
              <a:rPr lang="en-AU" sz="4800" dirty="0" smtClean="0">
                <a:latin typeface="Calibri Light" panose="020F0302020204030204" pitchFamily="34" charset="0"/>
                <a:cs typeface="Calibri Light" panose="020F0302020204030204" pitchFamily="34" charset="0"/>
              </a:rPr>
              <a:t>hildren </a:t>
            </a:r>
            <a:r>
              <a:rPr lang="en-AU" sz="4800" dirty="0">
                <a:latin typeface="Calibri Light" panose="020F0302020204030204" pitchFamily="34" charset="0"/>
                <a:cs typeface="Calibri Light" panose="020F0302020204030204" pitchFamily="34" charset="0"/>
              </a:rPr>
              <a:t>C</a:t>
            </a:r>
            <a:r>
              <a:rPr lang="en-AU" sz="4800" dirty="0" smtClean="0">
                <a:latin typeface="Calibri Light" panose="020F0302020204030204" pitchFamily="34" charset="0"/>
                <a:cs typeface="Calibri Light" panose="020F0302020204030204" pitchFamily="34" charset="0"/>
              </a:rPr>
              <a:t>onsultation 2020/21</a:t>
            </a:r>
            <a:endParaRPr lang="en-AU" sz="4800" dirty="0">
              <a:latin typeface="Calibri Light" panose="020F0302020204030204" pitchFamily="34" charset="0"/>
              <a:cs typeface="Calibri Light" panose="020F0302020204030204" pitchFamily="34" charset="0"/>
            </a:endParaRPr>
          </a:p>
        </p:txBody>
      </p:sp>
      <p:sp>
        <p:nvSpPr>
          <p:cNvPr id="4" name="Footer Placeholder 2"/>
          <p:cNvSpPr txBox="1">
            <a:spLocks/>
          </p:cNvSpPr>
          <p:nvPr/>
        </p:nvSpPr>
        <p:spPr>
          <a:xfrm>
            <a:off x="179512" y="6309320"/>
            <a:ext cx="7370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i="1" dirty="0" smtClean="0">
                <a:solidFill>
                  <a:schemeClr val="bg1"/>
                </a:solidFill>
                <a:latin typeface="Calibri Light" panose="020F0302020204030204" pitchFamily="34" charset="0"/>
                <a:cs typeface="Calibri Light" panose="020F0302020204030204" pitchFamily="34" charset="0"/>
              </a:rPr>
              <a:t>DSS acknowledges the traditional owners of country throughout Australia, and their continuing connection to land, sea and community. We pay our respects to them and their cultures, and to elders both past and present</a:t>
            </a:r>
            <a:endParaRPr lang="en-AU" sz="1050" i="1" dirty="0">
              <a:solidFill>
                <a:schemeClr val="bg1"/>
              </a:solidFill>
              <a:latin typeface="Calibri Light" panose="020F0302020204030204" pitchFamily="34" charset="0"/>
              <a:cs typeface="Calibri Light" panose="020F0302020204030204" pitchFamily="34" charset="0"/>
            </a:endParaRPr>
          </a:p>
        </p:txBody>
      </p:sp>
      <p:sp>
        <p:nvSpPr>
          <p:cNvPr id="3" name="TextBox 2"/>
          <p:cNvSpPr txBox="1"/>
          <p:nvPr/>
        </p:nvSpPr>
        <p:spPr>
          <a:xfrm>
            <a:off x="579268" y="4825076"/>
            <a:ext cx="5040560" cy="1077218"/>
          </a:xfrm>
          <a:prstGeom prst="rect">
            <a:avLst/>
          </a:prstGeom>
          <a:noFill/>
        </p:spPr>
        <p:txBody>
          <a:bodyPr wrap="square" rtlCol="0">
            <a:spAutoFit/>
          </a:bodyPr>
          <a:lstStyle/>
          <a:p>
            <a:r>
              <a:rPr lang="en-AU" sz="1600" i="1" dirty="0" smtClean="0">
                <a:solidFill>
                  <a:schemeClr val="bg1"/>
                </a:solidFill>
              </a:rPr>
              <a:t>‘What we have heard so far’ </a:t>
            </a:r>
            <a:r>
              <a:rPr lang="en-AU" sz="1600" dirty="0" smtClean="0">
                <a:solidFill>
                  <a:schemeClr val="bg1"/>
                </a:solidFill>
              </a:rPr>
              <a:t>online provider forum – sharing your feedback</a:t>
            </a:r>
          </a:p>
          <a:p>
            <a:endParaRPr lang="en-AU" sz="1600" dirty="0">
              <a:solidFill>
                <a:schemeClr val="bg1"/>
              </a:solidFill>
            </a:endParaRPr>
          </a:p>
          <a:p>
            <a:r>
              <a:rPr lang="en-AU" sz="1600" dirty="0" smtClean="0">
                <a:solidFill>
                  <a:schemeClr val="bg1"/>
                </a:solidFill>
              </a:rPr>
              <a:t>30 March 2021</a:t>
            </a:r>
            <a:endParaRPr lang="en-AU" sz="1600" dirty="0">
              <a:solidFill>
                <a:schemeClr val="bg1"/>
              </a:solidFill>
            </a:endParaRPr>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Light" panose="020F0302020204030204" pitchFamily="34" charset="0"/>
                <a:cs typeface="Calibri Light" panose="020F0302020204030204" pitchFamily="34" charset="0"/>
              </a:rPr>
              <a:t>AIFS: Next Steps</a:t>
            </a:r>
            <a:endParaRPr lang="en-AU" dirty="0">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p:txBody>
          <a:bodyPr/>
          <a:lstStyle/>
          <a:p>
            <a:r>
              <a:rPr lang="en-AU" smtClean="0"/>
              <a:t>‘What we have heard so far’ online provider forum – sharing your feedback</a:t>
            </a:r>
            <a:endParaRPr lang="en-AU"/>
          </a:p>
        </p:txBody>
      </p:sp>
      <p:sp>
        <p:nvSpPr>
          <p:cNvPr id="4" name="Slide Number Placeholder 3"/>
          <p:cNvSpPr>
            <a:spLocks noGrp="1"/>
          </p:cNvSpPr>
          <p:nvPr>
            <p:ph type="sldNum" sz="quarter" idx="12"/>
          </p:nvPr>
        </p:nvSpPr>
        <p:spPr/>
        <p:txBody>
          <a:bodyPr/>
          <a:lstStyle/>
          <a:p>
            <a:fld id="{EF10AA22-7383-4F49-87C9-FE0A84CB7966}" type="slidenum">
              <a:rPr lang="en-AU" smtClean="0"/>
              <a:t>10</a:t>
            </a:fld>
            <a:endParaRPr lang="en-AU"/>
          </a:p>
        </p:txBody>
      </p:sp>
      <p:sp>
        <p:nvSpPr>
          <p:cNvPr id="5" name="Rectangle 4"/>
          <p:cNvSpPr/>
          <p:nvPr/>
        </p:nvSpPr>
        <p:spPr>
          <a:xfrm>
            <a:off x="585926" y="1484784"/>
            <a:ext cx="7874506"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Ensure adjustments align with relevant Outcomes </a:t>
            </a:r>
            <a:r>
              <a:rPr lang="en-US" sz="2400" dirty="0" smtClean="0">
                <a:latin typeface="Calibri Light" panose="020F0302020204030204" pitchFamily="34" charset="0"/>
                <a:cs typeface="Calibri Light" panose="020F0302020204030204" pitchFamily="34" charset="0"/>
              </a:rPr>
              <a:t>Frameworks </a:t>
            </a:r>
            <a:r>
              <a:rPr lang="en-US" sz="2400" dirty="0" err="1" smtClean="0">
                <a:latin typeface="Calibri Light" panose="020F0302020204030204" pitchFamily="34" charset="0"/>
                <a:cs typeface="Calibri Light" panose="020F0302020204030204" pitchFamily="34" charset="0"/>
              </a:rPr>
              <a:t>e.g</a:t>
            </a:r>
            <a:r>
              <a:rPr lang="en-US" sz="2400" dirty="0" smtClean="0">
                <a:latin typeface="Calibri Light" panose="020F0302020204030204" pitchFamily="34" charset="0"/>
                <a:cs typeface="Calibri Light" panose="020F0302020204030204" pitchFamily="34" charset="0"/>
              </a:rPr>
              <a:t> the successor plan to the </a:t>
            </a:r>
            <a:r>
              <a:rPr lang="en-US" sz="2400" i="1" dirty="0" smtClean="0">
                <a:latin typeface="Calibri Light" panose="020F0302020204030204" pitchFamily="34" charset="0"/>
                <a:cs typeface="Calibri Light" panose="020F0302020204030204" pitchFamily="34" charset="0"/>
              </a:rPr>
              <a:t>National Framework for Protecting Australia’s Children 2009-2020. </a:t>
            </a:r>
            <a:endParaRPr lang="en-US" sz="2400" i="1"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Consult with AIFS staff with expertise in relevant fields </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Provide proposed changes to sector representatives for further feedback  </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err="1">
                <a:latin typeface="Calibri Light" panose="020F0302020204030204" pitchFamily="34" charset="0"/>
                <a:cs typeface="Calibri Light" panose="020F0302020204030204" pitchFamily="34" charset="0"/>
              </a:rPr>
              <a:t>Finalise</a:t>
            </a:r>
            <a:r>
              <a:rPr lang="en-US" sz="2400" dirty="0">
                <a:latin typeface="Calibri Light" panose="020F0302020204030204" pitchFamily="34" charset="0"/>
                <a:cs typeface="Calibri Light" panose="020F0302020204030204" pitchFamily="34" charset="0"/>
              </a:rPr>
              <a:t> Outcomes Framework in consultation with DSS</a:t>
            </a:r>
          </a:p>
        </p:txBody>
      </p:sp>
    </p:spTree>
    <p:extLst>
      <p:ext uri="{BB962C8B-B14F-4D97-AF65-F5344CB8AC3E}">
        <p14:creationId xmlns:p14="http://schemas.microsoft.com/office/powerpoint/2010/main" val="1257153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576129"/>
            <a:ext cx="6384360" cy="557020"/>
          </a:xfrm>
        </p:spPr>
        <p:txBody>
          <a:bodyPr/>
          <a:lstStyle/>
          <a:p>
            <a:r>
              <a:rPr lang="en-AU" dirty="0" smtClean="0">
                <a:latin typeface="Calibri Light" panose="020F0302020204030204" pitchFamily="34" charset="0"/>
                <a:cs typeface="Calibri Light" panose="020F0302020204030204" pitchFamily="34" charset="0"/>
              </a:rPr>
              <a:t>Outcomes and Evidence</a:t>
            </a:r>
            <a:endParaRPr lang="en-AU" dirty="0">
              <a:latin typeface="Calibri Light" panose="020F0302020204030204" pitchFamily="34" charset="0"/>
              <a:cs typeface="Calibri Light" panose="020F0302020204030204" pitchFamily="34" charset="0"/>
            </a:endParaRPr>
          </a:p>
        </p:txBody>
      </p:sp>
      <p:sp>
        <p:nvSpPr>
          <p:cNvPr id="10"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11</a:t>
            </a:fld>
            <a:endParaRPr lang="en-AU" dirty="0">
              <a:latin typeface="Calibri Light" panose="020F0302020204030204" pitchFamily="34" charset="0"/>
              <a:cs typeface="Calibri Light" panose="020F0302020204030204" pitchFamily="34" charset="0"/>
            </a:endParaRPr>
          </a:p>
        </p:txBody>
      </p:sp>
      <p:sp>
        <p:nvSpPr>
          <p:cNvPr id="13" name="Rectangle 12"/>
          <p:cNvSpPr/>
          <p:nvPr/>
        </p:nvSpPr>
        <p:spPr>
          <a:xfrm>
            <a:off x="585926" y="1133149"/>
            <a:ext cx="7866481" cy="4708981"/>
          </a:xfrm>
          <a:prstGeom prst="rect">
            <a:avLst/>
          </a:prstGeom>
        </p:spPr>
        <p:txBody>
          <a:bodyPr wrap="square">
            <a:spAutoFit/>
          </a:bodyPr>
          <a:lstStyle/>
          <a:p>
            <a:pPr>
              <a:lnSpc>
                <a:spcPct val="150000"/>
              </a:lnSpc>
            </a:pPr>
            <a:r>
              <a:rPr lang="en-AU" sz="2000" b="1" dirty="0" smtClean="0">
                <a:latin typeface="Calibri Light" panose="020F0302020204030204" pitchFamily="34" charset="0"/>
                <a:cs typeface="Calibri Light" panose="020F0302020204030204" pitchFamily="34" charset="0"/>
              </a:rPr>
              <a:t>Data Exchange (DEX)</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DEX Partnership Approach required for all providers from 1 July 2021</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Requirements include:</a:t>
            </a:r>
          </a:p>
          <a:p>
            <a:pPr marL="742950" lvl="1"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Reporting </a:t>
            </a:r>
            <a:r>
              <a:rPr lang="en-AU" sz="2000" dirty="0">
                <a:latin typeface="Calibri Light" panose="020F0302020204030204" pitchFamily="34" charset="0"/>
                <a:cs typeface="Calibri Light" panose="020F0302020204030204" pitchFamily="34" charset="0"/>
              </a:rPr>
              <a:t>of priority requirements </a:t>
            </a:r>
            <a:r>
              <a:rPr lang="en-AU" sz="2000" dirty="0" smtClean="0">
                <a:latin typeface="Calibri Light" panose="020F0302020204030204" pitchFamily="34" charset="0"/>
                <a:cs typeface="Calibri Light" panose="020F0302020204030204" pitchFamily="34" charset="0"/>
              </a:rPr>
              <a:t>(client</a:t>
            </a:r>
            <a:r>
              <a:rPr lang="en-AU" sz="2000" dirty="0">
                <a:latin typeface="Calibri Light" panose="020F0302020204030204" pitchFamily="34" charset="0"/>
                <a:cs typeface="Calibri Light" panose="020F0302020204030204" pitchFamily="34" charset="0"/>
              </a:rPr>
              <a:t>, case and session details)</a:t>
            </a:r>
          </a:p>
          <a:p>
            <a:pPr marL="742950" lvl="1"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Partnership </a:t>
            </a:r>
            <a:r>
              <a:rPr lang="en-AU" sz="2000" dirty="0">
                <a:latin typeface="Calibri Light" panose="020F0302020204030204" pitchFamily="34" charset="0"/>
                <a:cs typeface="Calibri Light" panose="020F0302020204030204" pitchFamily="34" charset="0"/>
              </a:rPr>
              <a:t>Approach (SCORE data)</a:t>
            </a:r>
          </a:p>
          <a:p>
            <a:pPr marL="1200150" lvl="2"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50</a:t>
            </a:r>
            <a:r>
              <a:rPr lang="en-AU" sz="2000" dirty="0">
                <a:latin typeface="Calibri Light" panose="020F0302020204030204" pitchFamily="34" charset="0"/>
                <a:cs typeface="Calibri Light" panose="020F0302020204030204" pitchFamily="34" charset="0"/>
              </a:rPr>
              <a:t>% of clients have a Circumstance SCORE recorded</a:t>
            </a:r>
          </a:p>
          <a:p>
            <a:pPr marL="1200150" lvl="2"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50</a:t>
            </a:r>
            <a:r>
              <a:rPr lang="en-AU" sz="2000" dirty="0">
                <a:latin typeface="Calibri Light" panose="020F0302020204030204" pitchFamily="34" charset="0"/>
                <a:cs typeface="Calibri Light" panose="020F0302020204030204" pitchFamily="34" charset="0"/>
              </a:rPr>
              <a:t>% of clients have a Goal SCORE </a:t>
            </a:r>
            <a:r>
              <a:rPr lang="en-AU" sz="2000" dirty="0" smtClean="0">
                <a:latin typeface="Calibri Light" panose="020F0302020204030204" pitchFamily="34" charset="0"/>
                <a:cs typeface="Calibri Light" panose="020F0302020204030204" pitchFamily="34" charset="0"/>
              </a:rPr>
              <a:t>recorded</a:t>
            </a:r>
          </a:p>
          <a:p>
            <a:pPr marL="1200150" lvl="2"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10</a:t>
            </a:r>
            <a:r>
              <a:rPr lang="en-AU" sz="2000" dirty="0">
                <a:latin typeface="Calibri Light" panose="020F0302020204030204" pitchFamily="34" charset="0"/>
                <a:cs typeface="Calibri Light" panose="020F0302020204030204" pitchFamily="34" charset="0"/>
              </a:rPr>
              <a:t>% of clients have a Satisfaction SCORE recorded. </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12 month transition period</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Additional capability support will be provided throughout the transition</a:t>
            </a:r>
          </a:p>
        </p:txBody>
      </p:sp>
    </p:spTree>
    <p:extLst>
      <p:ext uri="{BB962C8B-B14F-4D97-AF65-F5344CB8AC3E}">
        <p14:creationId xmlns:p14="http://schemas.microsoft.com/office/powerpoint/2010/main" val="158853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764704"/>
            <a:ext cx="7972148" cy="1012619"/>
          </a:xfrm>
        </p:spPr>
        <p:txBody>
          <a:bodyPr/>
          <a:lstStyle/>
          <a:p>
            <a:r>
              <a:rPr lang="en-AU" dirty="0" smtClean="0">
                <a:latin typeface="Calibri Light" panose="020F0302020204030204" pitchFamily="34" charset="0"/>
                <a:cs typeface="Calibri Light" panose="020F0302020204030204" pitchFamily="34" charset="0"/>
              </a:rPr>
              <a:t>Outcomes and Evidence</a:t>
            </a:r>
            <a:endParaRPr lang="en-AU"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85926" y="1412776"/>
            <a:ext cx="7128792" cy="3051952"/>
          </a:xfrm>
        </p:spPr>
        <p:txBody>
          <a:bodyPr/>
          <a:lstStyle/>
          <a:p>
            <a:pPr marL="0" indent="0">
              <a:buNone/>
            </a:pPr>
            <a:r>
              <a:rPr lang="en-AU" b="1" dirty="0" smtClean="0">
                <a:latin typeface="Calibri Light" panose="020F0302020204030204" pitchFamily="34" charset="0"/>
                <a:cs typeface="Calibri Light" panose="020F0302020204030204" pitchFamily="34" charset="0"/>
              </a:rPr>
              <a:t>Program Logics &amp; Theory of Change</a:t>
            </a:r>
          </a:p>
          <a:p>
            <a:pPr marL="285750" indent="-285750">
              <a:lnSpc>
                <a:spcPct val="100000"/>
              </a:lnSpc>
            </a:pPr>
            <a:r>
              <a:rPr lang="en-AU" dirty="0" smtClean="0">
                <a:latin typeface="Calibri Light" panose="020F0302020204030204" pitchFamily="34" charset="0"/>
                <a:cs typeface="Calibri Light" panose="020F0302020204030204" pitchFamily="34" charset="0"/>
              </a:rPr>
              <a:t>Template </a:t>
            </a:r>
            <a:r>
              <a:rPr lang="en-AU" dirty="0">
                <a:latin typeface="Calibri Light" panose="020F0302020204030204" pitchFamily="34" charset="0"/>
                <a:cs typeface="Calibri Light" panose="020F0302020204030204" pitchFamily="34" charset="0"/>
              </a:rPr>
              <a:t>for </a:t>
            </a:r>
            <a:r>
              <a:rPr lang="en-AU" dirty="0" smtClean="0">
                <a:latin typeface="Calibri Light" panose="020F0302020204030204" pitchFamily="34" charset="0"/>
                <a:cs typeface="Calibri Light" panose="020F0302020204030204" pitchFamily="34" charset="0"/>
              </a:rPr>
              <a:t>program logic </a:t>
            </a:r>
            <a:r>
              <a:rPr lang="en-AU" dirty="0">
                <a:latin typeface="Calibri Light" panose="020F0302020204030204" pitchFamily="34" charset="0"/>
                <a:cs typeface="Calibri Light" panose="020F0302020204030204" pitchFamily="34" charset="0"/>
              </a:rPr>
              <a:t>and </a:t>
            </a:r>
            <a:r>
              <a:rPr lang="en-AU" dirty="0" smtClean="0">
                <a:latin typeface="Calibri Light" panose="020F0302020204030204" pitchFamily="34" charset="0"/>
                <a:cs typeface="Calibri Light" panose="020F0302020204030204" pitchFamily="34" charset="0"/>
              </a:rPr>
              <a:t>theory </a:t>
            </a:r>
            <a:r>
              <a:rPr lang="en-AU" dirty="0">
                <a:latin typeface="Calibri Light" panose="020F0302020204030204" pitchFamily="34" charset="0"/>
                <a:cs typeface="Calibri Light" panose="020F0302020204030204" pitchFamily="34" charset="0"/>
              </a:rPr>
              <a:t>of </a:t>
            </a:r>
            <a:r>
              <a:rPr lang="en-AU" dirty="0" smtClean="0">
                <a:latin typeface="Calibri Light" panose="020F0302020204030204" pitchFamily="34" charset="0"/>
                <a:cs typeface="Calibri Light" panose="020F0302020204030204" pitchFamily="34" charset="0"/>
              </a:rPr>
              <a:t>change </a:t>
            </a:r>
            <a:r>
              <a:rPr lang="en-AU" dirty="0">
                <a:latin typeface="Calibri Light" panose="020F0302020204030204" pitchFamily="34" charset="0"/>
                <a:cs typeface="Calibri Light" panose="020F0302020204030204" pitchFamily="34" charset="0"/>
              </a:rPr>
              <a:t>being developed by </a:t>
            </a:r>
            <a:r>
              <a:rPr lang="en-AU" dirty="0" smtClean="0">
                <a:latin typeface="Calibri Light" panose="020F0302020204030204" pitchFamily="34" charset="0"/>
                <a:cs typeface="Calibri Light" panose="020F0302020204030204" pitchFamily="34" charset="0"/>
              </a:rPr>
              <a:t>AIFS - available in April/May 2021 </a:t>
            </a:r>
          </a:p>
          <a:p>
            <a:pPr marL="285750" indent="-285750">
              <a:lnSpc>
                <a:spcPct val="100000"/>
              </a:lnSpc>
            </a:pPr>
            <a:r>
              <a:rPr lang="en-AU" dirty="0" smtClean="0">
                <a:latin typeface="Calibri Light" panose="020F0302020204030204" pitchFamily="34" charset="0"/>
                <a:cs typeface="Calibri Light" panose="020F0302020204030204" pitchFamily="34" charset="0"/>
              </a:rPr>
              <a:t>All </a:t>
            </a:r>
            <a:r>
              <a:rPr lang="en-AU" dirty="0">
                <a:latin typeface="Calibri Light" panose="020F0302020204030204" pitchFamily="34" charset="0"/>
                <a:cs typeface="Calibri Light" panose="020F0302020204030204" pitchFamily="34" charset="0"/>
              </a:rPr>
              <a:t>service </a:t>
            </a:r>
            <a:r>
              <a:rPr lang="en-AU" dirty="0" smtClean="0">
                <a:latin typeface="Calibri Light" panose="020F0302020204030204" pitchFamily="34" charset="0"/>
                <a:cs typeface="Calibri Light" panose="020F0302020204030204" pitchFamily="34" charset="0"/>
              </a:rPr>
              <a:t>providers to develop program </a:t>
            </a:r>
            <a:r>
              <a:rPr lang="en-AU" dirty="0">
                <a:latin typeface="Calibri Light" panose="020F0302020204030204" pitchFamily="34" charset="0"/>
                <a:cs typeface="Calibri Light" panose="020F0302020204030204" pitchFamily="34" charset="0"/>
              </a:rPr>
              <a:t>logic for each funded </a:t>
            </a:r>
            <a:r>
              <a:rPr lang="en-AU" dirty="0" smtClean="0">
                <a:latin typeface="Calibri Light" panose="020F0302020204030204" pitchFamily="34" charset="0"/>
                <a:cs typeface="Calibri Light" panose="020F0302020204030204" pitchFamily="34" charset="0"/>
              </a:rPr>
              <a:t>activity</a:t>
            </a:r>
            <a:endParaRPr lang="en-AU" dirty="0">
              <a:latin typeface="Calibri Light" panose="020F0302020204030204" pitchFamily="34" charset="0"/>
              <a:cs typeface="Calibri Light" panose="020F0302020204030204" pitchFamily="34" charset="0"/>
            </a:endParaRPr>
          </a:p>
          <a:p>
            <a:pPr marL="285750" indent="-285750">
              <a:lnSpc>
                <a:spcPct val="100000"/>
              </a:lnSpc>
            </a:pPr>
            <a:r>
              <a:rPr lang="en-AU" dirty="0" smtClean="0">
                <a:latin typeface="Calibri Light" panose="020F0302020204030204" pitchFamily="34" charset="0"/>
                <a:cs typeface="Calibri Light" panose="020F0302020204030204" pitchFamily="34" charset="0"/>
              </a:rPr>
              <a:t>First draft program logic required in March 2022, followed </a:t>
            </a:r>
            <a:r>
              <a:rPr lang="en-AU" dirty="0">
                <a:latin typeface="Calibri Light" panose="020F0302020204030204" pitchFamily="34" charset="0"/>
                <a:cs typeface="Calibri Light" panose="020F0302020204030204" pitchFamily="34" charset="0"/>
              </a:rPr>
              <a:t>by </a:t>
            </a:r>
            <a:r>
              <a:rPr lang="en-AU" dirty="0" smtClean="0">
                <a:latin typeface="Calibri Light" panose="020F0302020204030204" pitchFamily="34" charset="0"/>
                <a:cs typeface="Calibri Light" panose="020F0302020204030204" pitchFamily="34" charset="0"/>
              </a:rPr>
              <a:t>final version in June 2023</a:t>
            </a:r>
          </a:p>
          <a:p>
            <a:pPr marL="285750" indent="-285750">
              <a:lnSpc>
                <a:spcPct val="100000"/>
              </a:lnSpc>
            </a:pPr>
            <a:r>
              <a:rPr lang="en-AU" dirty="0" smtClean="0">
                <a:latin typeface="Calibri Light" panose="020F0302020204030204" pitchFamily="34" charset="0"/>
                <a:cs typeface="Calibri Light" panose="020F0302020204030204" pitchFamily="34" charset="0"/>
              </a:rPr>
              <a:t>Department committed </a:t>
            </a:r>
            <a:r>
              <a:rPr lang="en-AU" dirty="0">
                <a:latin typeface="Calibri Light" panose="020F0302020204030204" pitchFamily="34" charset="0"/>
                <a:cs typeface="Calibri Light" panose="020F0302020204030204" pitchFamily="34" charset="0"/>
              </a:rPr>
              <a:t>to </a:t>
            </a:r>
            <a:r>
              <a:rPr lang="en-AU" dirty="0" smtClean="0">
                <a:latin typeface="Calibri Light" panose="020F0302020204030204" pitchFamily="34" charset="0"/>
                <a:cs typeface="Calibri Light" panose="020F0302020204030204" pitchFamily="34" charset="0"/>
              </a:rPr>
              <a:t>supporting </a:t>
            </a:r>
            <a:r>
              <a:rPr lang="en-AU" dirty="0">
                <a:latin typeface="Calibri Light" panose="020F0302020204030204" pitchFamily="34" charset="0"/>
                <a:cs typeface="Calibri Light" panose="020F0302020204030204" pitchFamily="34" charset="0"/>
              </a:rPr>
              <a:t>service providers to undertake </a:t>
            </a:r>
            <a:r>
              <a:rPr lang="en-AU" dirty="0" smtClean="0">
                <a:latin typeface="Calibri Light" panose="020F0302020204030204" pitchFamily="34" charset="0"/>
                <a:cs typeface="Calibri Light" panose="020F0302020204030204" pitchFamily="34" charset="0"/>
              </a:rPr>
              <a:t>new requirement</a:t>
            </a:r>
          </a:p>
          <a:p>
            <a:pPr marL="285750" indent="-285750">
              <a:lnSpc>
                <a:spcPct val="100000"/>
              </a:lnSpc>
            </a:pPr>
            <a:r>
              <a:rPr lang="en-AU" dirty="0" smtClean="0">
                <a:latin typeface="Calibri Light" panose="020F0302020204030204" pitchFamily="34" charset="0"/>
                <a:cs typeface="Calibri Light" panose="020F0302020204030204" pitchFamily="34" charset="0"/>
              </a:rPr>
              <a:t>Not </a:t>
            </a:r>
            <a:r>
              <a:rPr lang="en-AU" dirty="0">
                <a:latin typeface="Calibri Light" panose="020F0302020204030204" pitchFamily="34" charset="0"/>
                <a:cs typeface="Calibri Light" panose="020F0302020204030204" pitchFamily="34" charset="0"/>
              </a:rPr>
              <a:t>a requirement for CfC </a:t>
            </a:r>
            <a:r>
              <a:rPr lang="en-AU" dirty="0" smtClean="0">
                <a:latin typeface="Calibri Light" panose="020F0302020204030204" pitchFamily="34" charset="0"/>
                <a:cs typeface="Calibri Light" panose="020F0302020204030204" pitchFamily="34" charset="0"/>
              </a:rPr>
              <a:t>FP – have Community </a:t>
            </a:r>
            <a:r>
              <a:rPr lang="en-AU" dirty="0">
                <a:latin typeface="Calibri Light" panose="020F0302020204030204" pitchFamily="34" charset="0"/>
                <a:cs typeface="Calibri Light" panose="020F0302020204030204" pitchFamily="34" charset="0"/>
              </a:rPr>
              <a:t>Strategic </a:t>
            </a:r>
            <a:r>
              <a:rPr lang="en-AU" dirty="0" smtClean="0">
                <a:latin typeface="Calibri Light" panose="020F0302020204030204" pitchFamily="34" charset="0"/>
                <a:cs typeface="Calibri Light" panose="020F0302020204030204" pitchFamily="34" charset="0"/>
              </a:rPr>
              <a:t>Plan and Evidence Based Program requirements</a:t>
            </a:r>
            <a:endParaRPr lang="en-AU" dirty="0">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endParaRPr lang="en-AU" dirty="0">
              <a:solidFill>
                <a:srgbClr val="FF0000"/>
              </a:solidFill>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a:p>
        </p:txBody>
      </p:sp>
    </p:spTree>
    <p:extLst>
      <p:ext uri="{BB962C8B-B14F-4D97-AF65-F5344CB8AC3E}">
        <p14:creationId xmlns:p14="http://schemas.microsoft.com/office/powerpoint/2010/main" val="78926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259" y="332656"/>
            <a:ext cx="7972148" cy="508563"/>
          </a:xfrm>
        </p:spPr>
        <p:txBody>
          <a:bodyPr/>
          <a:lstStyle/>
          <a:p>
            <a:r>
              <a:rPr lang="en-AU" dirty="0" smtClean="0">
                <a:latin typeface="Calibri Light" panose="020F0302020204030204" pitchFamily="34" charset="0"/>
                <a:cs typeface="Calibri Light" panose="020F0302020204030204" pitchFamily="34" charset="0"/>
              </a:rPr>
              <a:t>Certainty and Accountability</a:t>
            </a:r>
            <a:endParaRPr lang="en-AU" dirty="0">
              <a:latin typeface="Calibri Light" panose="020F0302020204030204" pitchFamily="34" charset="0"/>
              <a:cs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13</a:t>
            </a:fld>
            <a:endParaRPr lang="en-AU" dirty="0">
              <a:latin typeface="Calibri Light" panose="020F0302020204030204" pitchFamily="34" charset="0"/>
              <a:cs typeface="Calibri Light" panose="020F0302020204030204" pitchFamily="34" charset="0"/>
            </a:endParaRPr>
          </a:p>
        </p:txBody>
      </p:sp>
      <p:sp>
        <p:nvSpPr>
          <p:cNvPr id="2" name="Rectangle 1"/>
          <p:cNvSpPr/>
          <p:nvPr/>
        </p:nvSpPr>
        <p:spPr>
          <a:xfrm>
            <a:off x="480258" y="841219"/>
            <a:ext cx="7698067" cy="5252078"/>
          </a:xfrm>
          <a:prstGeom prst="rect">
            <a:avLst/>
          </a:prstGeom>
        </p:spPr>
        <p:txBody>
          <a:bodyPr/>
          <a:lstStyle/>
          <a:p>
            <a:pPr>
              <a:lnSpc>
                <a:spcPct val="150000"/>
              </a:lnSpc>
            </a:pPr>
            <a:r>
              <a:rPr lang="en-AU" sz="2000" b="1" dirty="0" smtClean="0">
                <a:latin typeface="Calibri Light" panose="020F0302020204030204" pitchFamily="34" charset="0"/>
                <a:cs typeface="Calibri Light" panose="020F0302020204030204" pitchFamily="34" charset="0"/>
              </a:rPr>
              <a:t>Review Point</a:t>
            </a:r>
            <a:endParaRPr lang="en-AU" sz="2000" b="1" dirty="0">
              <a:latin typeface="Calibri Light" panose="020F0302020204030204" pitchFamily="34" charset="0"/>
              <a:cs typeface="Calibri Light" panose="020F0302020204030204" pitchFamily="34" charset="0"/>
            </a:endParaRPr>
          </a:p>
          <a:p>
            <a:pPr marL="342900" indent="-342900">
              <a:lnSpc>
                <a:spcPct val="150000"/>
              </a:lnSpc>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Review points offer an opportunity to </a:t>
            </a:r>
            <a:r>
              <a:rPr lang="en-AU" sz="2000" dirty="0" smtClean="0">
                <a:latin typeface="Calibri Light" panose="020F0302020204030204" pitchFamily="34" charset="0"/>
                <a:cs typeface="Calibri Light" panose="020F0302020204030204" pitchFamily="34" charset="0"/>
              </a:rPr>
              <a:t>‘check-in’ </a:t>
            </a:r>
            <a:r>
              <a:rPr lang="en-AU" sz="2000" dirty="0">
                <a:latin typeface="Calibri Light" panose="020F0302020204030204" pitchFamily="34" charset="0"/>
                <a:cs typeface="Calibri Light" panose="020F0302020204030204" pitchFamily="34" charset="0"/>
              </a:rPr>
              <a:t>during grants to see how things are </a:t>
            </a:r>
            <a:r>
              <a:rPr lang="en-AU" sz="2000" dirty="0" smtClean="0">
                <a:latin typeface="Calibri Light" panose="020F0302020204030204" pitchFamily="34" charset="0"/>
                <a:cs typeface="Calibri Light" panose="020F0302020204030204" pitchFamily="34" charset="0"/>
              </a:rPr>
              <a:t>progressing </a:t>
            </a: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Opportunities </a:t>
            </a:r>
            <a:r>
              <a:rPr lang="en-AU" sz="2000" dirty="0">
                <a:latin typeface="Calibri Light" panose="020F0302020204030204" pitchFamily="34" charset="0"/>
                <a:cs typeface="Calibri Light" panose="020F0302020204030204" pitchFamily="34" charset="0"/>
              </a:rPr>
              <a:t>to work collaboratively with providers </a:t>
            </a:r>
            <a:r>
              <a:rPr lang="en-AU" sz="2000" dirty="0" smtClean="0">
                <a:latin typeface="Calibri Light" panose="020F0302020204030204" pitchFamily="34" charset="0"/>
                <a:cs typeface="Calibri Light" panose="020F0302020204030204" pitchFamily="34" charset="0"/>
              </a:rPr>
              <a:t>at </a:t>
            </a:r>
            <a:r>
              <a:rPr lang="en-AU" sz="2000" dirty="0">
                <a:latin typeface="Calibri Light" panose="020F0302020204030204" pitchFamily="34" charset="0"/>
                <a:cs typeface="Calibri Light" panose="020F0302020204030204" pitchFamily="34" charset="0"/>
              </a:rPr>
              <a:t>review </a:t>
            </a:r>
            <a:r>
              <a:rPr lang="en-AU" sz="2000" dirty="0" smtClean="0">
                <a:latin typeface="Calibri Light" panose="020F0302020204030204" pitchFamily="34" charset="0"/>
                <a:cs typeface="Calibri Light" panose="020F0302020204030204" pitchFamily="34" charset="0"/>
              </a:rPr>
              <a:t>point</a:t>
            </a: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Review </a:t>
            </a:r>
            <a:r>
              <a:rPr lang="en-AU" sz="2000" dirty="0">
                <a:latin typeface="Calibri Light" panose="020F0302020204030204" pitchFamily="34" charset="0"/>
                <a:cs typeface="Calibri Light" panose="020F0302020204030204" pitchFamily="34" charset="0"/>
              </a:rPr>
              <a:t>point </a:t>
            </a:r>
            <a:r>
              <a:rPr lang="en-AU" sz="2000" dirty="0" smtClean="0">
                <a:latin typeface="Calibri Light" panose="020F0302020204030204" pitchFamily="34" charset="0"/>
                <a:cs typeface="Calibri Light" panose="020F0302020204030204" pitchFamily="34" charset="0"/>
              </a:rPr>
              <a:t>for </a:t>
            </a:r>
            <a:r>
              <a:rPr lang="en-AU" sz="2000" dirty="0">
                <a:latin typeface="Calibri Light" panose="020F0302020204030204" pitchFamily="34" charset="0"/>
                <a:cs typeface="Calibri Light" panose="020F0302020204030204" pitchFamily="34" charset="0"/>
              </a:rPr>
              <a:t>programs receiving </a:t>
            </a:r>
            <a:r>
              <a:rPr lang="en-AU" sz="2000" dirty="0" smtClean="0">
                <a:latin typeface="Calibri Light" panose="020F0302020204030204" pitchFamily="34" charset="0"/>
                <a:cs typeface="Calibri Light" panose="020F0302020204030204" pitchFamily="34" charset="0"/>
              </a:rPr>
              <a:t>five-year extensions</a:t>
            </a:r>
            <a:endParaRPr lang="en-AU" sz="2000" dirty="0">
              <a:latin typeface="Calibri Light" panose="020F0302020204030204" pitchFamily="34" charset="0"/>
              <a:cs typeface="Calibri Light" panose="020F0302020204030204" pitchFamily="34" charset="0"/>
            </a:endParaRP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Commence </a:t>
            </a:r>
            <a:r>
              <a:rPr lang="en-AU" sz="2000" dirty="0">
                <a:latin typeface="Calibri Light" panose="020F0302020204030204" pitchFamily="34" charset="0"/>
                <a:cs typeface="Calibri Light" panose="020F0302020204030204" pitchFamily="34" charset="0"/>
              </a:rPr>
              <a:t>from 1 September </a:t>
            </a:r>
            <a:r>
              <a:rPr lang="en-AU" sz="2000" dirty="0" smtClean="0">
                <a:latin typeface="Calibri Light" panose="020F0302020204030204" pitchFamily="34" charset="0"/>
                <a:cs typeface="Calibri Light" panose="020F0302020204030204" pitchFamily="34" charset="0"/>
              </a:rPr>
              <a:t>2023</a:t>
            </a: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Assessment criteria to include SCORE data, client numbers, demographics, program logics and reporting requirements</a:t>
            </a: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AWP template will be updated so further context to DEX data can be provided if needed </a:t>
            </a:r>
          </a:p>
          <a:p>
            <a:pPr marL="342900" indent="-34290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More detail will be provided in operational guidelines</a:t>
            </a:r>
          </a:p>
        </p:txBody>
      </p:sp>
      <p:sp>
        <p:nvSpPr>
          <p:cNvPr id="9" name="Footer Placeholder 3"/>
          <p:cNvSpPr txBox="1">
            <a:spLocks/>
          </p:cNvSpPr>
          <p:nvPr/>
        </p:nvSpPr>
        <p:spPr>
          <a:xfrm>
            <a:off x="755576" y="6391861"/>
            <a:ext cx="6506354"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i="1" dirty="0">
                <a:latin typeface="Calibri Light" panose="020F0302020204030204" pitchFamily="34" charset="0"/>
                <a:cs typeface="Calibri Light" panose="020F0302020204030204" pitchFamily="34" charset="0"/>
              </a:rPr>
              <a:t>What we have heard so far</a:t>
            </a:r>
            <a:r>
              <a:rPr lang="en-AU" dirty="0">
                <a:latin typeface="Calibri Light" panose="020F0302020204030204" pitchFamily="34" charset="0"/>
                <a:cs typeface="Calibri Light" panose="020F0302020204030204" pitchFamily="34" charset="0"/>
              </a:rPr>
              <a:t> online provider forum – sharing your feedback</a:t>
            </a:r>
          </a:p>
        </p:txBody>
      </p:sp>
      <p:sp>
        <p:nvSpPr>
          <p:cNvPr id="4" name="Footer Placeholder 3"/>
          <p:cNvSpPr>
            <a:spLocks noGrp="1"/>
          </p:cNvSpPr>
          <p:nvPr>
            <p:ph type="ftr" sz="quarter" idx="11"/>
          </p:nvPr>
        </p:nvSpPr>
        <p:spPr>
          <a:xfrm>
            <a:off x="722564" y="5938465"/>
            <a:ext cx="6506354" cy="365125"/>
          </a:xfrm>
        </p:spPr>
        <p:txBody>
          <a:bodyPr/>
          <a:lstStyle/>
          <a:p>
            <a:r>
              <a:rPr lang="en-AU" dirty="0" smtClean="0"/>
              <a:t>‘What we have heard so far’ online provider forum – sharing your feedback</a:t>
            </a:r>
            <a:endParaRPr lang="en-AU" dirty="0"/>
          </a:p>
        </p:txBody>
      </p:sp>
    </p:spTree>
    <p:extLst>
      <p:ext uri="{BB962C8B-B14F-4D97-AF65-F5344CB8AC3E}">
        <p14:creationId xmlns:p14="http://schemas.microsoft.com/office/powerpoint/2010/main" val="222543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85926" y="775390"/>
            <a:ext cx="6531988" cy="508563"/>
          </a:xfrm>
        </p:spPr>
        <p:txBody>
          <a:bodyPr/>
          <a:lstStyle/>
          <a:p>
            <a:r>
              <a:rPr lang="en-AU" dirty="0" smtClean="0">
                <a:latin typeface="Calibri Light" panose="020F0302020204030204" pitchFamily="34" charset="0"/>
                <a:cs typeface="Calibri Light" panose="020F0302020204030204" pitchFamily="34" charset="0"/>
              </a:rPr>
              <a:t>Targeting and </a:t>
            </a:r>
            <a:r>
              <a:rPr lang="en-AU" dirty="0">
                <a:latin typeface="Calibri Light" panose="020F0302020204030204" pitchFamily="34" charset="0"/>
                <a:cs typeface="Calibri Light" panose="020F0302020204030204" pitchFamily="34" charset="0"/>
              </a:rPr>
              <a:t>A</a:t>
            </a:r>
            <a:r>
              <a:rPr lang="en-AU" dirty="0" smtClean="0">
                <a:latin typeface="Calibri Light" panose="020F0302020204030204" pitchFamily="34" charset="0"/>
                <a:cs typeface="Calibri Light" panose="020F0302020204030204" pitchFamily="34" charset="0"/>
              </a:rPr>
              <a:t>ccessibility</a:t>
            </a:r>
            <a:endParaRPr lang="en-AU" dirty="0">
              <a:latin typeface="Calibri Light" panose="020F0302020204030204" pitchFamily="34" charset="0"/>
              <a:cs typeface="Calibri Light" panose="020F0302020204030204" pitchFamily="34" charset="0"/>
            </a:endParaRPr>
          </a:p>
        </p:txBody>
      </p:sp>
      <p:sp>
        <p:nvSpPr>
          <p:cNvPr id="7"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14</a:t>
            </a:fld>
            <a:endParaRPr lang="en-AU" dirty="0">
              <a:latin typeface="Calibri Light" panose="020F0302020204030204" pitchFamily="34" charset="0"/>
              <a:cs typeface="Calibri Light" panose="020F0302020204030204" pitchFamily="34" charset="0"/>
            </a:endParaRPr>
          </a:p>
        </p:txBody>
      </p:sp>
      <p:sp>
        <p:nvSpPr>
          <p:cNvPr id="3" name="Rectangle 2"/>
          <p:cNvSpPr/>
          <p:nvPr/>
        </p:nvSpPr>
        <p:spPr>
          <a:xfrm>
            <a:off x="585926" y="1556792"/>
            <a:ext cx="7592400"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Providers currently targeting vulnerable cohorts and ongoing commitment to </a:t>
            </a:r>
            <a:r>
              <a:rPr lang="en-AU" sz="2000" dirty="0">
                <a:latin typeface="Calibri Light" panose="020F0302020204030204" pitchFamily="34" charset="0"/>
                <a:cs typeface="Calibri Light" panose="020F0302020204030204" pitchFamily="34" charset="0"/>
              </a:rPr>
              <a:t>universal early </a:t>
            </a:r>
            <a:r>
              <a:rPr lang="en-AU" sz="2000" dirty="0" smtClean="0">
                <a:latin typeface="Calibri Light" panose="020F0302020204030204" pitchFamily="34" charset="0"/>
                <a:cs typeface="Calibri Light" panose="020F0302020204030204" pitchFamily="34" charset="0"/>
              </a:rPr>
              <a:t>intervention</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Attention to removing barriers to access</a:t>
            </a:r>
            <a:endParaRPr lang="en-AU" sz="20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AWP template, guidance and program operational guidelines will be reviewed and refined </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Linkages with N</a:t>
            </a:r>
            <a:r>
              <a:rPr lang="en-AU" sz="2000" i="1" dirty="0" smtClean="0">
                <a:latin typeface="Calibri Light" panose="020F0302020204030204" pitchFamily="34" charset="0"/>
                <a:cs typeface="Calibri Light" panose="020F0302020204030204" pitchFamily="34" charset="0"/>
              </a:rPr>
              <a:t>ational Framework for Protecting Australia’s Children </a:t>
            </a:r>
            <a:r>
              <a:rPr lang="en-AU" sz="2000" dirty="0" smtClean="0">
                <a:latin typeface="Calibri Light" panose="020F0302020204030204" pitchFamily="34" charset="0"/>
                <a:cs typeface="Calibri Light" panose="020F0302020204030204" pitchFamily="34" charset="0"/>
              </a:rPr>
              <a:t>and the renewed </a:t>
            </a:r>
            <a:r>
              <a:rPr lang="en-AU" sz="2000" i="1" dirty="0" smtClean="0">
                <a:latin typeface="Calibri Light" panose="020F0302020204030204" pitchFamily="34" charset="0"/>
                <a:cs typeface="Calibri Light" panose="020F0302020204030204" pitchFamily="34" charset="0"/>
              </a:rPr>
              <a:t>Closing the Gap </a:t>
            </a:r>
            <a:r>
              <a:rPr lang="en-AU" sz="2000" dirty="0" smtClean="0">
                <a:latin typeface="Calibri Light" panose="020F0302020204030204" pitchFamily="34" charset="0"/>
                <a:cs typeface="Calibri Light" panose="020F0302020204030204" pitchFamily="34" charset="0"/>
              </a:rPr>
              <a:t>agenda </a:t>
            </a:r>
            <a:endParaRPr lang="en-AU"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15</a:t>
            </a:fld>
            <a:endParaRPr lang="en-AU" dirty="0">
              <a:latin typeface="Calibri Light" panose="020F0302020204030204" pitchFamily="34" charset="0"/>
              <a:cs typeface="Calibri Light" panose="020F0302020204030204" pitchFamily="34" charset="0"/>
            </a:endParaRPr>
          </a:p>
        </p:txBody>
      </p:sp>
      <p:sp>
        <p:nvSpPr>
          <p:cNvPr id="8" name="TextBox 7"/>
          <p:cNvSpPr txBox="1"/>
          <p:nvPr/>
        </p:nvSpPr>
        <p:spPr>
          <a:xfrm>
            <a:off x="418844" y="1233300"/>
            <a:ext cx="8307644" cy="406790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oAutofit/>
          </a:bodyPr>
          <a:lstStyle>
            <a:defPPr>
              <a:defRPr lang="en-US"/>
            </a:defPPr>
          </a:lstStyle>
          <a:p>
            <a:pPr>
              <a:lnSpc>
                <a:spcPct val="150000"/>
              </a:lnSpc>
              <a:spcAft>
                <a:spcPts val="1200"/>
              </a:spcAft>
            </a:pPr>
            <a:r>
              <a:rPr lang="en-AU" sz="2000" b="1" dirty="0" err="1">
                <a:solidFill>
                  <a:schemeClr val="tx1"/>
                </a:solidFill>
                <a:latin typeface="Calibri Light" panose="020F0302020204030204" pitchFamily="34" charset="0"/>
                <a:cs typeface="Calibri Light" panose="020F0302020204030204" pitchFamily="34" charset="0"/>
              </a:rPr>
              <a:t>CaPS</a:t>
            </a:r>
            <a:r>
              <a:rPr lang="en-AU" sz="2000" b="1" dirty="0">
                <a:solidFill>
                  <a:schemeClr val="tx1"/>
                </a:solidFill>
                <a:latin typeface="Calibri Light" panose="020F0302020204030204" pitchFamily="34" charset="0"/>
                <a:cs typeface="Calibri Light" panose="020F0302020204030204" pitchFamily="34" charset="0"/>
              </a:rPr>
              <a:t> and </a:t>
            </a:r>
            <a:r>
              <a:rPr lang="en-AU" sz="2000" b="1" dirty="0" smtClean="0">
                <a:solidFill>
                  <a:schemeClr val="tx1"/>
                </a:solidFill>
                <a:latin typeface="Calibri Light" panose="020F0302020204030204" pitchFamily="34" charset="0"/>
                <a:cs typeface="Calibri Light" panose="020F0302020204030204" pitchFamily="34" charset="0"/>
              </a:rPr>
              <a:t>BBF</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Feedback highlighted an openness to further consider connecting with Facilitating Partners, noting complexities about geographical location and bespoke nature of smaller services</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Further consultations on this later in 2021</a:t>
            </a:r>
          </a:p>
          <a:p>
            <a:pPr>
              <a:lnSpc>
                <a:spcPct val="150000"/>
              </a:lnSpc>
              <a:spcAft>
                <a:spcPts val="1200"/>
              </a:spcAft>
            </a:pPr>
            <a:r>
              <a:rPr lang="en-AU" sz="2000" b="1" dirty="0" smtClean="0">
                <a:solidFill>
                  <a:schemeClr val="tx1"/>
                </a:solidFill>
                <a:latin typeface="Calibri Light" panose="020F0302020204030204" pitchFamily="34" charset="0"/>
                <a:cs typeface="Calibri Light" panose="020F0302020204030204" pitchFamily="34" charset="0"/>
              </a:rPr>
              <a:t>Other Collaboration</a:t>
            </a:r>
            <a:endParaRPr lang="en-AU" sz="2000" b="1" dirty="0">
              <a:solidFill>
                <a:schemeClr val="tx1"/>
              </a:solidFill>
              <a:latin typeface="Calibri Light" panose="020F0302020204030204" pitchFamily="34" charset="0"/>
              <a:cs typeface="Calibri Light" panose="020F0302020204030204" pitchFamily="34" charset="0"/>
            </a:endParaRP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Communities of Practice</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Service directory - finding other DSS funded providers in same area</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FMHSS to sit within </a:t>
            </a:r>
            <a:r>
              <a:rPr lang="en-AU" sz="2000" dirty="0" err="1" smtClean="0">
                <a:solidFill>
                  <a:schemeClr val="tx1"/>
                </a:solidFill>
                <a:latin typeface="Calibri Light" panose="020F0302020204030204" pitchFamily="34" charset="0"/>
                <a:cs typeface="Calibri Light" panose="020F0302020204030204" pitchFamily="34" charset="0"/>
              </a:rPr>
              <a:t>FaC</a:t>
            </a:r>
            <a:r>
              <a:rPr lang="en-AU" sz="2000" dirty="0" smtClean="0">
                <a:solidFill>
                  <a:schemeClr val="tx1"/>
                </a:solidFill>
                <a:latin typeface="Calibri Light" panose="020F0302020204030204" pitchFamily="34" charset="0"/>
                <a:cs typeface="Calibri Light" panose="020F0302020204030204" pitchFamily="34" charset="0"/>
              </a:rPr>
              <a:t> Activity as it aligns with early intervention goals.</a:t>
            </a:r>
          </a:p>
        </p:txBody>
      </p:sp>
      <p:sp>
        <p:nvSpPr>
          <p:cNvPr id="9" name="Rectangle 8"/>
          <p:cNvSpPr/>
          <p:nvPr/>
        </p:nvSpPr>
        <p:spPr>
          <a:xfrm>
            <a:off x="395536" y="586969"/>
            <a:ext cx="5939063" cy="646331"/>
          </a:xfrm>
          <a:prstGeom prst="rect">
            <a:avLst/>
          </a:prstGeom>
        </p:spPr>
        <p:txBody>
          <a:bodyPr wrap="none">
            <a:spAutoFit/>
          </a:bodyPr>
          <a:lstStyle/>
          <a:p>
            <a:pPr algn="ctr"/>
            <a:r>
              <a:rPr lang="en-AU" sz="3600" dirty="0">
                <a:solidFill>
                  <a:schemeClr val="accent2">
                    <a:lumMod val="50000"/>
                  </a:schemeClr>
                </a:solidFill>
                <a:latin typeface="Calibri Light" panose="020F0302020204030204" pitchFamily="34" charset="0"/>
                <a:cs typeface="Calibri Light" panose="020F0302020204030204" pitchFamily="34" charset="0"/>
              </a:rPr>
              <a:t>Collaboration and </a:t>
            </a:r>
            <a:r>
              <a:rPr lang="en-AU" sz="3600" dirty="0" smtClean="0">
                <a:solidFill>
                  <a:schemeClr val="accent2">
                    <a:lumMod val="50000"/>
                  </a:schemeClr>
                </a:solidFill>
                <a:latin typeface="Calibri Light" panose="020F0302020204030204" pitchFamily="34" charset="0"/>
                <a:cs typeface="Calibri Light" panose="020F0302020204030204" pitchFamily="34" charset="0"/>
              </a:rPr>
              <a:t>Coordination</a:t>
            </a:r>
            <a:endParaRPr lang="en-AU"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4383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AU" i="1" dirty="0"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16</a:t>
            </a:fld>
            <a:endParaRPr lang="en-AU" dirty="0">
              <a:latin typeface="Calibri Light" panose="020F0302020204030204" pitchFamily="34" charset="0"/>
              <a:cs typeface="Calibri Light" panose="020F0302020204030204" pitchFamily="34" charset="0"/>
            </a:endParaRPr>
          </a:p>
        </p:txBody>
      </p:sp>
      <p:sp>
        <p:nvSpPr>
          <p:cNvPr id="11" name="TextBox 10"/>
          <p:cNvSpPr txBox="1"/>
          <p:nvPr/>
        </p:nvSpPr>
        <p:spPr>
          <a:xfrm>
            <a:off x="585926" y="1556792"/>
            <a:ext cx="7592400" cy="483507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oAutofit/>
          </a:bodyPr>
          <a:lstStyle>
            <a:defPPr>
              <a:defRPr lang="en-US"/>
            </a:defPPr>
          </a:lstStyle>
          <a:p>
            <a:pPr marL="342900" indent="-342900">
              <a:lnSpc>
                <a:spcPct val="150000"/>
              </a:lnSpc>
              <a:spcAft>
                <a:spcPts val="1200"/>
              </a:spcAft>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Feedback indicated support for capability building very welcome and consideration is being given to supports required</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Families </a:t>
            </a:r>
            <a:r>
              <a:rPr lang="en-AU" sz="2000" dirty="0">
                <a:solidFill>
                  <a:schemeClr val="tx1"/>
                </a:solidFill>
                <a:latin typeface="Calibri Light" panose="020F0302020204030204" pitchFamily="34" charset="0"/>
                <a:cs typeface="Calibri Light" panose="020F0302020204030204" pitchFamily="34" charset="0"/>
              </a:rPr>
              <a:t>and Children (</a:t>
            </a:r>
            <a:r>
              <a:rPr lang="en-AU" sz="2000" dirty="0" err="1">
                <a:solidFill>
                  <a:schemeClr val="tx1"/>
                </a:solidFill>
                <a:latin typeface="Calibri Light" panose="020F0302020204030204" pitchFamily="34" charset="0"/>
                <a:cs typeface="Calibri Light" panose="020F0302020204030204" pitchFamily="34" charset="0"/>
              </a:rPr>
              <a:t>FaC</a:t>
            </a:r>
            <a:r>
              <a:rPr lang="en-AU" sz="2000" dirty="0">
                <a:solidFill>
                  <a:schemeClr val="tx1"/>
                </a:solidFill>
                <a:latin typeface="Calibri Light" panose="020F0302020204030204" pitchFamily="34" charset="0"/>
                <a:cs typeface="Calibri Light" panose="020F0302020204030204" pitchFamily="34" charset="0"/>
              </a:rPr>
              <a:t>) Expert Panel Project </a:t>
            </a:r>
            <a:r>
              <a:rPr lang="en-AU" sz="2000" dirty="0" smtClean="0">
                <a:solidFill>
                  <a:schemeClr val="tx1"/>
                </a:solidFill>
                <a:latin typeface="Calibri Light" panose="020F0302020204030204" pitchFamily="34" charset="0"/>
                <a:cs typeface="Calibri Light" panose="020F0302020204030204" pitchFamily="34" charset="0"/>
              </a:rPr>
              <a:t>currently available to provide support </a:t>
            </a:r>
            <a:r>
              <a:rPr lang="en-AU" sz="2000" dirty="0">
                <a:solidFill>
                  <a:schemeClr val="tx1"/>
                </a:solidFill>
                <a:latin typeface="Calibri Light" panose="020F0302020204030204" pitchFamily="34" charset="0"/>
                <a:cs typeface="Calibri Light" panose="020F0302020204030204" pitchFamily="34" charset="0"/>
              </a:rPr>
              <a:t>(</a:t>
            </a:r>
            <a:r>
              <a:rPr lang="en-AU" sz="2000" dirty="0">
                <a:solidFill>
                  <a:schemeClr val="tx1"/>
                </a:solidFill>
                <a:latin typeface="Calibri Light" panose="020F0302020204030204" pitchFamily="34" charset="0"/>
                <a:cs typeface="Calibri Light" panose="020F0302020204030204" pitchFamily="34" charset="0"/>
                <a:hlinkClick r:id="rId3"/>
              </a:rPr>
              <a:t>https://</a:t>
            </a:r>
            <a:r>
              <a:rPr lang="en-AU" sz="2000" dirty="0" smtClean="0">
                <a:solidFill>
                  <a:schemeClr val="tx1"/>
                </a:solidFill>
                <a:latin typeface="Calibri Light" panose="020F0302020204030204" pitchFamily="34" charset="0"/>
                <a:cs typeface="Calibri Light" panose="020F0302020204030204" pitchFamily="34" charset="0"/>
                <a:hlinkClick r:id="rId3"/>
              </a:rPr>
              <a:t>aifs.gov.au/cfca/expert-panel-project</a:t>
            </a:r>
            <a:r>
              <a:rPr lang="en-AU" sz="2000" dirty="0" smtClean="0">
                <a:solidFill>
                  <a:schemeClr val="tx1"/>
                </a:solidFill>
                <a:latin typeface="Calibri Light" panose="020F0302020204030204" pitchFamily="34" charset="0"/>
                <a:cs typeface="Calibri Light" panose="020F0302020204030204" pitchFamily="34" charset="0"/>
              </a:rPr>
              <a:t>)</a:t>
            </a:r>
          </a:p>
          <a:p>
            <a:pPr marL="342900" indent="-342900">
              <a:lnSpc>
                <a:spcPct val="150000"/>
              </a:lnSpc>
              <a:spcAft>
                <a:spcPts val="1200"/>
              </a:spcAft>
              <a:buFont typeface="Arial" panose="020B0604020202020204" pitchFamily="34" charset="0"/>
              <a:buChar char="•"/>
            </a:pPr>
            <a:r>
              <a:rPr lang="en-AU" sz="2000" dirty="0">
                <a:solidFill>
                  <a:schemeClr val="tx1"/>
                </a:solidFill>
                <a:latin typeface="Calibri Light" panose="020F0302020204030204" pitchFamily="34" charset="0"/>
                <a:cs typeface="Calibri Light" panose="020F0302020204030204" pitchFamily="34" charset="0"/>
              </a:rPr>
              <a:t>CFCA </a:t>
            </a:r>
            <a:r>
              <a:rPr lang="en-AU" sz="2000" dirty="0" smtClean="0">
                <a:solidFill>
                  <a:schemeClr val="tx1"/>
                </a:solidFill>
                <a:latin typeface="Calibri Light" panose="020F0302020204030204" pitchFamily="34" charset="0"/>
                <a:cs typeface="Calibri Light" panose="020F0302020204030204" pitchFamily="34" charset="0"/>
              </a:rPr>
              <a:t>using knowledge translation expertise to expand previous </a:t>
            </a:r>
            <a:r>
              <a:rPr lang="en-AU" sz="2000" dirty="0">
                <a:solidFill>
                  <a:schemeClr val="tx1"/>
                </a:solidFill>
                <a:latin typeface="Calibri Light" panose="020F0302020204030204" pitchFamily="34" charset="0"/>
                <a:cs typeface="Calibri Light" panose="020F0302020204030204" pitchFamily="34" charset="0"/>
              </a:rPr>
              <a:t>clearinghouse </a:t>
            </a:r>
            <a:r>
              <a:rPr lang="en-AU" sz="2000" dirty="0" smtClean="0">
                <a:solidFill>
                  <a:schemeClr val="tx1"/>
                </a:solidFill>
                <a:latin typeface="Calibri Light" panose="020F0302020204030204" pitchFamily="34" charset="0"/>
                <a:cs typeface="Calibri Light" panose="020F0302020204030204" pitchFamily="34" charset="0"/>
              </a:rPr>
              <a:t>role (</a:t>
            </a:r>
            <a:r>
              <a:rPr lang="en-AU" sz="2000" dirty="0">
                <a:solidFill>
                  <a:schemeClr val="tx1"/>
                </a:solidFill>
                <a:latin typeface="Calibri Light" panose="020F0302020204030204" pitchFamily="34" charset="0"/>
                <a:cs typeface="Calibri Light" panose="020F0302020204030204" pitchFamily="34" charset="0"/>
                <a:hlinkClick r:id="rId4"/>
              </a:rPr>
              <a:t>https://</a:t>
            </a:r>
            <a:r>
              <a:rPr lang="en-AU" sz="2000" dirty="0" smtClean="0">
                <a:solidFill>
                  <a:schemeClr val="tx1"/>
                </a:solidFill>
                <a:latin typeface="Calibri Light" panose="020F0302020204030204" pitchFamily="34" charset="0"/>
                <a:cs typeface="Calibri Light" panose="020F0302020204030204" pitchFamily="34" charset="0"/>
                <a:hlinkClick r:id="rId4"/>
              </a:rPr>
              <a:t>aifs.gov.au/cfca</a:t>
            </a:r>
            <a:r>
              <a:rPr lang="en-AU" sz="2000" dirty="0" smtClean="0">
                <a:solidFill>
                  <a:schemeClr val="tx1"/>
                </a:solidFill>
                <a:latin typeface="Calibri Light" panose="020F0302020204030204" pitchFamily="34" charset="0"/>
                <a:cs typeface="Calibri Light" panose="020F0302020204030204" pitchFamily="34" charset="0"/>
              </a:rPr>
              <a:t>)</a:t>
            </a:r>
          </a:p>
          <a:p>
            <a:pPr marL="342900" indent="-342900">
              <a:lnSpc>
                <a:spcPct val="150000"/>
              </a:lnSpc>
              <a:spcAft>
                <a:spcPts val="1200"/>
              </a:spcAft>
              <a:buFont typeface="Arial" panose="020B0604020202020204" pitchFamily="34" charset="0"/>
              <a:buChar char="•"/>
            </a:pPr>
            <a:r>
              <a:rPr lang="en-AU" sz="2000" dirty="0" smtClean="0">
                <a:solidFill>
                  <a:schemeClr val="tx1"/>
                </a:solidFill>
                <a:latin typeface="Calibri Light" panose="020F0302020204030204" pitchFamily="34" charset="0"/>
                <a:cs typeface="Calibri Light" panose="020F0302020204030204" pitchFamily="34" charset="0"/>
              </a:rPr>
              <a:t>All providers can use up to 10% of funding on innovation</a:t>
            </a:r>
            <a:endParaRPr lang="en-AU" sz="2000" dirty="0">
              <a:solidFill>
                <a:schemeClr val="tx1"/>
              </a:solidFill>
              <a:latin typeface="Calibri Light" panose="020F0302020204030204" pitchFamily="34" charset="0"/>
              <a:cs typeface="Calibri Light" panose="020F0302020204030204" pitchFamily="34" charset="0"/>
            </a:endParaRPr>
          </a:p>
        </p:txBody>
      </p:sp>
      <p:sp>
        <p:nvSpPr>
          <p:cNvPr id="2" name="Rectangle 1"/>
          <p:cNvSpPr/>
          <p:nvPr/>
        </p:nvSpPr>
        <p:spPr>
          <a:xfrm>
            <a:off x="467544" y="772571"/>
            <a:ext cx="4896854" cy="646331"/>
          </a:xfrm>
          <a:prstGeom prst="rect">
            <a:avLst/>
          </a:prstGeom>
        </p:spPr>
        <p:txBody>
          <a:bodyPr wrap="none">
            <a:spAutoFit/>
          </a:bodyPr>
          <a:lstStyle/>
          <a:p>
            <a:pPr algn="ctr"/>
            <a:r>
              <a:rPr lang="en-AU" sz="3600" dirty="0">
                <a:solidFill>
                  <a:schemeClr val="accent2">
                    <a:lumMod val="50000"/>
                  </a:schemeClr>
                </a:solidFill>
                <a:latin typeface="Calibri Light" panose="020F0302020204030204" pitchFamily="34" charset="0"/>
                <a:cs typeface="Calibri Light" panose="020F0302020204030204" pitchFamily="34" charset="0"/>
              </a:rPr>
              <a:t>Capability and Innovation</a:t>
            </a:r>
          </a:p>
        </p:txBody>
      </p:sp>
    </p:spTree>
    <p:extLst>
      <p:ext uri="{BB962C8B-B14F-4D97-AF65-F5344CB8AC3E}">
        <p14:creationId xmlns:p14="http://schemas.microsoft.com/office/powerpoint/2010/main" val="4138977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392"/>
            <a:ext cx="9144000" cy="6457507"/>
          </a:xfrm>
          <a:prstGeom prst="rect">
            <a:avLst/>
          </a:prstGeom>
        </p:spPr>
      </p:pic>
      <p:sp>
        <p:nvSpPr>
          <p:cNvPr id="4" name="Footer Placeholder 3"/>
          <p:cNvSpPr>
            <a:spLocks noGrp="1"/>
          </p:cNvSpPr>
          <p:nvPr>
            <p:ph type="ftr" sz="quarter" idx="11"/>
          </p:nvPr>
        </p:nvSpPr>
        <p:spPr/>
        <p:txBody>
          <a:bodyPr/>
          <a:lstStyle/>
          <a:p>
            <a:r>
              <a:rPr lang="en-AU" i="1" dirty="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t>17</a:t>
            </a:fld>
            <a:endParaRPr lang="en-AU"/>
          </a:p>
        </p:txBody>
      </p:sp>
      <p:sp>
        <p:nvSpPr>
          <p:cNvPr id="2" name="TextBox 1"/>
          <p:cNvSpPr txBox="1"/>
          <p:nvPr/>
        </p:nvSpPr>
        <p:spPr>
          <a:xfrm>
            <a:off x="6300192" y="646673"/>
            <a:ext cx="2664296" cy="1054135"/>
          </a:xfrm>
          <a:prstGeom prst="rect">
            <a:avLst/>
          </a:prstGeom>
          <a:solidFill>
            <a:srgbClr val="00B0B8"/>
          </a:solidFill>
        </p:spPr>
        <p:txBody>
          <a:bodyPr wrap="square" rtlCol="0">
            <a:spAutoFit/>
          </a:bodyPr>
          <a:lstStyle/>
          <a:p>
            <a:pPr>
              <a:spcBef>
                <a:spcPts val="1200"/>
              </a:spcBef>
              <a:spcAft>
                <a:spcPts val="1200"/>
              </a:spcAft>
            </a:pPr>
            <a:r>
              <a:rPr lang="en-AU" sz="1050" b="1" dirty="0" smtClean="0"/>
              <a:t>Program Logics</a:t>
            </a:r>
          </a:p>
          <a:p>
            <a:r>
              <a:rPr lang="en-AU" sz="1050" dirty="0" smtClean="0"/>
              <a:t>Draft March 2022, and final June 2023.</a:t>
            </a:r>
          </a:p>
          <a:p>
            <a:r>
              <a:rPr lang="en-AU" sz="1050" dirty="0" smtClean="0"/>
              <a:t>Additional support to assist.</a:t>
            </a:r>
          </a:p>
          <a:p>
            <a:endParaRPr lang="en-AU" sz="1050" dirty="0" smtClean="0"/>
          </a:p>
          <a:p>
            <a:endParaRPr lang="en-AU" sz="1050" dirty="0"/>
          </a:p>
        </p:txBody>
      </p:sp>
      <p:sp>
        <p:nvSpPr>
          <p:cNvPr id="7" name="TextBox 6"/>
          <p:cNvSpPr txBox="1"/>
          <p:nvPr/>
        </p:nvSpPr>
        <p:spPr>
          <a:xfrm>
            <a:off x="6300192" y="1772816"/>
            <a:ext cx="2664296" cy="1054135"/>
          </a:xfrm>
          <a:prstGeom prst="rect">
            <a:avLst/>
          </a:prstGeom>
          <a:solidFill>
            <a:srgbClr val="00B0B8"/>
          </a:solidFill>
        </p:spPr>
        <p:txBody>
          <a:bodyPr wrap="square" rtlCol="0">
            <a:spAutoFit/>
          </a:bodyPr>
          <a:lstStyle/>
          <a:p>
            <a:pPr>
              <a:spcBef>
                <a:spcPts val="1200"/>
              </a:spcBef>
              <a:spcAft>
                <a:spcPts val="1200"/>
              </a:spcAft>
            </a:pPr>
            <a:r>
              <a:rPr lang="en-AU" sz="1050" b="1" dirty="0" smtClean="0"/>
              <a:t>Activity Work Plans</a:t>
            </a:r>
          </a:p>
          <a:p>
            <a:r>
              <a:rPr lang="en-AU" sz="1050" dirty="0" smtClean="0"/>
              <a:t>Due in August 2021</a:t>
            </a:r>
          </a:p>
          <a:p>
            <a:r>
              <a:rPr lang="en-AU" sz="1050" dirty="0" smtClean="0"/>
              <a:t>New template in May 2021.</a:t>
            </a:r>
          </a:p>
          <a:p>
            <a:r>
              <a:rPr lang="en-AU" sz="1050" dirty="0" smtClean="0"/>
              <a:t>Will seek information on how services are targeted to key client groups.</a:t>
            </a:r>
          </a:p>
        </p:txBody>
      </p:sp>
      <p:sp>
        <p:nvSpPr>
          <p:cNvPr id="8" name="TextBox 7"/>
          <p:cNvSpPr txBox="1"/>
          <p:nvPr/>
        </p:nvSpPr>
        <p:spPr>
          <a:xfrm>
            <a:off x="6300192" y="2912285"/>
            <a:ext cx="2664296" cy="1054135"/>
          </a:xfrm>
          <a:prstGeom prst="rect">
            <a:avLst/>
          </a:prstGeom>
          <a:solidFill>
            <a:srgbClr val="00B0B8"/>
          </a:solidFill>
        </p:spPr>
        <p:txBody>
          <a:bodyPr wrap="square" rtlCol="0">
            <a:spAutoFit/>
          </a:bodyPr>
          <a:lstStyle/>
          <a:p>
            <a:pPr>
              <a:spcBef>
                <a:spcPts val="1200"/>
              </a:spcBef>
              <a:spcAft>
                <a:spcPts val="1200"/>
              </a:spcAft>
            </a:pPr>
            <a:r>
              <a:rPr lang="en-AU" sz="1050" b="1" dirty="0" smtClean="0"/>
              <a:t>Data Exchange (DEX) reporting </a:t>
            </a:r>
          </a:p>
          <a:p>
            <a:r>
              <a:rPr lang="en-AU" sz="1050" dirty="0" smtClean="0"/>
              <a:t>Requirement from 1 July 2021.</a:t>
            </a:r>
          </a:p>
          <a:p>
            <a:r>
              <a:rPr lang="en-AU" sz="1050" dirty="0" smtClean="0"/>
              <a:t>Resources on the DEX website.</a:t>
            </a:r>
          </a:p>
          <a:p>
            <a:r>
              <a:rPr lang="en-AU" sz="1050" dirty="0" smtClean="0"/>
              <a:t>Additional guidance and training.</a:t>
            </a:r>
          </a:p>
          <a:p>
            <a:pPr>
              <a:spcAft>
                <a:spcPts val="1200"/>
              </a:spcAft>
            </a:pPr>
            <a:endParaRPr lang="en-AU" sz="1050" dirty="0" smtClean="0"/>
          </a:p>
        </p:txBody>
      </p:sp>
      <p:sp>
        <p:nvSpPr>
          <p:cNvPr id="9" name="TextBox 8"/>
          <p:cNvSpPr txBox="1"/>
          <p:nvPr/>
        </p:nvSpPr>
        <p:spPr>
          <a:xfrm>
            <a:off x="6300192" y="4051754"/>
            <a:ext cx="2664296" cy="1054135"/>
          </a:xfrm>
          <a:prstGeom prst="rect">
            <a:avLst/>
          </a:prstGeom>
          <a:solidFill>
            <a:srgbClr val="00B0B8"/>
          </a:solidFill>
        </p:spPr>
        <p:txBody>
          <a:bodyPr wrap="square" rtlCol="0">
            <a:spAutoFit/>
          </a:bodyPr>
          <a:lstStyle/>
          <a:p>
            <a:pPr>
              <a:spcBef>
                <a:spcPts val="1200"/>
              </a:spcBef>
              <a:spcAft>
                <a:spcPts val="1200"/>
              </a:spcAft>
            </a:pPr>
            <a:r>
              <a:rPr lang="en-AU" sz="1050" b="1" dirty="0" smtClean="0"/>
              <a:t>Review Point</a:t>
            </a:r>
          </a:p>
          <a:p>
            <a:r>
              <a:rPr lang="en-AU" sz="1050" dirty="0" smtClean="0"/>
              <a:t>Commences from 1 September 2023.</a:t>
            </a:r>
          </a:p>
          <a:p>
            <a:r>
              <a:rPr lang="en-AU" sz="1050" dirty="0" smtClean="0"/>
              <a:t>Grant milestones and DEX reporting.</a:t>
            </a:r>
          </a:p>
          <a:p>
            <a:r>
              <a:rPr lang="en-AU" sz="1050" smtClean="0"/>
              <a:t>Details in operational </a:t>
            </a:r>
            <a:r>
              <a:rPr lang="en-AU" sz="1050" dirty="0" smtClean="0"/>
              <a:t>guidelines.</a:t>
            </a:r>
          </a:p>
          <a:p>
            <a:endParaRPr lang="en-AU" sz="1050" dirty="0"/>
          </a:p>
        </p:txBody>
      </p:sp>
      <p:sp>
        <p:nvSpPr>
          <p:cNvPr id="11" name="TextBox 10"/>
          <p:cNvSpPr txBox="1"/>
          <p:nvPr/>
        </p:nvSpPr>
        <p:spPr>
          <a:xfrm>
            <a:off x="6300192" y="5157192"/>
            <a:ext cx="2664296" cy="1054135"/>
          </a:xfrm>
          <a:prstGeom prst="rect">
            <a:avLst/>
          </a:prstGeom>
          <a:solidFill>
            <a:srgbClr val="00B0B8"/>
          </a:solidFill>
        </p:spPr>
        <p:txBody>
          <a:bodyPr wrap="square" rtlCol="0">
            <a:spAutoFit/>
          </a:bodyPr>
          <a:lstStyle/>
          <a:p>
            <a:pPr>
              <a:spcBef>
                <a:spcPts val="1200"/>
              </a:spcBef>
              <a:spcAft>
                <a:spcPts val="1200"/>
              </a:spcAft>
            </a:pPr>
            <a:r>
              <a:rPr lang="en-AU" sz="1050" b="1" dirty="0" smtClean="0"/>
              <a:t>CfC FP Community Strategic Plan</a:t>
            </a:r>
          </a:p>
          <a:p>
            <a:r>
              <a:rPr lang="en-AU" sz="1050" dirty="0" smtClean="0"/>
              <a:t>Due April 2022.</a:t>
            </a:r>
          </a:p>
          <a:p>
            <a:r>
              <a:rPr lang="en-AU" sz="1050" dirty="0" smtClean="0"/>
              <a:t>Template being updated and will be available as part of the operational guidelines.</a:t>
            </a:r>
          </a:p>
        </p:txBody>
      </p:sp>
    </p:spTree>
    <p:extLst>
      <p:ext uri="{BB962C8B-B14F-4D97-AF65-F5344CB8AC3E}">
        <p14:creationId xmlns:p14="http://schemas.microsoft.com/office/powerpoint/2010/main" val="305426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18</a:t>
            </a:fld>
            <a:endParaRPr lang="en-AU" dirty="0">
              <a:latin typeface="Calibri Light" panose="020F0302020204030204" pitchFamily="34" charset="0"/>
              <a:cs typeface="Calibri Light" panose="020F0302020204030204" pitchFamily="34" charset="0"/>
            </a:endParaRPr>
          </a:p>
        </p:txBody>
      </p:sp>
      <p:sp>
        <p:nvSpPr>
          <p:cNvPr id="2" name="Rectangle 1"/>
          <p:cNvSpPr/>
          <p:nvPr/>
        </p:nvSpPr>
        <p:spPr>
          <a:xfrm>
            <a:off x="808325" y="764704"/>
            <a:ext cx="1776448" cy="646331"/>
          </a:xfrm>
          <a:prstGeom prst="rect">
            <a:avLst/>
          </a:prstGeom>
        </p:spPr>
        <p:txBody>
          <a:bodyPr wrap="none">
            <a:spAutoFit/>
          </a:bodyPr>
          <a:lstStyle/>
          <a:p>
            <a:pPr algn="ctr"/>
            <a:r>
              <a:rPr lang="en-AU" sz="3600" dirty="0" smtClean="0">
                <a:solidFill>
                  <a:schemeClr val="accent2">
                    <a:lumMod val="50000"/>
                  </a:schemeClr>
                </a:solidFill>
                <a:latin typeface="Calibri Light" panose="020F0302020204030204" pitchFamily="34" charset="0"/>
                <a:cs typeface="Calibri Light" panose="020F0302020204030204" pitchFamily="34" charset="0"/>
              </a:rPr>
              <a:t>Timeline</a:t>
            </a:r>
            <a:endParaRPr lang="en-AU" sz="3600" dirty="0">
              <a:solidFill>
                <a:schemeClr val="accent2">
                  <a:lumMod val="50000"/>
                </a:schemeClr>
              </a:solidFill>
              <a:latin typeface="Calibri Light" panose="020F0302020204030204" pitchFamily="34" charset="0"/>
              <a:cs typeface="Calibri Light" panose="020F03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99609876"/>
              </p:ext>
            </p:extLst>
          </p:nvPr>
        </p:nvGraphicFramePr>
        <p:xfrm>
          <a:off x="812712" y="1544416"/>
          <a:ext cx="7365612" cy="3108720"/>
        </p:xfrm>
        <a:graphic>
          <a:graphicData uri="http://schemas.openxmlformats.org/drawingml/2006/table">
            <a:tbl>
              <a:tblPr firstRow="1" bandRow="1">
                <a:tableStyleId>{073A0DAA-6AF3-43AB-8588-CEC1D06C72B9}</a:tableStyleId>
              </a:tblPr>
              <a:tblGrid>
                <a:gridCol w="1227602">
                  <a:extLst>
                    <a:ext uri="{9D8B030D-6E8A-4147-A177-3AD203B41FA5}">
                      <a16:colId xmlns:a16="http://schemas.microsoft.com/office/drawing/2014/main" val="2374824687"/>
                    </a:ext>
                  </a:extLst>
                </a:gridCol>
                <a:gridCol w="1227602">
                  <a:extLst>
                    <a:ext uri="{9D8B030D-6E8A-4147-A177-3AD203B41FA5}">
                      <a16:colId xmlns:a16="http://schemas.microsoft.com/office/drawing/2014/main" val="4084537573"/>
                    </a:ext>
                  </a:extLst>
                </a:gridCol>
                <a:gridCol w="1227602">
                  <a:extLst>
                    <a:ext uri="{9D8B030D-6E8A-4147-A177-3AD203B41FA5}">
                      <a16:colId xmlns:a16="http://schemas.microsoft.com/office/drawing/2014/main" val="874723756"/>
                    </a:ext>
                  </a:extLst>
                </a:gridCol>
                <a:gridCol w="1227602">
                  <a:extLst>
                    <a:ext uri="{9D8B030D-6E8A-4147-A177-3AD203B41FA5}">
                      <a16:colId xmlns:a16="http://schemas.microsoft.com/office/drawing/2014/main" val="82112587"/>
                    </a:ext>
                  </a:extLst>
                </a:gridCol>
                <a:gridCol w="1227602">
                  <a:extLst>
                    <a:ext uri="{9D8B030D-6E8A-4147-A177-3AD203B41FA5}">
                      <a16:colId xmlns:a16="http://schemas.microsoft.com/office/drawing/2014/main" val="2696281254"/>
                    </a:ext>
                  </a:extLst>
                </a:gridCol>
                <a:gridCol w="1227602">
                  <a:extLst>
                    <a:ext uri="{9D8B030D-6E8A-4147-A177-3AD203B41FA5}">
                      <a16:colId xmlns:a16="http://schemas.microsoft.com/office/drawing/2014/main" val="983528020"/>
                    </a:ext>
                  </a:extLst>
                </a:gridCol>
              </a:tblGrid>
              <a:tr h="345414">
                <a:tc>
                  <a:txBody>
                    <a:bodyPr/>
                    <a:lstStyle/>
                    <a:p>
                      <a:r>
                        <a:rPr lang="en-AU" sz="1400" dirty="0" smtClean="0"/>
                        <a:t>March</a:t>
                      </a:r>
                      <a:endParaRPr lang="en-AU" sz="1400" dirty="0"/>
                    </a:p>
                  </a:txBody>
                  <a:tcPr/>
                </a:tc>
                <a:tc>
                  <a:txBody>
                    <a:bodyPr/>
                    <a:lstStyle/>
                    <a:p>
                      <a:r>
                        <a:rPr lang="en-AU" sz="1400" dirty="0" smtClean="0"/>
                        <a:t>April</a:t>
                      </a:r>
                      <a:endParaRPr lang="en-AU" sz="1400" dirty="0"/>
                    </a:p>
                  </a:txBody>
                  <a:tcPr/>
                </a:tc>
                <a:tc>
                  <a:txBody>
                    <a:bodyPr/>
                    <a:lstStyle/>
                    <a:p>
                      <a:r>
                        <a:rPr lang="en-AU" sz="1400" dirty="0" smtClean="0"/>
                        <a:t>May</a:t>
                      </a:r>
                      <a:endParaRPr lang="en-AU" sz="1400" dirty="0"/>
                    </a:p>
                  </a:txBody>
                  <a:tcPr/>
                </a:tc>
                <a:tc>
                  <a:txBody>
                    <a:bodyPr/>
                    <a:lstStyle/>
                    <a:p>
                      <a:r>
                        <a:rPr lang="en-AU" sz="1400" dirty="0" smtClean="0"/>
                        <a:t>June</a:t>
                      </a:r>
                      <a:endParaRPr lang="en-AU" sz="1400" dirty="0"/>
                    </a:p>
                  </a:txBody>
                  <a:tcPr/>
                </a:tc>
                <a:tc>
                  <a:txBody>
                    <a:bodyPr/>
                    <a:lstStyle/>
                    <a:p>
                      <a:r>
                        <a:rPr lang="en-AU" sz="1400" dirty="0" smtClean="0"/>
                        <a:t>July</a:t>
                      </a:r>
                      <a:endParaRPr lang="en-AU" sz="1400" dirty="0"/>
                    </a:p>
                  </a:txBody>
                  <a:tcPr/>
                </a:tc>
                <a:tc>
                  <a:txBody>
                    <a:bodyPr/>
                    <a:lstStyle/>
                    <a:p>
                      <a:r>
                        <a:rPr lang="en-AU" sz="1400" dirty="0" smtClean="0"/>
                        <a:t>August</a:t>
                      </a:r>
                      <a:endParaRPr lang="en-AU" sz="1400" dirty="0"/>
                    </a:p>
                  </a:txBody>
                  <a:tcPr/>
                </a:tc>
                <a:extLst>
                  <a:ext uri="{0D108BD9-81ED-4DB2-BD59-A6C34878D82A}">
                    <a16:rowId xmlns:a16="http://schemas.microsoft.com/office/drawing/2014/main" val="2673790170"/>
                  </a:ext>
                </a:extLst>
              </a:tr>
              <a:tr h="2763306">
                <a:tc>
                  <a:txBody>
                    <a:bodyPr/>
                    <a:lstStyle/>
                    <a:p>
                      <a:endParaRPr lang="en-AU" dirty="0"/>
                    </a:p>
                  </a:txBody>
                  <a:tcPr/>
                </a:tc>
                <a:tc>
                  <a:txBody>
                    <a:bodyPr/>
                    <a:lstStyle/>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3445541005"/>
                  </a:ext>
                </a:extLst>
              </a:tr>
            </a:tbl>
          </a:graphicData>
        </a:graphic>
      </p:graphicFrame>
      <p:sp>
        <p:nvSpPr>
          <p:cNvPr id="10" name="TextBox 9"/>
          <p:cNvSpPr txBox="1"/>
          <p:nvPr/>
        </p:nvSpPr>
        <p:spPr>
          <a:xfrm>
            <a:off x="899592" y="2890374"/>
            <a:ext cx="1076400" cy="600164"/>
          </a:xfrm>
          <a:prstGeom prst="rect">
            <a:avLst/>
          </a:prstGeom>
          <a:solidFill>
            <a:srgbClr val="B2E4E3"/>
          </a:solidFill>
          <a:ln>
            <a:noFill/>
          </a:ln>
        </p:spPr>
        <p:txBody>
          <a:bodyPr wrap="square" rtlCol="0">
            <a:spAutoFit/>
          </a:bodyPr>
          <a:lstStyle/>
          <a:p>
            <a:r>
              <a:rPr lang="en-AU" sz="1100" b="1" dirty="0" smtClean="0"/>
              <a:t>Online provider forum</a:t>
            </a:r>
            <a:endParaRPr lang="en-AU" sz="1100" dirty="0"/>
          </a:p>
        </p:txBody>
      </p:sp>
      <p:sp>
        <p:nvSpPr>
          <p:cNvPr id="11" name="TextBox 10"/>
          <p:cNvSpPr txBox="1"/>
          <p:nvPr/>
        </p:nvSpPr>
        <p:spPr>
          <a:xfrm>
            <a:off x="908942" y="2028278"/>
            <a:ext cx="1076400" cy="769441"/>
          </a:xfrm>
          <a:prstGeom prst="rect">
            <a:avLst/>
          </a:prstGeom>
          <a:solidFill>
            <a:schemeClr val="accent2"/>
          </a:solidFill>
          <a:ln>
            <a:noFill/>
          </a:ln>
        </p:spPr>
        <p:txBody>
          <a:bodyPr wrap="square" rtlCol="0">
            <a:spAutoFit/>
          </a:bodyPr>
          <a:lstStyle/>
          <a:p>
            <a:r>
              <a:rPr lang="en-AU" sz="1100" b="1" dirty="0" smtClean="0"/>
              <a:t>Letter to providers </a:t>
            </a:r>
            <a:r>
              <a:rPr lang="en-AU" sz="1100" dirty="0" smtClean="0"/>
              <a:t>about funding extensions</a:t>
            </a:r>
            <a:endParaRPr lang="en-AU" sz="1100" dirty="0"/>
          </a:p>
        </p:txBody>
      </p:sp>
      <p:sp>
        <p:nvSpPr>
          <p:cNvPr id="15" name="TextBox 14"/>
          <p:cNvSpPr txBox="1"/>
          <p:nvPr/>
        </p:nvSpPr>
        <p:spPr>
          <a:xfrm>
            <a:off x="2751504" y="2795163"/>
            <a:ext cx="2900616" cy="769441"/>
          </a:xfrm>
          <a:prstGeom prst="rect">
            <a:avLst/>
          </a:prstGeom>
          <a:solidFill>
            <a:srgbClr val="009CA4"/>
          </a:solidFill>
          <a:ln>
            <a:noFill/>
          </a:ln>
        </p:spPr>
        <p:txBody>
          <a:bodyPr wrap="square" rtlCol="0">
            <a:spAutoFit/>
          </a:bodyPr>
          <a:lstStyle/>
          <a:p>
            <a:endParaRPr lang="en-AU" sz="1100" b="1" dirty="0" smtClean="0"/>
          </a:p>
          <a:p>
            <a:pPr algn="ctr"/>
            <a:r>
              <a:rPr lang="en-AU" sz="1100" b="1" dirty="0" smtClean="0"/>
              <a:t>Letter of offer and grant agreements agreed</a:t>
            </a:r>
          </a:p>
          <a:p>
            <a:endParaRPr lang="en-AU" sz="1100" b="1" dirty="0" smtClean="0"/>
          </a:p>
        </p:txBody>
      </p:sp>
      <p:sp>
        <p:nvSpPr>
          <p:cNvPr id="16" name="TextBox 15"/>
          <p:cNvSpPr txBox="1"/>
          <p:nvPr/>
        </p:nvSpPr>
        <p:spPr>
          <a:xfrm>
            <a:off x="2749564" y="3623259"/>
            <a:ext cx="1076400" cy="600164"/>
          </a:xfrm>
          <a:prstGeom prst="rect">
            <a:avLst/>
          </a:prstGeom>
          <a:solidFill>
            <a:schemeClr val="accent1">
              <a:lumMod val="40000"/>
              <a:lumOff val="60000"/>
            </a:schemeClr>
          </a:solidFill>
          <a:ln>
            <a:noFill/>
          </a:ln>
        </p:spPr>
        <p:txBody>
          <a:bodyPr wrap="square" rtlCol="0">
            <a:spAutoFit/>
          </a:bodyPr>
          <a:lstStyle/>
          <a:p>
            <a:r>
              <a:rPr lang="en-AU" sz="1100" b="1" dirty="0" smtClean="0"/>
              <a:t>Operational Guidelines available</a:t>
            </a:r>
            <a:endParaRPr lang="en-AU" sz="1100" dirty="0"/>
          </a:p>
        </p:txBody>
      </p:sp>
      <p:sp>
        <p:nvSpPr>
          <p:cNvPr id="20" name="TextBox 19"/>
          <p:cNvSpPr txBox="1"/>
          <p:nvPr/>
        </p:nvSpPr>
        <p:spPr>
          <a:xfrm>
            <a:off x="3954510" y="2061618"/>
            <a:ext cx="1076400" cy="600164"/>
          </a:xfrm>
          <a:prstGeom prst="rect">
            <a:avLst/>
          </a:prstGeom>
          <a:solidFill>
            <a:schemeClr val="accent1">
              <a:lumMod val="20000"/>
              <a:lumOff val="80000"/>
            </a:schemeClr>
          </a:solidFill>
          <a:ln>
            <a:noFill/>
          </a:ln>
        </p:spPr>
        <p:txBody>
          <a:bodyPr wrap="square" rtlCol="0">
            <a:spAutoFit/>
          </a:bodyPr>
          <a:lstStyle/>
          <a:p>
            <a:r>
              <a:rPr lang="en-AU" sz="1100" b="1" dirty="0" smtClean="0"/>
              <a:t>AWP template circulated</a:t>
            </a:r>
            <a:endParaRPr lang="en-AU" sz="1100" dirty="0"/>
          </a:p>
        </p:txBody>
      </p:sp>
      <p:sp>
        <p:nvSpPr>
          <p:cNvPr id="31" name="TextBox 30"/>
          <p:cNvSpPr txBox="1"/>
          <p:nvPr/>
        </p:nvSpPr>
        <p:spPr>
          <a:xfrm>
            <a:off x="5778848" y="2028278"/>
            <a:ext cx="1076400" cy="430887"/>
          </a:xfrm>
          <a:prstGeom prst="rect">
            <a:avLst/>
          </a:prstGeom>
          <a:solidFill>
            <a:srgbClr val="009CA4"/>
          </a:solidFill>
          <a:ln>
            <a:noFill/>
          </a:ln>
        </p:spPr>
        <p:txBody>
          <a:bodyPr wrap="square" rtlCol="0">
            <a:spAutoFit/>
          </a:bodyPr>
          <a:lstStyle/>
          <a:p>
            <a:r>
              <a:rPr lang="en-AU" sz="1100" b="1" dirty="0" smtClean="0"/>
              <a:t>New grants commence</a:t>
            </a:r>
            <a:endParaRPr lang="en-AU" sz="1100" dirty="0"/>
          </a:p>
        </p:txBody>
      </p:sp>
      <p:sp>
        <p:nvSpPr>
          <p:cNvPr id="32" name="TextBox 31"/>
          <p:cNvSpPr txBox="1"/>
          <p:nvPr/>
        </p:nvSpPr>
        <p:spPr>
          <a:xfrm>
            <a:off x="5797072" y="2530334"/>
            <a:ext cx="1076400" cy="938719"/>
          </a:xfrm>
          <a:prstGeom prst="rect">
            <a:avLst/>
          </a:prstGeom>
          <a:solidFill>
            <a:srgbClr val="B1E4E3"/>
          </a:solidFill>
          <a:ln>
            <a:noFill/>
          </a:ln>
        </p:spPr>
        <p:txBody>
          <a:bodyPr wrap="square" rtlCol="0">
            <a:spAutoFit/>
          </a:bodyPr>
          <a:lstStyle/>
          <a:p>
            <a:r>
              <a:rPr lang="en-AU" sz="1100" b="1" dirty="0" smtClean="0"/>
              <a:t>Advisory group consultation sessions recommence</a:t>
            </a:r>
            <a:endParaRPr lang="en-AU" sz="1100" dirty="0">
              <a:solidFill>
                <a:srgbClr val="FF0000"/>
              </a:solidFill>
            </a:endParaRPr>
          </a:p>
        </p:txBody>
      </p:sp>
      <p:sp>
        <p:nvSpPr>
          <p:cNvPr id="33" name="TextBox 32"/>
          <p:cNvSpPr txBox="1"/>
          <p:nvPr/>
        </p:nvSpPr>
        <p:spPr>
          <a:xfrm>
            <a:off x="6998159" y="2051019"/>
            <a:ext cx="1076400" cy="430887"/>
          </a:xfrm>
          <a:prstGeom prst="rect">
            <a:avLst/>
          </a:prstGeom>
          <a:solidFill>
            <a:schemeClr val="accent1">
              <a:lumMod val="20000"/>
              <a:lumOff val="80000"/>
            </a:schemeClr>
          </a:solidFill>
          <a:ln>
            <a:noFill/>
          </a:ln>
        </p:spPr>
        <p:txBody>
          <a:bodyPr wrap="square" rtlCol="0">
            <a:spAutoFit/>
          </a:bodyPr>
          <a:lstStyle/>
          <a:p>
            <a:r>
              <a:rPr lang="en-AU" sz="1100" b="1" dirty="0" smtClean="0"/>
              <a:t>AWPs submitted</a:t>
            </a:r>
            <a:endParaRPr lang="en-AU" sz="1100" dirty="0"/>
          </a:p>
        </p:txBody>
      </p:sp>
      <p:sp>
        <p:nvSpPr>
          <p:cNvPr id="34" name="TextBox 33"/>
          <p:cNvSpPr txBox="1"/>
          <p:nvPr/>
        </p:nvSpPr>
        <p:spPr>
          <a:xfrm>
            <a:off x="2112277" y="2053170"/>
            <a:ext cx="1076072" cy="600164"/>
          </a:xfrm>
          <a:prstGeom prst="rect">
            <a:avLst/>
          </a:prstGeom>
          <a:solidFill>
            <a:srgbClr val="005F64"/>
          </a:solidFill>
          <a:ln>
            <a:noFill/>
          </a:ln>
        </p:spPr>
        <p:txBody>
          <a:bodyPr wrap="square" rtlCol="0">
            <a:spAutoFit/>
          </a:bodyPr>
          <a:lstStyle/>
          <a:p>
            <a:r>
              <a:rPr lang="en-AU" sz="1100" b="1" dirty="0" smtClean="0">
                <a:solidFill>
                  <a:schemeClr val="bg1"/>
                </a:solidFill>
              </a:rPr>
              <a:t>CfC FP AWP template circulated</a:t>
            </a:r>
            <a:endParaRPr lang="en-AU" sz="1100" dirty="0">
              <a:solidFill>
                <a:schemeClr val="bg1"/>
              </a:solidFill>
            </a:endParaRPr>
          </a:p>
        </p:txBody>
      </p:sp>
    </p:spTree>
    <p:extLst>
      <p:ext uri="{BB962C8B-B14F-4D97-AF65-F5344CB8AC3E}">
        <p14:creationId xmlns:p14="http://schemas.microsoft.com/office/powerpoint/2010/main" val="137982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13" name="Slide Number Placeholder 12"/>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19</a:t>
            </a:fld>
            <a:endParaRPr lang="en-AU">
              <a:latin typeface="Calibri Light" panose="020F0302020204030204" pitchFamily="34" charset="0"/>
              <a:cs typeface="Calibri Light" panose="020F0302020204030204" pitchFamily="34" charset="0"/>
            </a:endParaRPr>
          </a:p>
        </p:txBody>
      </p:sp>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9103" b="9103"/>
          <a:stretch>
            <a:fillRect/>
          </a:stretch>
        </p:blipFill>
        <p:spPr>
          <a:xfrm>
            <a:off x="755576" y="908720"/>
            <a:ext cx="7560840" cy="4032447"/>
          </a:xfrm>
        </p:spPr>
      </p:pic>
      <p:sp>
        <p:nvSpPr>
          <p:cNvPr id="5" name="TextBox 4"/>
          <p:cNvSpPr txBox="1"/>
          <p:nvPr/>
        </p:nvSpPr>
        <p:spPr>
          <a:xfrm>
            <a:off x="3063925" y="5004795"/>
            <a:ext cx="5644110" cy="1323439"/>
          </a:xfrm>
          <a:prstGeom prst="rect">
            <a:avLst/>
          </a:prstGeom>
          <a:noFill/>
        </p:spPr>
        <p:txBody>
          <a:bodyPr wrap="square" rtlCol="0">
            <a:spAutoFit/>
          </a:bodyPr>
          <a:lstStyle/>
          <a:p>
            <a:pPr algn="r"/>
            <a:r>
              <a:rPr lang="en-AU" sz="2000" dirty="0" smtClean="0">
                <a:latin typeface="Calibri Light" panose="020F0302020204030204" pitchFamily="34" charset="0"/>
                <a:cs typeface="Calibri Light" panose="020F0302020204030204" pitchFamily="34" charset="0"/>
              </a:rPr>
              <a:t>Together, we can create better outcomes and brighter futures for Australian families and children.</a:t>
            </a:r>
          </a:p>
          <a:p>
            <a:pPr algn="r"/>
            <a:endParaRPr lang="en-AU" sz="2000" dirty="0">
              <a:latin typeface="Calibri Light" panose="020F0302020204030204" pitchFamily="34" charset="0"/>
              <a:cs typeface="Calibri Light" panose="020F0302020204030204" pitchFamily="34" charset="0"/>
            </a:endParaRPr>
          </a:p>
          <a:p>
            <a:pPr algn="r"/>
            <a:r>
              <a:rPr lang="en-AU" sz="2000" dirty="0" smtClean="0">
                <a:latin typeface="Calibri Light" panose="020F0302020204030204" pitchFamily="34" charset="0"/>
                <a:cs typeface="Calibri Light" panose="020F0302020204030204" pitchFamily="34" charset="0"/>
                <a:hlinkClick r:id="rId4"/>
              </a:rPr>
              <a:t>families@dss.gov.au</a:t>
            </a:r>
            <a:r>
              <a:rPr lang="en-AU" sz="2000" dirty="0" smtClean="0">
                <a:latin typeface="Calibri Light" panose="020F0302020204030204" pitchFamily="34" charset="0"/>
                <a:cs typeface="Calibri Light" panose="020F0302020204030204" pitchFamily="34" charset="0"/>
              </a:rPr>
              <a:t>  </a:t>
            </a:r>
            <a:endParaRPr lang="en-AU" sz="2000" dirty="0">
              <a:latin typeface="Calibri Light" panose="020F0302020204030204" pitchFamily="34" charset="0"/>
              <a:cs typeface="Calibri Light" panose="020F0302020204030204" pitchFamily="34" charset="0"/>
            </a:endParaRPr>
          </a:p>
        </p:txBody>
      </p:sp>
      <p:sp>
        <p:nvSpPr>
          <p:cNvPr id="7" name="TextBox 6"/>
          <p:cNvSpPr txBox="1"/>
          <p:nvPr/>
        </p:nvSpPr>
        <p:spPr>
          <a:xfrm>
            <a:off x="1750871" y="300966"/>
            <a:ext cx="5644110" cy="400110"/>
          </a:xfrm>
          <a:prstGeom prst="rect">
            <a:avLst/>
          </a:prstGeom>
          <a:noFill/>
        </p:spPr>
        <p:txBody>
          <a:bodyPr wrap="square" rtlCol="0">
            <a:spAutoFit/>
          </a:bodyPr>
          <a:lstStyle/>
          <a:p>
            <a:pPr algn="ctr"/>
            <a:r>
              <a:rPr lang="en-AU" sz="2000" dirty="0" smtClean="0">
                <a:latin typeface="Calibri Light" panose="020F0302020204030204" pitchFamily="34" charset="0"/>
                <a:cs typeface="Calibri Light" panose="020F0302020204030204" pitchFamily="34" charset="0"/>
              </a:rPr>
              <a:t>Thank you for your time today</a:t>
            </a:r>
            <a:endParaRPr lang="en-AU"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733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9552" y="548680"/>
            <a:ext cx="7972148" cy="489091"/>
          </a:xfrm>
        </p:spPr>
        <p:txBody>
          <a:bodyPr/>
          <a:lstStyle/>
          <a:p>
            <a:r>
              <a:rPr lang="en-AU" dirty="0" smtClean="0">
                <a:latin typeface="Calibri Light" panose="020F0302020204030204" pitchFamily="34" charset="0"/>
                <a:cs typeface="Calibri Light" panose="020F0302020204030204" pitchFamily="34" charset="0"/>
              </a:rPr>
              <a:t>Overview</a:t>
            </a:r>
            <a:endParaRPr lang="en-AU" sz="2400" dirty="0">
              <a:latin typeface="Calibri Light" panose="020F0302020204030204" pitchFamily="34" charset="0"/>
              <a:cs typeface="Calibri Light" panose="020F0302020204030204" pitchFamily="34" charset="0"/>
            </a:endParaRPr>
          </a:p>
        </p:txBody>
      </p:sp>
      <p:sp>
        <p:nvSpPr>
          <p:cNvPr id="8" name="Content Placeholder 7"/>
          <p:cNvSpPr txBox="1">
            <a:spLocks noGrp="1"/>
          </p:cNvSpPr>
          <p:nvPr>
            <p:ph idx="1"/>
          </p:nvPr>
        </p:nvSpPr>
        <p:spPr>
          <a:xfrm>
            <a:off x="539552" y="1340768"/>
            <a:ext cx="8402959" cy="2980175"/>
          </a:xfrm>
          <a:prstGeom prst="rect">
            <a:avLst/>
          </a:prstGeom>
          <a:noFill/>
        </p:spPr>
        <p:txBody>
          <a:bodyPr wrap="square" rtlCol="0">
            <a:spAutoFit/>
          </a:bodyPr>
          <a:lstStyle/>
          <a:p>
            <a:pPr>
              <a:lnSpc>
                <a:spcPct val="150000"/>
              </a:lnSpc>
            </a:pPr>
            <a:r>
              <a:rPr lang="en-AU" sz="2800" dirty="0" smtClean="0">
                <a:latin typeface="Calibri Light" panose="020F0302020204030204" pitchFamily="34" charset="0"/>
                <a:cs typeface="Calibri Light" panose="020F0302020204030204" pitchFamily="34" charset="0"/>
              </a:rPr>
              <a:t>Funding extensions</a:t>
            </a:r>
          </a:p>
          <a:p>
            <a:pPr>
              <a:lnSpc>
                <a:spcPct val="150000"/>
              </a:lnSpc>
            </a:pPr>
            <a:r>
              <a:rPr lang="en-AU" sz="2800" dirty="0" smtClean="0">
                <a:latin typeface="Calibri Light" panose="020F0302020204030204" pitchFamily="34" charset="0"/>
                <a:cs typeface="Calibri Light" panose="020F0302020204030204" pitchFamily="34" charset="0"/>
              </a:rPr>
              <a:t>Consultation process</a:t>
            </a:r>
          </a:p>
          <a:p>
            <a:pPr>
              <a:lnSpc>
                <a:spcPct val="150000"/>
              </a:lnSpc>
            </a:pPr>
            <a:r>
              <a:rPr lang="en-AU" sz="2800" dirty="0" smtClean="0">
                <a:latin typeface="Calibri Light" panose="020F0302020204030204" pitchFamily="34" charset="0"/>
                <a:cs typeface="Calibri Light" panose="020F0302020204030204" pitchFamily="34" charset="0"/>
              </a:rPr>
              <a:t>Themes and feedback</a:t>
            </a:r>
          </a:p>
          <a:p>
            <a:pPr>
              <a:lnSpc>
                <a:spcPct val="150000"/>
              </a:lnSpc>
            </a:pPr>
            <a:r>
              <a:rPr lang="en-AU" sz="2800" dirty="0" smtClean="0">
                <a:latin typeface="Calibri Light" panose="020F0302020204030204" pitchFamily="34" charset="0"/>
                <a:cs typeface="Calibri Light" panose="020F0302020204030204" pitchFamily="34" charset="0"/>
              </a:rPr>
              <a:t>Timelines</a:t>
            </a:r>
          </a:p>
        </p:txBody>
      </p:sp>
      <p:sp>
        <p:nvSpPr>
          <p:cNvPr id="6" name="Footer Placeholder 3"/>
          <p:cNvSpPr>
            <a:spLocks noGrp="1"/>
          </p:cNvSpPr>
          <p:nvPr>
            <p:ph type="ftr" sz="quarter" idx="11"/>
          </p:nvPr>
        </p:nvSpPr>
        <p:spPr/>
        <p:txBody>
          <a:bodyPr/>
          <a:lstStyle/>
          <a:p>
            <a:r>
              <a:rPr lang="en-AU" i="1" dirty="0" smtClean="0">
                <a:latin typeface="Calibri Light" panose="020F0302020204030204" pitchFamily="34" charset="0"/>
                <a:cs typeface="Calibri Light" panose="020F0302020204030204" pitchFamily="34" charset="0"/>
              </a:rPr>
              <a:t>‘What </a:t>
            </a:r>
            <a:r>
              <a:rPr lang="en-AU" i="1" dirty="0">
                <a:latin typeface="Calibri Light" panose="020F0302020204030204" pitchFamily="34" charset="0"/>
                <a:cs typeface="Calibri Light" panose="020F0302020204030204" pitchFamily="34" charset="0"/>
              </a:rPr>
              <a:t>we have heard so </a:t>
            </a:r>
            <a:r>
              <a:rPr lang="en-AU" i="1" dirty="0" smtClean="0">
                <a:latin typeface="Calibri Light" panose="020F0302020204030204" pitchFamily="34" charset="0"/>
                <a:cs typeface="Calibri Light" panose="020F0302020204030204" pitchFamily="34" charset="0"/>
              </a:rPr>
              <a:t>far’</a:t>
            </a:r>
            <a:r>
              <a:rPr lang="en-AU" dirty="0" smtClean="0">
                <a:latin typeface="Calibri Light" panose="020F0302020204030204" pitchFamily="34" charset="0"/>
                <a:cs typeface="Calibri Light" panose="020F0302020204030204" pitchFamily="34" charset="0"/>
              </a:rPr>
              <a:t> online </a:t>
            </a:r>
            <a:r>
              <a:rPr lang="en-AU" dirty="0">
                <a:latin typeface="Calibri Light" panose="020F0302020204030204" pitchFamily="34" charset="0"/>
                <a:cs typeface="Calibri Light" panose="020F0302020204030204" pitchFamily="34" charset="0"/>
              </a:rPr>
              <a:t>provider forum – sharing your feedback</a:t>
            </a: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2</a:t>
            </a:fld>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26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86800" y="540000"/>
            <a:ext cx="7972148" cy="489091"/>
          </a:xfrm>
        </p:spPr>
        <p:txBody>
          <a:bodyPr/>
          <a:lstStyle/>
          <a:p>
            <a:r>
              <a:rPr lang="en-AU" dirty="0" smtClean="0">
                <a:latin typeface="Calibri Light" panose="020F0302020204030204" pitchFamily="34" charset="0"/>
                <a:cs typeface="Calibri Light" panose="020F0302020204030204" pitchFamily="34" charset="0"/>
              </a:rPr>
              <a:t>Update on Funding Extensions</a:t>
            </a:r>
            <a:endParaRPr lang="en-AU" sz="2400" dirty="0">
              <a:latin typeface="Calibri Light" panose="020F0302020204030204" pitchFamily="34" charset="0"/>
              <a:cs typeface="Calibri Light" panose="020F0302020204030204" pitchFamily="34" charset="0"/>
            </a:endParaRPr>
          </a:p>
        </p:txBody>
      </p:sp>
      <p:sp>
        <p:nvSpPr>
          <p:cNvPr id="8" name="Content Placeholder 7"/>
          <p:cNvSpPr txBox="1">
            <a:spLocks noGrp="1"/>
          </p:cNvSpPr>
          <p:nvPr>
            <p:ph idx="1"/>
          </p:nvPr>
        </p:nvSpPr>
        <p:spPr>
          <a:xfrm>
            <a:off x="585926" y="1225002"/>
            <a:ext cx="8402959" cy="5733877"/>
          </a:xfrm>
          <a:prstGeom prst="rect">
            <a:avLst/>
          </a:prstGeom>
          <a:noFill/>
        </p:spPr>
        <p:txBody>
          <a:bodyPr wrap="square" rtlCol="0">
            <a:spAutoFit/>
          </a:bodyPr>
          <a:lstStyle/>
          <a:p>
            <a:pPr>
              <a:spcAft>
                <a:spcPts val="600"/>
              </a:spcAft>
            </a:pPr>
            <a:r>
              <a:rPr lang="en-AU" sz="1800" dirty="0" smtClean="0">
                <a:latin typeface="Calibri Light" panose="020F0302020204030204" pitchFamily="34" charset="0"/>
                <a:cs typeface="Calibri Light" panose="020F0302020204030204" pitchFamily="34" charset="0"/>
              </a:rPr>
              <a:t>Letter of Intent and links to draft grant agreements sent on </a:t>
            </a:r>
            <a:r>
              <a:rPr lang="en-AU" sz="1800" b="1" dirty="0" smtClean="0">
                <a:latin typeface="Calibri Light" panose="020F0302020204030204" pitchFamily="34" charset="0"/>
                <a:cs typeface="Calibri Light" panose="020F0302020204030204" pitchFamily="34" charset="0"/>
              </a:rPr>
              <a:t>Friday</a:t>
            </a:r>
            <a:r>
              <a:rPr lang="en-AU" sz="1800" b="1" dirty="0">
                <a:latin typeface="Calibri Light" panose="020F0302020204030204" pitchFamily="34" charset="0"/>
                <a:cs typeface="Calibri Light" panose="020F0302020204030204" pitchFamily="34" charset="0"/>
              </a:rPr>
              <a:t>, 26 March </a:t>
            </a:r>
            <a:r>
              <a:rPr lang="en-AU" sz="1800" b="1" dirty="0" smtClean="0">
                <a:latin typeface="Calibri Light" panose="020F0302020204030204" pitchFamily="34" charset="0"/>
                <a:cs typeface="Calibri Light" panose="020F0302020204030204" pitchFamily="34" charset="0"/>
              </a:rPr>
              <a:t>2021</a:t>
            </a:r>
          </a:p>
          <a:p>
            <a:pPr lvl="0">
              <a:spcAft>
                <a:spcPts val="600"/>
              </a:spcAft>
            </a:pPr>
            <a:r>
              <a:rPr lang="en-AU" sz="1800" dirty="0">
                <a:latin typeface="Calibri Light" panose="020F0302020204030204" pitchFamily="34" charset="0"/>
                <a:cs typeface="Calibri Light" panose="020F0302020204030204" pitchFamily="34" charset="0"/>
              </a:rPr>
              <a:t>Draft </a:t>
            </a:r>
            <a:r>
              <a:rPr lang="en-AU" sz="1800" dirty="0" smtClean="0">
                <a:latin typeface="Calibri Light" panose="020F0302020204030204" pitchFamily="34" charset="0"/>
                <a:cs typeface="Calibri Light" panose="020F0302020204030204" pitchFamily="34" charset="0"/>
              </a:rPr>
              <a:t>grant agreements </a:t>
            </a:r>
            <a:r>
              <a:rPr lang="en-AU" sz="1800" dirty="0">
                <a:latin typeface="Calibri Light" panose="020F0302020204030204" pitchFamily="34" charset="0"/>
                <a:cs typeface="Calibri Light" panose="020F0302020204030204" pitchFamily="34" charset="0"/>
              </a:rPr>
              <a:t>and </a:t>
            </a:r>
            <a:r>
              <a:rPr lang="en-AU" sz="1800" dirty="0" smtClean="0">
                <a:latin typeface="Calibri Light" panose="020F0302020204030204" pitchFamily="34" charset="0"/>
                <a:cs typeface="Calibri Light" panose="020F0302020204030204" pitchFamily="34" charset="0"/>
              </a:rPr>
              <a:t>fact sheets at </a:t>
            </a:r>
            <a:r>
              <a:rPr lang="en-AU" sz="1800" dirty="0">
                <a:latin typeface="Calibri Light" panose="020F0302020204030204" pitchFamily="34" charset="0"/>
                <a:cs typeface="Calibri Light" panose="020F0302020204030204" pitchFamily="34" charset="0"/>
                <a:hlinkClick r:id="rId3"/>
              </a:rPr>
              <a:t>www.dss.gov.au/families-and-children</a:t>
            </a:r>
            <a:r>
              <a:rPr lang="en-AU" sz="1800" dirty="0">
                <a:latin typeface="Calibri Light" panose="020F0302020204030204" pitchFamily="34" charset="0"/>
                <a:cs typeface="Calibri Light" panose="020F0302020204030204" pitchFamily="34" charset="0"/>
              </a:rPr>
              <a:t> </a:t>
            </a:r>
          </a:p>
          <a:p>
            <a:pPr>
              <a:spcAft>
                <a:spcPts val="600"/>
              </a:spcAft>
            </a:pPr>
            <a:r>
              <a:rPr lang="en-AU" sz="1800" dirty="0">
                <a:latin typeface="Calibri Light" panose="020F0302020204030204" pitchFamily="34" charset="0"/>
                <a:cs typeface="Calibri Light" panose="020F0302020204030204" pitchFamily="34" charset="0"/>
              </a:rPr>
              <a:t>Working in consultation with </a:t>
            </a:r>
            <a:r>
              <a:rPr lang="en-AU" sz="1800" dirty="0" smtClean="0">
                <a:latin typeface="Calibri Light" panose="020F0302020204030204" pitchFamily="34" charset="0"/>
                <a:cs typeface="Calibri Light" panose="020F0302020204030204" pitchFamily="34" charset="0"/>
              </a:rPr>
              <a:t>Community </a:t>
            </a:r>
            <a:r>
              <a:rPr lang="en-AU" sz="1800" dirty="0">
                <a:latin typeface="Calibri Light" panose="020F0302020204030204" pitchFamily="34" charset="0"/>
                <a:cs typeface="Calibri Light" panose="020F0302020204030204" pitchFamily="34" charset="0"/>
              </a:rPr>
              <a:t>Grants Hub </a:t>
            </a:r>
            <a:r>
              <a:rPr lang="en-AU" sz="1800" dirty="0" smtClean="0">
                <a:latin typeface="Calibri Light" panose="020F0302020204030204" pitchFamily="34" charset="0"/>
                <a:cs typeface="Calibri Light" panose="020F0302020204030204" pitchFamily="34" charset="0"/>
              </a:rPr>
              <a:t>to provide grant </a:t>
            </a:r>
            <a:r>
              <a:rPr lang="en-AU" sz="1800" dirty="0">
                <a:latin typeface="Calibri Light" panose="020F0302020204030204" pitchFamily="34" charset="0"/>
                <a:cs typeface="Calibri Light" panose="020F0302020204030204" pitchFamily="34" charset="0"/>
              </a:rPr>
              <a:t>a</a:t>
            </a:r>
            <a:r>
              <a:rPr lang="en-AU" sz="1800" dirty="0" smtClean="0">
                <a:latin typeface="Calibri Light" panose="020F0302020204030204" pitchFamily="34" charset="0"/>
                <a:cs typeface="Calibri Light" panose="020F0302020204030204" pitchFamily="34" charset="0"/>
              </a:rPr>
              <a:t>greements for </a:t>
            </a:r>
            <a:r>
              <a:rPr lang="en-AU" sz="1800" dirty="0">
                <a:latin typeface="Calibri Light" panose="020F0302020204030204" pitchFamily="34" charset="0"/>
                <a:cs typeface="Calibri Light" panose="020F0302020204030204" pitchFamily="34" charset="0"/>
              </a:rPr>
              <a:t>signature </a:t>
            </a:r>
            <a:r>
              <a:rPr lang="en-AU" sz="1800" dirty="0" smtClean="0">
                <a:latin typeface="Calibri Light" panose="020F0302020204030204" pitchFamily="34" charset="0"/>
                <a:cs typeface="Calibri Light" panose="020F0302020204030204" pitchFamily="34" charset="0"/>
              </a:rPr>
              <a:t>from the end of April 2021</a:t>
            </a:r>
            <a:endParaRPr lang="en-AU" sz="1800" dirty="0">
              <a:latin typeface="Calibri Light" panose="020F0302020204030204" pitchFamily="34" charset="0"/>
              <a:cs typeface="Calibri Light" panose="020F0302020204030204" pitchFamily="34" charset="0"/>
            </a:endParaRPr>
          </a:p>
          <a:p>
            <a:pPr>
              <a:spcAft>
                <a:spcPts val="600"/>
              </a:spcAft>
            </a:pPr>
            <a:r>
              <a:rPr lang="en-AU" sz="1800" dirty="0">
                <a:latin typeface="Calibri Light" panose="020F0302020204030204" pitchFamily="34" charset="0"/>
                <a:cs typeface="Calibri Light" panose="020F0302020204030204" pitchFamily="34" charset="0"/>
              </a:rPr>
              <a:t>Longer-term grant extensions for five years to 30 June 2026 for:</a:t>
            </a:r>
          </a:p>
          <a:p>
            <a:pPr lvl="1">
              <a:spcBef>
                <a:spcPts val="0"/>
              </a:spcBef>
              <a:spcAft>
                <a:spcPts val="600"/>
              </a:spcAft>
            </a:pPr>
            <a:r>
              <a:rPr lang="en-AU" sz="1800" dirty="0">
                <a:latin typeface="Calibri Light" panose="020F0302020204030204" pitchFamily="34" charset="0"/>
                <a:cs typeface="Calibri Light" panose="020F0302020204030204" pitchFamily="34" charset="0"/>
              </a:rPr>
              <a:t>Communities for Children Facilitating Partners (CfC FP</a:t>
            </a:r>
            <a:r>
              <a:rPr lang="en-AU" sz="1800" dirty="0" smtClean="0">
                <a:latin typeface="Calibri Light" panose="020F0302020204030204" pitchFamily="34" charset="0"/>
                <a:cs typeface="Calibri Light" panose="020F0302020204030204" pitchFamily="34" charset="0"/>
              </a:rPr>
              <a:t>)</a:t>
            </a:r>
            <a:endParaRPr lang="en-AU" sz="1800" dirty="0">
              <a:latin typeface="Calibri Light" panose="020F0302020204030204" pitchFamily="34" charset="0"/>
              <a:cs typeface="Calibri Light" panose="020F0302020204030204" pitchFamily="34" charset="0"/>
            </a:endParaRPr>
          </a:p>
          <a:p>
            <a:pPr lvl="1">
              <a:spcBef>
                <a:spcPts val="0"/>
              </a:spcBef>
              <a:spcAft>
                <a:spcPts val="600"/>
              </a:spcAft>
            </a:pPr>
            <a:r>
              <a:rPr lang="en-AU" sz="1800" dirty="0">
                <a:latin typeface="Calibri Light" panose="020F0302020204030204" pitchFamily="34" charset="0"/>
                <a:cs typeface="Calibri Light" panose="020F0302020204030204" pitchFamily="34" charset="0"/>
              </a:rPr>
              <a:t>Family and Relationship Services (</a:t>
            </a:r>
            <a:r>
              <a:rPr lang="en-AU" sz="1800" dirty="0" err="1">
                <a:latin typeface="Calibri Light" panose="020F0302020204030204" pitchFamily="34" charset="0"/>
                <a:cs typeface="Calibri Light" panose="020F0302020204030204" pitchFamily="34" charset="0"/>
              </a:rPr>
              <a:t>FaRS</a:t>
            </a:r>
            <a:r>
              <a:rPr lang="en-AU" sz="1800" dirty="0" smtClean="0">
                <a:latin typeface="Calibri Light" panose="020F0302020204030204" pitchFamily="34" charset="0"/>
                <a:cs typeface="Calibri Light" panose="020F0302020204030204" pitchFamily="34" charset="0"/>
              </a:rPr>
              <a:t>)</a:t>
            </a:r>
            <a:endParaRPr lang="en-AU" sz="1800" dirty="0">
              <a:latin typeface="Calibri Light" panose="020F0302020204030204" pitchFamily="34" charset="0"/>
              <a:cs typeface="Calibri Light" panose="020F0302020204030204" pitchFamily="34" charset="0"/>
            </a:endParaRPr>
          </a:p>
          <a:p>
            <a:pPr lvl="1">
              <a:spcBef>
                <a:spcPts val="0"/>
              </a:spcBef>
              <a:spcAft>
                <a:spcPts val="600"/>
              </a:spcAft>
            </a:pPr>
            <a:r>
              <a:rPr lang="en-AU" sz="1800" dirty="0">
                <a:latin typeface="Calibri Light" panose="020F0302020204030204" pitchFamily="34" charset="0"/>
                <a:cs typeface="Calibri Light" panose="020F0302020204030204" pitchFamily="34" charset="0"/>
              </a:rPr>
              <a:t>Family Mental Health Support Services (FMHSS</a:t>
            </a:r>
            <a:r>
              <a:rPr lang="en-AU" sz="1800" dirty="0" smtClean="0">
                <a:latin typeface="Calibri Light" panose="020F0302020204030204" pitchFamily="34" charset="0"/>
                <a:cs typeface="Calibri Light" panose="020F0302020204030204" pitchFamily="34" charset="0"/>
              </a:rPr>
              <a:t>)</a:t>
            </a:r>
            <a:endParaRPr lang="en-AU" sz="1800" dirty="0">
              <a:latin typeface="Calibri Light" panose="020F0302020204030204" pitchFamily="34" charset="0"/>
              <a:cs typeface="Calibri Light" panose="020F0302020204030204" pitchFamily="34" charset="0"/>
            </a:endParaRPr>
          </a:p>
          <a:p>
            <a:pPr lvl="1">
              <a:spcBef>
                <a:spcPts val="0"/>
              </a:spcBef>
              <a:spcAft>
                <a:spcPts val="600"/>
              </a:spcAft>
            </a:pPr>
            <a:r>
              <a:rPr lang="en-AU" sz="1800" dirty="0">
                <a:latin typeface="Calibri Light" panose="020F0302020204030204" pitchFamily="34" charset="0"/>
                <a:cs typeface="Calibri Light" panose="020F0302020204030204" pitchFamily="34" charset="0"/>
              </a:rPr>
              <a:t>n</a:t>
            </a:r>
            <a:r>
              <a:rPr lang="en-AU" sz="1800" dirty="0" smtClean="0">
                <a:latin typeface="Calibri Light" panose="020F0302020204030204" pitchFamily="34" charset="0"/>
                <a:cs typeface="Calibri Light" panose="020F0302020204030204" pitchFamily="34" charset="0"/>
              </a:rPr>
              <a:t>ational-level </a:t>
            </a:r>
            <a:r>
              <a:rPr lang="en-AU" sz="1800" dirty="0">
                <a:latin typeface="Calibri Light" panose="020F0302020204030204" pitchFamily="34" charset="0"/>
                <a:cs typeface="Calibri Light" panose="020F0302020204030204" pitchFamily="34" charset="0"/>
              </a:rPr>
              <a:t>Children and Parenting Support (</a:t>
            </a:r>
            <a:r>
              <a:rPr lang="en-AU" sz="1800" dirty="0" err="1">
                <a:latin typeface="Calibri Light" panose="020F0302020204030204" pitchFamily="34" charset="0"/>
                <a:cs typeface="Calibri Light" panose="020F0302020204030204" pitchFamily="34" charset="0"/>
              </a:rPr>
              <a:t>CaPS</a:t>
            </a:r>
            <a:r>
              <a:rPr lang="en-AU" sz="1800" dirty="0">
                <a:latin typeface="Calibri Light" panose="020F0302020204030204" pitchFamily="34" charset="0"/>
                <a:cs typeface="Calibri Light" panose="020F0302020204030204" pitchFamily="34" charset="0"/>
              </a:rPr>
              <a:t>) services (5 services)</a:t>
            </a:r>
          </a:p>
          <a:p>
            <a:pPr>
              <a:spcAft>
                <a:spcPts val="600"/>
              </a:spcAft>
            </a:pPr>
            <a:r>
              <a:rPr lang="en-AU" sz="1800" dirty="0" smtClean="0">
                <a:latin typeface="Calibri Light" panose="020F0302020204030204" pitchFamily="34" charset="0"/>
                <a:cs typeface="Calibri Light" panose="020F0302020204030204" pitchFamily="34" charset="0"/>
              </a:rPr>
              <a:t>Grant </a:t>
            </a:r>
            <a:r>
              <a:rPr lang="en-AU" sz="1800" dirty="0">
                <a:latin typeface="Calibri Light" panose="020F0302020204030204" pitchFamily="34" charset="0"/>
                <a:cs typeface="Calibri Light" panose="020F0302020204030204" pitchFamily="34" charset="0"/>
              </a:rPr>
              <a:t>extensions for two years to 30 June 2023 for:</a:t>
            </a:r>
          </a:p>
          <a:p>
            <a:pPr lvl="1">
              <a:spcBef>
                <a:spcPts val="0"/>
              </a:spcBef>
              <a:spcAft>
                <a:spcPts val="600"/>
              </a:spcAft>
            </a:pPr>
            <a:r>
              <a:rPr lang="en-AU" sz="1800" dirty="0">
                <a:latin typeface="Calibri Light" panose="020F0302020204030204" pitchFamily="34" charset="0"/>
                <a:cs typeface="Calibri Light" panose="020F0302020204030204" pitchFamily="34" charset="0"/>
              </a:rPr>
              <a:t>Other </a:t>
            </a:r>
            <a:r>
              <a:rPr lang="en-AU" sz="1800" dirty="0" err="1">
                <a:latin typeface="Calibri Light" panose="020F0302020204030204" pitchFamily="34" charset="0"/>
                <a:cs typeface="Calibri Light" panose="020F0302020204030204" pitchFamily="34" charset="0"/>
              </a:rPr>
              <a:t>CaPS</a:t>
            </a:r>
            <a:r>
              <a:rPr lang="en-AU" sz="1800" dirty="0">
                <a:latin typeface="Calibri Light" panose="020F0302020204030204" pitchFamily="34" charset="0"/>
                <a:cs typeface="Calibri Light" panose="020F0302020204030204" pitchFamily="34" charset="0"/>
              </a:rPr>
              <a:t> </a:t>
            </a:r>
            <a:r>
              <a:rPr lang="en-AU" sz="1800" dirty="0" smtClean="0">
                <a:latin typeface="Calibri Light" panose="020F0302020204030204" pitchFamily="34" charset="0"/>
                <a:cs typeface="Calibri Light" panose="020F0302020204030204" pitchFamily="34" charset="0"/>
              </a:rPr>
              <a:t>services</a:t>
            </a:r>
          </a:p>
          <a:p>
            <a:pPr lvl="1">
              <a:spcBef>
                <a:spcPts val="0"/>
              </a:spcBef>
              <a:spcAft>
                <a:spcPts val="600"/>
              </a:spcAft>
            </a:pPr>
            <a:r>
              <a:rPr lang="en-AU" sz="1800" dirty="0" smtClean="0">
                <a:latin typeface="Calibri Light" panose="020F0302020204030204" pitchFamily="34" charset="0"/>
                <a:cs typeface="Calibri Light" panose="020F0302020204030204" pitchFamily="34" charset="0"/>
              </a:rPr>
              <a:t>Budget </a:t>
            </a:r>
            <a:r>
              <a:rPr lang="en-AU" sz="1800" dirty="0">
                <a:latin typeface="Calibri Light" panose="020F0302020204030204" pitchFamily="34" charset="0"/>
                <a:cs typeface="Calibri Light" panose="020F0302020204030204" pitchFamily="34" charset="0"/>
              </a:rPr>
              <a:t>Based Funded (BBF) services</a:t>
            </a:r>
          </a:p>
          <a:p>
            <a:pPr marL="342900" indent="-342900">
              <a:lnSpc>
                <a:spcPct val="150000"/>
              </a:lnSpc>
            </a:pPr>
            <a:endParaRPr lang="en-AU" dirty="0" smtClean="0">
              <a:latin typeface="Calibri Light" panose="020F0302020204030204" pitchFamily="34" charset="0"/>
              <a:cs typeface="Calibri Light" panose="020F0302020204030204" pitchFamily="34" charset="0"/>
            </a:endParaRPr>
          </a:p>
        </p:txBody>
      </p:sp>
      <p:sp>
        <p:nvSpPr>
          <p:cNvPr id="6"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3</a:t>
            </a:fld>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108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85926" y="836712"/>
            <a:ext cx="7972148" cy="489091"/>
          </a:xfrm>
        </p:spPr>
        <p:txBody>
          <a:bodyPr/>
          <a:lstStyle/>
          <a:p>
            <a:r>
              <a:rPr lang="en-AU" dirty="0" err="1" smtClean="0">
                <a:latin typeface="Calibri Light" panose="020F0302020204030204" pitchFamily="34" charset="0"/>
                <a:cs typeface="Calibri Light" panose="020F0302020204030204" pitchFamily="34" charset="0"/>
              </a:rPr>
              <a:t>FaC</a:t>
            </a:r>
            <a:r>
              <a:rPr lang="en-AU" dirty="0" smtClean="0">
                <a:latin typeface="Calibri Light" panose="020F0302020204030204" pitchFamily="34" charset="0"/>
                <a:cs typeface="Calibri Light" panose="020F0302020204030204" pitchFamily="34" charset="0"/>
              </a:rPr>
              <a:t> Activity Consultation</a:t>
            </a:r>
            <a:r>
              <a:rPr lang="en-AU" sz="4400" dirty="0" smtClean="0">
                <a:latin typeface="Calibri Light" panose="020F0302020204030204" pitchFamily="34" charset="0"/>
                <a:cs typeface="Calibri Light" panose="020F0302020204030204" pitchFamily="34" charset="0"/>
              </a:rPr>
              <a:t/>
            </a:r>
            <a:br>
              <a:rPr lang="en-AU" sz="4400" dirty="0" smtClean="0">
                <a:latin typeface="Calibri Light" panose="020F0302020204030204" pitchFamily="34" charset="0"/>
                <a:cs typeface="Calibri Light" panose="020F0302020204030204" pitchFamily="34" charset="0"/>
              </a:rPr>
            </a:br>
            <a:endParaRPr lang="en-AU" sz="2400" dirty="0">
              <a:latin typeface="Calibri Light" panose="020F0302020204030204" pitchFamily="34" charset="0"/>
              <a:cs typeface="Calibri Light" panose="020F0302020204030204" pitchFamily="34" charset="0"/>
            </a:endParaRPr>
          </a:p>
        </p:txBody>
      </p:sp>
      <p:sp>
        <p:nvSpPr>
          <p:cNvPr id="8" name="Content Placeholder 7"/>
          <p:cNvSpPr txBox="1">
            <a:spLocks noGrp="1"/>
          </p:cNvSpPr>
          <p:nvPr>
            <p:ph idx="1"/>
          </p:nvPr>
        </p:nvSpPr>
        <p:spPr>
          <a:xfrm>
            <a:off x="585926" y="1556792"/>
            <a:ext cx="7658482" cy="5963171"/>
          </a:xfrm>
          <a:prstGeom prst="rect">
            <a:avLst/>
          </a:prstGeom>
          <a:noFill/>
        </p:spPr>
        <p:txBody>
          <a:bodyPr wrap="square" rtlCol="0">
            <a:spAutoFit/>
          </a:bodyPr>
          <a:lstStyle/>
          <a:p>
            <a:pPr>
              <a:lnSpc>
                <a:spcPct val="150000"/>
              </a:lnSpc>
            </a:pPr>
            <a:r>
              <a:rPr lang="en-AU" dirty="0" smtClean="0">
                <a:latin typeface="Calibri Light" panose="020F0302020204030204" pitchFamily="34" charset="0"/>
                <a:cs typeface="Calibri Light" panose="020F0302020204030204" pitchFamily="34" charset="0"/>
              </a:rPr>
              <a:t>Appreciate organisations </a:t>
            </a:r>
            <a:r>
              <a:rPr lang="en-AU" dirty="0">
                <a:latin typeface="Calibri Light" panose="020F0302020204030204" pitchFamily="34" charset="0"/>
                <a:cs typeface="Calibri Light" panose="020F0302020204030204" pitchFamily="34" charset="0"/>
              </a:rPr>
              <a:t>and individuals </a:t>
            </a:r>
            <a:r>
              <a:rPr lang="en-AU" dirty="0" smtClean="0">
                <a:latin typeface="Calibri Light" panose="020F0302020204030204" pitchFamily="34" charset="0"/>
                <a:cs typeface="Calibri Light" panose="020F0302020204030204" pitchFamily="34" charset="0"/>
              </a:rPr>
              <a:t>participating in consultation process </a:t>
            </a:r>
          </a:p>
          <a:p>
            <a:pPr>
              <a:lnSpc>
                <a:spcPct val="150000"/>
              </a:lnSpc>
            </a:pPr>
            <a:r>
              <a:rPr lang="en-AU" dirty="0" smtClean="0">
                <a:latin typeface="Calibri Light" panose="020F0302020204030204" pitchFamily="34" charset="0"/>
                <a:cs typeface="Calibri Light" panose="020F0302020204030204" pitchFamily="34" charset="0"/>
              </a:rPr>
              <a:t>Consultation launched </a:t>
            </a:r>
            <a:r>
              <a:rPr lang="en-AU" b="1" dirty="0" smtClean="0">
                <a:latin typeface="Calibri Light" panose="020F0302020204030204" pitchFamily="34" charset="0"/>
                <a:cs typeface="Calibri Light" panose="020F0302020204030204" pitchFamily="34" charset="0"/>
              </a:rPr>
              <a:t>27 November 2020</a:t>
            </a:r>
            <a:r>
              <a:rPr lang="en-AU" dirty="0" smtClean="0">
                <a:latin typeface="Calibri Light" panose="020F0302020204030204" pitchFamily="34" charset="0"/>
                <a:cs typeface="Calibri Light" panose="020F0302020204030204" pitchFamily="34" charset="0"/>
              </a:rPr>
              <a:t>: </a:t>
            </a:r>
          </a:p>
          <a:p>
            <a:pPr lvl="1">
              <a:lnSpc>
                <a:spcPct val="150000"/>
              </a:lnSpc>
              <a:buFont typeface="Arial" panose="020B0604020202020204" pitchFamily="34" charset="0"/>
              <a:buChar char="•"/>
            </a:pPr>
            <a:r>
              <a:rPr lang="en-AU" dirty="0" smtClean="0">
                <a:latin typeface="Calibri Light" panose="020F0302020204030204" pitchFamily="34" charset="0"/>
                <a:cs typeface="Calibri Light" panose="020F0302020204030204" pitchFamily="34" charset="0"/>
              </a:rPr>
              <a:t>2 online information forums held in December and January</a:t>
            </a:r>
          </a:p>
          <a:p>
            <a:pPr lvl="1">
              <a:lnSpc>
                <a:spcPct val="150000"/>
              </a:lnSpc>
              <a:buFont typeface="Arial" panose="020B0604020202020204" pitchFamily="34" charset="0"/>
              <a:buChar char="•"/>
            </a:pPr>
            <a:r>
              <a:rPr lang="en-AU" dirty="0" smtClean="0">
                <a:latin typeface="Calibri Light" panose="020F0302020204030204" pitchFamily="34" charset="0"/>
                <a:cs typeface="Calibri Light" panose="020F0302020204030204" pitchFamily="34" charset="0"/>
              </a:rPr>
              <a:t>11 Advisory Group sessions focused on each of the in-scope activities were convened, comprising 76 members in total</a:t>
            </a:r>
          </a:p>
          <a:p>
            <a:pPr lvl="1">
              <a:lnSpc>
                <a:spcPct val="150000"/>
              </a:lnSpc>
              <a:buFont typeface="Arial" panose="020B0604020202020204" pitchFamily="34" charset="0"/>
              <a:buChar char="•"/>
            </a:pPr>
            <a:r>
              <a:rPr lang="en-AU" dirty="0" smtClean="0">
                <a:latin typeface="Calibri Light" panose="020F0302020204030204" pitchFamily="34" charset="0"/>
                <a:cs typeface="Calibri Light" panose="020F0302020204030204" pitchFamily="34" charset="0"/>
              </a:rPr>
              <a:t>112 </a:t>
            </a:r>
            <a:r>
              <a:rPr lang="en-AU" dirty="0">
                <a:latin typeface="Calibri Light" panose="020F0302020204030204" pitchFamily="34" charset="0"/>
                <a:cs typeface="Calibri Light" panose="020F0302020204030204" pitchFamily="34" charset="0"/>
              </a:rPr>
              <a:t>written </a:t>
            </a:r>
            <a:r>
              <a:rPr lang="en-AU" dirty="0" smtClean="0">
                <a:latin typeface="Calibri Light" panose="020F0302020204030204" pitchFamily="34" charset="0"/>
                <a:cs typeface="Calibri Light" panose="020F0302020204030204" pitchFamily="34" charset="0"/>
              </a:rPr>
              <a:t>responses </a:t>
            </a:r>
            <a:r>
              <a:rPr lang="en-AU" dirty="0">
                <a:latin typeface="Calibri Light" panose="020F0302020204030204" pitchFamily="34" charset="0"/>
                <a:cs typeface="Calibri Light" panose="020F0302020204030204" pitchFamily="34" charset="0"/>
              </a:rPr>
              <a:t>to the Discussion Paper </a:t>
            </a:r>
            <a:r>
              <a:rPr lang="en-AU" dirty="0" smtClean="0">
                <a:latin typeface="Calibri Light" panose="020F0302020204030204" pitchFamily="34" charset="0"/>
                <a:cs typeface="Calibri Light" panose="020F0302020204030204" pitchFamily="34" charset="0"/>
              </a:rPr>
              <a:t>were received.</a:t>
            </a:r>
          </a:p>
          <a:p>
            <a:pPr lvl="1">
              <a:lnSpc>
                <a:spcPct val="150000"/>
              </a:lnSpc>
              <a:buFont typeface="Arial" panose="020B0604020202020204" pitchFamily="34" charset="0"/>
              <a:buChar char="•"/>
            </a:pPr>
            <a:r>
              <a:rPr lang="en-AU" dirty="0" smtClean="0">
                <a:latin typeface="Calibri Light" panose="020F0302020204030204" pitchFamily="34" charset="0"/>
                <a:cs typeface="Calibri Light" panose="020F0302020204030204" pitchFamily="34" charset="0"/>
              </a:rPr>
              <a:t>Submissions can now be viewed via DSS Engage (where consent given)</a:t>
            </a:r>
          </a:p>
          <a:p>
            <a:pPr lvl="1">
              <a:lnSpc>
                <a:spcPct val="150000"/>
              </a:lnSpc>
              <a:buFont typeface="Arial" panose="020B0604020202020204" pitchFamily="34" charset="0"/>
              <a:buChar char="•"/>
            </a:pPr>
            <a:endParaRPr lang="en-AU" dirty="0">
              <a:latin typeface="Calibri Light" panose="020F0302020204030204" pitchFamily="34" charset="0"/>
              <a:cs typeface="Calibri Light" panose="020F0302020204030204" pitchFamily="34" charset="0"/>
            </a:endParaRPr>
          </a:p>
          <a:p>
            <a:pPr lvl="1">
              <a:lnSpc>
                <a:spcPct val="150000"/>
              </a:lnSpc>
              <a:buFont typeface="Courier New" panose="02070309020205020404" pitchFamily="49" charset="0"/>
              <a:buChar char="o"/>
            </a:pPr>
            <a:endParaRPr lang="en-AU" dirty="0" smtClean="0">
              <a:latin typeface="Calibri Light" panose="020F0302020204030204" pitchFamily="34" charset="0"/>
              <a:cs typeface="Calibri Light" panose="020F0302020204030204" pitchFamily="34" charset="0"/>
            </a:endParaRPr>
          </a:p>
          <a:p>
            <a:pPr lvl="1">
              <a:lnSpc>
                <a:spcPct val="150000"/>
              </a:lnSpc>
              <a:buFont typeface="Courier New" panose="02070309020205020404" pitchFamily="49" charset="0"/>
              <a:buChar char="o"/>
            </a:pPr>
            <a:endParaRPr lang="en-AU" dirty="0" smtClean="0">
              <a:latin typeface="Calibri Light" panose="020F0302020204030204" pitchFamily="34" charset="0"/>
              <a:cs typeface="Calibri Light" panose="020F0302020204030204" pitchFamily="34" charset="0"/>
            </a:endParaRPr>
          </a:p>
        </p:txBody>
      </p:sp>
      <p:sp>
        <p:nvSpPr>
          <p:cNvPr id="6"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4</a:t>
            </a:fld>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498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85926" y="871519"/>
            <a:ext cx="8260180" cy="432048"/>
          </a:xfrm>
        </p:spPr>
        <p:txBody>
          <a:bodyPr/>
          <a:lstStyle/>
          <a:p>
            <a:r>
              <a:rPr lang="en-AU" dirty="0" smtClean="0">
                <a:latin typeface="Calibri Light" panose="020F0302020204030204" pitchFamily="34" charset="0"/>
                <a:cs typeface="Calibri Light" panose="020F0302020204030204" pitchFamily="34" charset="0"/>
              </a:rPr>
              <a:t>Five consultation themes</a:t>
            </a:r>
            <a:br>
              <a:rPr lang="en-AU" dirty="0" smtClean="0">
                <a:latin typeface="Calibri Light" panose="020F0302020204030204" pitchFamily="34" charset="0"/>
                <a:cs typeface="Calibri Light" panose="020F0302020204030204" pitchFamily="34" charset="0"/>
              </a:rPr>
            </a:br>
            <a:r>
              <a:rPr lang="en-AU" dirty="0" smtClean="0">
                <a:latin typeface="Calibri Light" panose="020F0302020204030204" pitchFamily="34" charset="0"/>
                <a:cs typeface="Calibri Light" panose="020F0302020204030204" pitchFamily="34" charset="0"/>
              </a:rPr>
              <a:t/>
            </a:r>
            <a:br>
              <a:rPr lang="en-AU" dirty="0" smtClean="0">
                <a:latin typeface="Calibri Light" panose="020F0302020204030204" pitchFamily="34" charset="0"/>
                <a:cs typeface="Calibri Light" panose="020F0302020204030204" pitchFamily="34" charset="0"/>
              </a:rPr>
            </a:br>
            <a:r>
              <a:rPr lang="en-AU" sz="4400" dirty="0" smtClean="0">
                <a:latin typeface="Calibri Light" panose="020F0302020204030204" pitchFamily="34" charset="0"/>
                <a:cs typeface="Calibri Light" panose="020F0302020204030204" pitchFamily="34" charset="0"/>
              </a:rPr>
              <a:t/>
            </a:r>
            <a:br>
              <a:rPr lang="en-AU" sz="4400" dirty="0" smtClean="0">
                <a:latin typeface="Calibri Light" panose="020F0302020204030204" pitchFamily="34" charset="0"/>
                <a:cs typeface="Calibri Light" panose="020F0302020204030204" pitchFamily="34" charset="0"/>
              </a:rPr>
            </a:br>
            <a:endParaRPr lang="en-AU" sz="2400" dirty="0">
              <a:latin typeface="Calibri Light" panose="020F0302020204030204" pitchFamily="34" charset="0"/>
              <a:cs typeface="Calibri Light" panose="020F0302020204030204" pitchFamily="34" charset="0"/>
            </a:endParaRPr>
          </a:p>
        </p:txBody>
      </p:sp>
      <p:sp>
        <p:nvSpPr>
          <p:cNvPr id="8"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5</a:t>
            </a:fld>
            <a:endParaRPr lang="en-AU">
              <a:latin typeface="Calibri Light" panose="020F0302020204030204" pitchFamily="34" charset="0"/>
              <a:cs typeface="Calibri Light" panose="020F0302020204030204" pitchFamily="34" charset="0"/>
            </a:endParaRPr>
          </a:p>
        </p:txBody>
      </p:sp>
      <p:graphicFrame>
        <p:nvGraphicFramePr>
          <p:cNvPr id="14" name="Diagram 13"/>
          <p:cNvGraphicFramePr/>
          <p:nvPr>
            <p:extLst>
              <p:ext uri="{D42A27DB-BD31-4B8C-83A1-F6EECF244321}">
                <p14:modId xmlns:p14="http://schemas.microsoft.com/office/powerpoint/2010/main" val="2942719230"/>
              </p:ext>
            </p:extLst>
          </p:nvPr>
        </p:nvGraphicFramePr>
        <p:xfrm>
          <a:off x="1107591" y="1628800"/>
          <a:ext cx="7070735" cy="36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021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10" y="764704"/>
            <a:ext cx="8022010" cy="508563"/>
          </a:xfrm>
        </p:spPr>
        <p:txBody>
          <a:bodyPr/>
          <a:lstStyle/>
          <a:p>
            <a:r>
              <a:rPr lang="en-AU" dirty="0" smtClean="0">
                <a:latin typeface="Calibri Light" panose="020F0302020204030204" pitchFamily="34" charset="0"/>
                <a:cs typeface="Calibri Light" panose="020F0302020204030204" pitchFamily="34" charset="0"/>
              </a:rPr>
              <a:t>Recent and emerging impacts</a:t>
            </a:r>
            <a:endParaRPr lang="en-AU" dirty="0">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latin typeface="Calibri Light" panose="020F0302020204030204" pitchFamily="34" charset="0"/>
                <a:cs typeface="Calibri Light" panose="020F0302020204030204" pitchFamily="34" charset="0"/>
              </a:rPr>
              <a:t>6</a:t>
            </a:fld>
            <a:endParaRPr lang="en-AU">
              <a:latin typeface="Calibri Light" panose="020F0302020204030204" pitchFamily="34" charset="0"/>
              <a:cs typeface="Calibri Light" panose="020F0302020204030204" pitchFamily="34" charset="0"/>
            </a:endParaRPr>
          </a:p>
        </p:txBody>
      </p:sp>
      <p:sp>
        <p:nvSpPr>
          <p:cNvPr id="10" name="Rectangle 9"/>
          <p:cNvSpPr/>
          <p:nvPr/>
        </p:nvSpPr>
        <p:spPr>
          <a:xfrm>
            <a:off x="563140" y="1628800"/>
            <a:ext cx="7062710"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Sector faced new and challenging environment - bushfires,  droughts, floods and pandemic</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Varied impacts on service delivery and access to services</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Feedback showed significant </a:t>
            </a:r>
            <a:r>
              <a:rPr lang="en-AU" sz="2000" dirty="0">
                <a:latin typeface="Calibri Light" panose="020F0302020204030204" pitchFamily="34" charset="0"/>
                <a:cs typeface="Calibri Light" panose="020F0302020204030204" pitchFamily="34" charset="0"/>
              </a:rPr>
              <a:t>s</a:t>
            </a:r>
            <a:r>
              <a:rPr lang="en-AU" sz="2000" dirty="0" smtClean="0">
                <a:latin typeface="Calibri Light" panose="020F0302020204030204" pitchFamily="34" charset="0"/>
                <a:cs typeface="Calibri Light" panose="020F0302020204030204" pitchFamily="34" charset="0"/>
              </a:rPr>
              <a:t>hift to online and telephone service delivery</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Sector highly adaptable</a:t>
            </a:r>
            <a:r>
              <a:rPr lang="en-AU" sz="2000" dirty="0">
                <a:latin typeface="Calibri Light" panose="020F0302020204030204" pitchFamily="34" charset="0"/>
                <a:cs typeface="Calibri Light" panose="020F0302020204030204" pitchFamily="34" charset="0"/>
              </a:rPr>
              <a:t> </a:t>
            </a:r>
            <a:r>
              <a:rPr lang="en-AU" sz="2000" dirty="0" smtClean="0">
                <a:latin typeface="Calibri Light" panose="020F0302020204030204" pitchFamily="34" charset="0"/>
                <a:cs typeface="Calibri Light" panose="020F0302020204030204" pitchFamily="34" charset="0"/>
              </a:rPr>
              <a:t>and innovative in face of multiple challenges</a:t>
            </a:r>
            <a:endParaRPr lang="en-AU"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412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t>7</a:t>
            </a:fld>
            <a:endParaRPr lang="en-AU"/>
          </a:p>
        </p:txBody>
      </p:sp>
      <p:sp>
        <p:nvSpPr>
          <p:cNvPr id="7" name="Title 1"/>
          <p:cNvSpPr txBox="1">
            <a:spLocks/>
          </p:cNvSpPr>
          <p:nvPr/>
        </p:nvSpPr>
        <p:spPr>
          <a:xfrm>
            <a:off x="467544" y="606521"/>
            <a:ext cx="6384360" cy="557020"/>
          </a:xfrm>
          <a:prstGeom prst="rect">
            <a:avLst/>
          </a:prstGeom>
        </p:spPr>
        <p:txBody>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r>
              <a:rPr lang="en-AU" dirty="0" smtClean="0">
                <a:latin typeface="Calibri Light" panose="020F0302020204030204" pitchFamily="34" charset="0"/>
                <a:cs typeface="Calibri Light" panose="020F0302020204030204" pitchFamily="34" charset="0"/>
              </a:rPr>
              <a:t>Outcomes and evidence</a:t>
            </a:r>
            <a:endParaRPr lang="en-AU" dirty="0">
              <a:latin typeface="Calibri Light" panose="020F0302020204030204" pitchFamily="34" charset="0"/>
              <a:cs typeface="Calibri Light" panose="020F0302020204030204" pitchFamily="34" charset="0"/>
            </a:endParaRPr>
          </a:p>
        </p:txBody>
      </p:sp>
      <p:sp>
        <p:nvSpPr>
          <p:cNvPr id="8" name="Rectangle 7"/>
          <p:cNvSpPr/>
          <p:nvPr/>
        </p:nvSpPr>
        <p:spPr>
          <a:xfrm>
            <a:off x="585926" y="1196752"/>
            <a:ext cx="7866481" cy="3323987"/>
          </a:xfrm>
          <a:prstGeom prst="rect">
            <a:avLst/>
          </a:prstGeom>
        </p:spPr>
        <p:txBody>
          <a:bodyPr wrap="square">
            <a:spAutoFit/>
          </a:bodyPr>
          <a:lstStyle/>
          <a:p>
            <a:pPr>
              <a:lnSpc>
                <a:spcPct val="150000"/>
              </a:lnSpc>
            </a:pPr>
            <a:r>
              <a:rPr lang="en-AU" sz="2000" b="1" dirty="0" smtClean="0">
                <a:latin typeface="Calibri Light" panose="020F0302020204030204" pitchFamily="34" charset="0"/>
                <a:cs typeface="Calibri Light" panose="020F0302020204030204" pitchFamily="34" charset="0"/>
              </a:rPr>
              <a:t>Outcomes Framework</a:t>
            </a:r>
          </a:p>
          <a:p>
            <a:pPr marL="285750" indent="-285750">
              <a:lnSpc>
                <a:spcPct val="150000"/>
              </a:lnSpc>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Feedback indicated aims and outcomes broadly appropriate, however additional outcomes could be included and further detail given</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Working with AIFS to finalise the outcomes framework, incorporating  feedback received</a:t>
            </a:r>
          </a:p>
          <a:p>
            <a:pPr marL="285750" indent="-285750">
              <a:lnSpc>
                <a:spcPct val="150000"/>
              </a:lnSpc>
              <a:buFont typeface="Arial" panose="020B0604020202020204" pitchFamily="34" charset="0"/>
              <a:buChar char="•"/>
            </a:pPr>
            <a:r>
              <a:rPr lang="en-AU" sz="2000" dirty="0" smtClean="0">
                <a:latin typeface="Calibri Light" panose="020F0302020204030204" pitchFamily="34" charset="0"/>
                <a:cs typeface="Calibri Light" panose="020F0302020204030204" pitchFamily="34" charset="0"/>
              </a:rPr>
              <a:t>Outcomes </a:t>
            </a:r>
            <a:r>
              <a:rPr lang="en-AU" sz="2000" dirty="0">
                <a:latin typeface="Calibri Light" panose="020F0302020204030204" pitchFamily="34" charset="0"/>
                <a:cs typeface="Calibri Light" panose="020F0302020204030204" pitchFamily="34" charset="0"/>
              </a:rPr>
              <a:t>framework will be available through </a:t>
            </a:r>
            <a:r>
              <a:rPr lang="en-AU" sz="2000" dirty="0" smtClean="0">
                <a:latin typeface="Calibri Light" panose="020F0302020204030204" pitchFamily="34" charset="0"/>
                <a:cs typeface="Calibri Light" panose="020F0302020204030204" pitchFamily="34" charset="0"/>
              </a:rPr>
              <a:t>updated </a:t>
            </a:r>
            <a:r>
              <a:rPr lang="en-AU" sz="2000" dirty="0">
                <a:latin typeface="Calibri Light" panose="020F0302020204030204" pitchFamily="34" charset="0"/>
                <a:cs typeface="Calibri Light" panose="020F0302020204030204" pitchFamily="34" charset="0"/>
              </a:rPr>
              <a:t>operational guidelines for each </a:t>
            </a:r>
            <a:r>
              <a:rPr lang="en-AU" sz="2000" dirty="0" smtClean="0">
                <a:latin typeface="Calibri Light" panose="020F0302020204030204" pitchFamily="34" charset="0"/>
                <a:cs typeface="Calibri Light" panose="020F0302020204030204" pitchFamily="34" charset="0"/>
              </a:rPr>
              <a:t>program </a:t>
            </a:r>
            <a:endParaRPr lang="en-AU" sz="2000" b="1" dirty="0" smtClean="0">
              <a:solidFill>
                <a:schemeClr val="accent4"/>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2729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a:p>
        </p:txBody>
      </p:sp>
      <p:sp>
        <p:nvSpPr>
          <p:cNvPr id="7" name="Title 1"/>
          <p:cNvSpPr txBox="1">
            <a:spLocks noGrp="1"/>
          </p:cNvSpPr>
          <p:nvPr>
            <p:ph type="title"/>
          </p:nvPr>
        </p:nvSpPr>
        <p:spPr>
          <a:xfrm>
            <a:off x="585926" y="472165"/>
            <a:ext cx="7874506" cy="1948723"/>
          </a:xfrm>
          <a:prstGeom prst="rect">
            <a:avLst/>
          </a:prstGeom>
        </p:spPr>
        <p:txBody>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r>
              <a:rPr lang="en-AU" sz="3200" dirty="0">
                <a:latin typeface="Calibri Light" panose="020F0302020204030204" pitchFamily="34" charset="0"/>
                <a:cs typeface="Calibri Light" panose="020F0302020204030204" pitchFamily="34" charset="0"/>
              </a:rPr>
              <a:t>Families and Children Outcomes Framework </a:t>
            </a:r>
            <a:r>
              <a:rPr lang="en-AU" sz="3200" dirty="0" smtClean="0">
                <a:latin typeface="Calibri Light" panose="020F0302020204030204" pitchFamily="34" charset="0"/>
                <a:cs typeface="Calibri Light" panose="020F0302020204030204" pitchFamily="34" charset="0"/>
              </a:rPr>
              <a:t>Review:</a:t>
            </a:r>
            <a:br>
              <a:rPr lang="en-AU" sz="3200" dirty="0" smtClean="0">
                <a:latin typeface="Calibri Light" panose="020F0302020204030204" pitchFamily="34" charset="0"/>
                <a:cs typeface="Calibri Light" panose="020F0302020204030204" pitchFamily="34" charset="0"/>
              </a:rPr>
            </a:br>
            <a:r>
              <a:rPr lang="en-AU" sz="3200" dirty="0" smtClean="0">
                <a:latin typeface="Calibri Light" panose="020F0302020204030204" pitchFamily="34" charset="0"/>
                <a:cs typeface="Calibri Light" panose="020F0302020204030204" pitchFamily="34" charset="0"/>
              </a:rPr>
              <a:t> </a:t>
            </a:r>
            <a:br>
              <a:rPr lang="en-AU" sz="3200" dirty="0" smtClean="0">
                <a:latin typeface="Calibri Light" panose="020F0302020204030204" pitchFamily="34" charset="0"/>
                <a:cs typeface="Calibri Light" panose="020F0302020204030204" pitchFamily="34" charset="0"/>
              </a:rPr>
            </a:br>
            <a:r>
              <a:rPr lang="en-AU" sz="3200" dirty="0" smtClean="0">
                <a:latin typeface="Calibri Light" panose="020F0302020204030204" pitchFamily="34" charset="0"/>
                <a:cs typeface="Calibri Light" panose="020F0302020204030204" pitchFamily="34" charset="0"/>
              </a:rPr>
              <a:t>Australian Institute of Family Studies (AIFS)</a:t>
            </a:r>
            <a:r>
              <a:rPr lang="en-AU" sz="3200" b="1" dirty="0" smtClean="0">
                <a:latin typeface="Calibri Light" panose="020F0302020204030204" pitchFamily="34" charset="0"/>
                <a:cs typeface="Calibri Light" panose="020F0302020204030204" pitchFamily="34" charset="0"/>
              </a:rPr>
              <a:t/>
            </a:r>
            <a:br>
              <a:rPr lang="en-AU" sz="3200" b="1" dirty="0" smtClean="0">
                <a:latin typeface="Calibri Light" panose="020F0302020204030204" pitchFamily="34" charset="0"/>
                <a:cs typeface="Calibri Light" panose="020F0302020204030204" pitchFamily="34" charset="0"/>
              </a:rPr>
            </a:br>
            <a:r>
              <a:rPr lang="en-AU" sz="3200" b="1" dirty="0" smtClean="0">
                <a:latin typeface="Calibri Light" panose="020F0302020204030204" pitchFamily="34" charset="0"/>
                <a:cs typeface="Calibri Light" panose="020F0302020204030204" pitchFamily="34" charset="0"/>
              </a:rPr>
              <a:t/>
            </a:r>
            <a:br>
              <a:rPr lang="en-AU" sz="3200" b="1" dirty="0" smtClean="0">
                <a:latin typeface="Calibri Light" panose="020F0302020204030204" pitchFamily="34" charset="0"/>
                <a:cs typeface="Calibri Light" panose="020F0302020204030204" pitchFamily="34" charset="0"/>
              </a:rPr>
            </a:b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dirty="0" smtClean="0">
                <a:latin typeface="Calibri Light" panose="020F0302020204030204" pitchFamily="34" charset="0"/>
                <a:cs typeface="Calibri Light" panose="020F0302020204030204" pitchFamily="34" charset="0"/>
              </a:rPr>
              <a:t/>
            </a:r>
            <a:br>
              <a:rPr lang="en-AU" dirty="0" smtClean="0">
                <a:latin typeface="Calibri Light" panose="020F0302020204030204" pitchFamily="34" charset="0"/>
                <a:cs typeface="Calibri Light" panose="020F0302020204030204" pitchFamily="34" charset="0"/>
              </a:rPr>
            </a:br>
            <a:r>
              <a:rPr lang="en-AU" dirty="0">
                <a:latin typeface="Calibri Light" panose="020F0302020204030204" pitchFamily="34" charset="0"/>
                <a:cs typeface="Calibri Light" panose="020F0302020204030204" pitchFamily="34" charset="0"/>
              </a:rPr>
              <a:t/>
            </a:r>
            <a:br>
              <a:rPr lang="en-AU"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9" name="Title 1"/>
          <p:cNvSpPr txBox="1">
            <a:spLocks/>
          </p:cNvSpPr>
          <p:nvPr/>
        </p:nvSpPr>
        <p:spPr>
          <a:xfrm>
            <a:off x="585926" y="2708920"/>
            <a:ext cx="7874506" cy="324036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a:spcAft>
                <a:spcPts val="1800"/>
              </a:spcAft>
            </a:pPr>
            <a:r>
              <a:rPr lang="en-AU" sz="2000" b="1" dirty="0">
                <a:solidFill>
                  <a:schemeClr val="tx1"/>
                </a:solidFill>
                <a:latin typeface="Calibri Light" panose="020F0302020204030204" pitchFamily="34" charset="0"/>
                <a:ea typeface="+mn-ea"/>
                <a:cs typeface="Calibri Light" panose="020F0302020204030204" pitchFamily="34" charset="0"/>
              </a:rPr>
              <a:t>Feedback received:</a:t>
            </a:r>
          </a:p>
          <a:p>
            <a:pPr marL="571500" indent="-571500">
              <a:spcAft>
                <a:spcPts val="1800"/>
              </a:spcAft>
              <a:buFont typeface="Arial" panose="020B0604020202020204" pitchFamily="34" charset="0"/>
              <a:buChar char="•"/>
            </a:pPr>
            <a:r>
              <a:rPr lang="en-AU" sz="2400" dirty="0" smtClean="0">
                <a:solidFill>
                  <a:schemeClr val="tx1"/>
                </a:solidFill>
                <a:latin typeface="Calibri Light" panose="020F0302020204030204" pitchFamily="34" charset="0"/>
                <a:cs typeface="Calibri Light" panose="020F0302020204030204" pitchFamily="34" charset="0"/>
              </a:rPr>
              <a:t>Feedback from Advisory group sessions*</a:t>
            </a:r>
          </a:p>
          <a:p>
            <a:pPr marL="571500" indent="-571500">
              <a:spcAft>
                <a:spcPts val="1800"/>
              </a:spcAft>
              <a:buFont typeface="Arial" panose="020B0604020202020204" pitchFamily="34" charset="0"/>
              <a:buChar char="•"/>
            </a:pPr>
            <a:r>
              <a:rPr lang="en-AU" sz="2400" dirty="0">
                <a:solidFill>
                  <a:schemeClr val="tx1"/>
                </a:solidFill>
                <a:latin typeface="Calibri Light" panose="020F0302020204030204" pitchFamily="34" charset="0"/>
                <a:cs typeface="Calibri Light" panose="020F0302020204030204" pitchFamily="34" charset="0"/>
              </a:rPr>
              <a:t>DSS Engage submission data</a:t>
            </a:r>
          </a:p>
          <a:p>
            <a:pPr marL="571500" indent="-571500">
              <a:spcAft>
                <a:spcPts val="1800"/>
              </a:spcAft>
              <a:buFont typeface="Arial" panose="020B0604020202020204" pitchFamily="34" charset="0"/>
              <a:buChar char="•"/>
            </a:pPr>
            <a:r>
              <a:rPr lang="en-AU" sz="2400" dirty="0">
                <a:solidFill>
                  <a:schemeClr val="tx1"/>
                </a:solidFill>
                <a:latin typeface="Calibri Light" panose="020F0302020204030204" pitchFamily="34" charset="0"/>
                <a:cs typeface="Calibri Light" panose="020F0302020204030204" pitchFamily="34" charset="0"/>
              </a:rPr>
              <a:t>FRSA written </a:t>
            </a:r>
            <a:r>
              <a:rPr lang="en-AU" sz="2400" dirty="0" smtClean="0">
                <a:solidFill>
                  <a:schemeClr val="tx1"/>
                </a:solidFill>
                <a:latin typeface="Calibri Light" panose="020F0302020204030204" pitchFamily="34" charset="0"/>
                <a:cs typeface="Calibri Light" panose="020F0302020204030204" pitchFamily="34" charset="0"/>
              </a:rPr>
              <a:t>submission</a:t>
            </a:r>
          </a:p>
          <a:p>
            <a:pPr marL="571500" indent="-571500">
              <a:spcAft>
                <a:spcPts val="1800"/>
              </a:spcAft>
              <a:buFont typeface="Arial" panose="020B0604020202020204" pitchFamily="34" charset="0"/>
              <a:buChar char="•"/>
            </a:pPr>
            <a:endParaRPr lang="en-AU" sz="2400" dirty="0">
              <a:solidFill>
                <a:schemeClr val="tx1"/>
              </a:solidFill>
              <a:latin typeface="Calibri Light" panose="020F0302020204030204" pitchFamily="34" charset="0"/>
              <a:cs typeface="Calibri Light" panose="020F0302020204030204" pitchFamily="34" charset="0"/>
            </a:endParaRPr>
          </a:p>
          <a:p>
            <a:pPr>
              <a:spcAft>
                <a:spcPts val="1800"/>
              </a:spcAft>
            </a:pPr>
            <a:r>
              <a:rPr lang="en-AU" sz="1800" dirty="0" smtClean="0">
                <a:solidFill>
                  <a:schemeClr val="tx1"/>
                </a:solidFill>
                <a:latin typeface="Calibri Light" panose="020F0302020204030204" pitchFamily="34" charset="0"/>
                <a:cs typeface="Calibri Light" panose="020F0302020204030204" pitchFamily="34" charset="0"/>
              </a:rPr>
              <a:t>*Feedback did not attribute views to specific organisations.</a:t>
            </a:r>
            <a:r>
              <a:rPr lang="en-AU" dirty="0" smtClean="0">
                <a:latin typeface="Calibri Light" panose="020F0302020204030204" pitchFamily="34" charset="0"/>
                <a:cs typeface="Calibri Light" panose="020F0302020204030204" pitchFamily="34" charset="0"/>
              </a:rPr>
              <a:t/>
            </a:r>
            <a:br>
              <a:rPr lang="en-AU" dirty="0" smtClean="0">
                <a:latin typeface="Calibri Light" panose="020F0302020204030204" pitchFamily="34" charset="0"/>
                <a:cs typeface="Calibri Light" panose="020F0302020204030204" pitchFamily="34" charset="0"/>
              </a:rPr>
            </a:br>
            <a:r>
              <a:rPr lang="en-AU" dirty="0" smtClean="0">
                <a:latin typeface="Calibri Light" panose="020F0302020204030204" pitchFamily="34" charset="0"/>
                <a:cs typeface="Calibri Light" panose="020F0302020204030204" pitchFamily="34" charset="0"/>
              </a:rPr>
              <a:t/>
            </a:r>
            <a:br>
              <a:rPr lang="en-AU" dirty="0" smtClean="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10" name="Footer Placeholder 3"/>
          <p:cNvSpPr>
            <a:spLocks noGrp="1"/>
          </p:cNvSpPr>
          <p:nvPr>
            <p:ph type="ftr" sz="quarter" idx="11"/>
          </p:nvPr>
        </p:nvSpPr>
        <p:spPr>
          <a:xfrm>
            <a:off x="585926" y="6391862"/>
            <a:ext cx="6506354" cy="365125"/>
          </a:xfrm>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2560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6"/>
            <a:ext cx="7972148" cy="640048"/>
          </a:xfrm>
        </p:spPr>
        <p:txBody>
          <a:bodyPr>
            <a:normAutofit fontScale="90000"/>
          </a:bodyPr>
          <a:lstStyle/>
          <a:p>
            <a:pPr>
              <a:spcBef>
                <a:spcPts val="1200"/>
              </a:spcBef>
              <a:spcAft>
                <a:spcPts val="1200"/>
              </a:spcAft>
            </a:pPr>
            <a:r>
              <a:rPr lang="en-AU" sz="4000" dirty="0" smtClean="0">
                <a:latin typeface="Calibri Light" panose="020F0302020204030204" pitchFamily="34" charset="0"/>
                <a:cs typeface="Calibri Light" panose="020F0302020204030204" pitchFamily="34" charset="0"/>
              </a:rPr>
              <a:t>AIFS: Main topics of feedback</a:t>
            </a: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b="1" dirty="0">
                <a:latin typeface="Calibri Light" panose="020F0302020204030204" pitchFamily="34" charset="0"/>
                <a:cs typeface="Calibri Light" panose="020F0302020204030204" pitchFamily="34" charset="0"/>
              </a:rPr>
              <a:t/>
            </a:r>
            <a:br>
              <a:rPr lang="en-AU" b="1" dirty="0">
                <a:latin typeface="Calibri Light" panose="020F0302020204030204" pitchFamily="34" charset="0"/>
                <a:cs typeface="Calibri Light" panose="020F0302020204030204" pitchFamily="34" charset="0"/>
              </a:rPr>
            </a:br>
            <a:r>
              <a:rPr lang="en-AU" sz="2200" b="1" dirty="0">
                <a:solidFill>
                  <a:schemeClr val="tx1"/>
                </a:solidFill>
                <a:latin typeface="Calibri Light" panose="020F0302020204030204" pitchFamily="34" charset="0"/>
                <a:ea typeface="+mn-ea"/>
                <a:cs typeface="Calibri Light" panose="020F0302020204030204" pitchFamily="34" charset="0"/>
              </a:rPr>
              <a:t>General Feedback</a:t>
            </a:r>
            <a:r>
              <a:rPr lang="en-AU" dirty="0" smtClean="0">
                <a:latin typeface="Calibri Light" panose="020F0302020204030204" pitchFamily="34" charset="0"/>
                <a:cs typeface="Calibri Light" panose="020F0302020204030204" pitchFamily="34" charset="0"/>
              </a:rPr>
              <a:t/>
            </a:r>
            <a:br>
              <a:rPr lang="en-AU" dirty="0" smtClean="0">
                <a:latin typeface="Calibri Light" panose="020F0302020204030204" pitchFamily="34" charset="0"/>
                <a:cs typeface="Calibri Light" panose="020F0302020204030204" pitchFamily="34" charset="0"/>
              </a:rPr>
            </a:br>
            <a:r>
              <a:rPr lang="en-AU" sz="900" b="1" dirty="0" smtClean="0">
                <a:latin typeface="Calibri Light" panose="020F0302020204030204" pitchFamily="34" charset="0"/>
                <a:cs typeface="Calibri Light" panose="020F0302020204030204" pitchFamily="34" charset="0"/>
              </a:rPr>
              <a:t/>
            </a:r>
            <a:br>
              <a:rPr lang="en-AU" sz="900" b="1" dirty="0" smtClean="0">
                <a:latin typeface="Calibri Light" panose="020F0302020204030204" pitchFamily="34" charset="0"/>
                <a:cs typeface="Calibri Light" panose="020F0302020204030204" pitchFamily="34" charset="0"/>
              </a:rPr>
            </a:br>
            <a:r>
              <a:rPr lang="en-AU" sz="2700" dirty="0" smtClean="0">
                <a:solidFill>
                  <a:schemeClr val="tx1"/>
                </a:solidFill>
                <a:latin typeface="Calibri Light" panose="020F0302020204030204" pitchFamily="34" charset="0"/>
                <a:cs typeface="Calibri Light" panose="020F0302020204030204" pitchFamily="34" charset="0"/>
              </a:rPr>
              <a:t>Comments highlighted the importance of the language to be used in the framework</a:t>
            </a:r>
            <a:r>
              <a:rPr lang="en-AU" sz="2000" dirty="0" smtClean="0">
                <a:latin typeface="Calibri Light" panose="020F0302020204030204" pitchFamily="34" charset="0"/>
                <a:cs typeface="Calibri Light" panose="020F0302020204030204" pitchFamily="34" charset="0"/>
              </a:rPr>
              <a:t/>
            </a:r>
            <a:br>
              <a:rPr lang="en-AU" sz="2000" dirty="0" smtClean="0">
                <a:latin typeface="Calibri Light" panose="020F0302020204030204" pitchFamily="34" charset="0"/>
                <a:cs typeface="Calibri Light" panose="020F0302020204030204" pitchFamily="34" charset="0"/>
              </a:rPr>
            </a:br>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t>9</a:t>
            </a:fld>
            <a:endParaRPr lang="en-AU"/>
          </a:p>
        </p:txBody>
      </p:sp>
      <p:sp>
        <p:nvSpPr>
          <p:cNvPr id="7" name="Footer Placeholder 3"/>
          <p:cNvSpPr>
            <a:spLocks noGrp="1"/>
          </p:cNvSpPr>
          <p:nvPr>
            <p:ph type="ftr" sz="quarter" idx="11"/>
          </p:nvPr>
        </p:nvSpPr>
        <p:spPr>
          <a:xfrm>
            <a:off x="585926" y="6391862"/>
            <a:ext cx="6506354" cy="365125"/>
          </a:xfrm>
        </p:spPr>
        <p:txBody>
          <a:bodyPr/>
          <a:lstStyle/>
          <a:p>
            <a:r>
              <a:rPr lang="en-AU" i="1" smtClean="0">
                <a:latin typeface="Calibri Light" panose="020F0302020204030204" pitchFamily="34" charset="0"/>
                <a:cs typeface="Calibri Light" panose="020F0302020204030204" pitchFamily="34" charset="0"/>
              </a:rPr>
              <a:t>‘What we have heard so far’ online provider forum – sharing your feedback</a:t>
            </a:r>
            <a:endParaRPr lang="en-AU" dirty="0">
              <a:latin typeface="Calibri Light" panose="020F0302020204030204" pitchFamily="34" charset="0"/>
              <a:cs typeface="Calibri Light" panose="020F0302020204030204" pitchFamily="34" charset="0"/>
            </a:endParaRPr>
          </a:p>
        </p:txBody>
      </p:sp>
      <p:sp>
        <p:nvSpPr>
          <p:cNvPr id="8" name="Title 1"/>
          <p:cNvSpPr txBox="1">
            <a:spLocks/>
          </p:cNvSpPr>
          <p:nvPr/>
        </p:nvSpPr>
        <p:spPr>
          <a:xfrm>
            <a:off x="585926" y="1841091"/>
            <a:ext cx="7972148" cy="1444667"/>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a:spcBef>
                <a:spcPts val="600"/>
              </a:spcBef>
              <a:spcAft>
                <a:spcPts val="1200"/>
              </a:spcAft>
            </a:pP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sz="2000" dirty="0" smtClean="0">
                <a:latin typeface="Calibri Light" panose="020F0302020204030204" pitchFamily="34" charset="0"/>
                <a:cs typeface="Calibri Light" panose="020F0302020204030204" pitchFamily="34" charset="0"/>
              </a:rPr>
              <a:t/>
            </a:r>
            <a:br>
              <a:rPr lang="en-AU" sz="2000" dirty="0" smtClean="0">
                <a:latin typeface="Calibri Light" panose="020F0302020204030204" pitchFamily="34" charset="0"/>
                <a:cs typeface="Calibri Light" panose="020F0302020204030204" pitchFamily="34" charset="0"/>
              </a:rPr>
            </a:br>
            <a:endParaRPr lang="en-AU" sz="2000" dirty="0"/>
          </a:p>
        </p:txBody>
      </p:sp>
      <p:sp>
        <p:nvSpPr>
          <p:cNvPr id="9" name="Title 1"/>
          <p:cNvSpPr txBox="1">
            <a:spLocks/>
          </p:cNvSpPr>
          <p:nvPr/>
        </p:nvSpPr>
        <p:spPr>
          <a:xfrm>
            <a:off x="588784" y="3068960"/>
            <a:ext cx="7972148" cy="295232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a:spcBef>
                <a:spcPts val="600"/>
              </a:spcBef>
              <a:spcAft>
                <a:spcPts val="1200"/>
              </a:spcAft>
            </a:pPr>
            <a:r>
              <a:rPr lang="en-AU" sz="2000" dirty="0" smtClean="0">
                <a:latin typeface="Calibri Light" panose="020F0302020204030204" pitchFamily="34" charset="0"/>
                <a:cs typeface="Calibri Light" panose="020F0302020204030204" pitchFamily="34" charset="0"/>
              </a:rPr>
              <a:t/>
            </a:r>
            <a:br>
              <a:rPr lang="en-AU" sz="2000" dirty="0" smtClean="0">
                <a:latin typeface="Calibri Light" panose="020F0302020204030204" pitchFamily="34" charset="0"/>
                <a:cs typeface="Calibri Light" panose="020F0302020204030204" pitchFamily="34" charset="0"/>
              </a:rPr>
            </a:br>
            <a:endParaRPr lang="en-AU" sz="2000" dirty="0"/>
          </a:p>
        </p:txBody>
      </p:sp>
      <p:sp>
        <p:nvSpPr>
          <p:cNvPr id="10" name="Title 1"/>
          <p:cNvSpPr txBox="1">
            <a:spLocks/>
          </p:cNvSpPr>
          <p:nvPr/>
        </p:nvSpPr>
        <p:spPr>
          <a:xfrm>
            <a:off x="588784" y="3285758"/>
            <a:ext cx="7972148" cy="1444667"/>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a:spcBef>
                <a:spcPts val="600"/>
              </a:spcBef>
              <a:spcAft>
                <a:spcPts val="1200"/>
              </a:spcAft>
            </a:pP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b="1" dirty="0" smtClean="0">
                <a:latin typeface="Calibri Light" panose="020F0302020204030204" pitchFamily="34" charset="0"/>
                <a:cs typeface="Calibri Light" panose="020F0302020204030204" pitchFamily="34" charset="0"/>
              </a:rPr>
              <a:t/>
            </a:r>
            <a:br>
              <a:rPr lang="en-AU" b="1" dirty="0" smtClean="0">
                <a:latin typeface="Calibri Light" panose="020F0302020204030204" pitchFamily="34" charset="0"/>
                <a:cs typeface="Calibri Light" panose="020F0302020204030204" pitchFamily="34" charset="0"/>
              </a:rPr>
            </a:br>
            <a:r>
              <a:rPr lang="en-AU" sz="2000" dirty="0" smtClean="0">
                <a:latin typeface="Calibri Light" panose="020F0302020204030204" pitchFamily="34" charset="0"/>
                <a:cs typeface="Calibri Light" panose="020F0302020204030204" pitchFamily="34" charset="0"/>
              </a:rPr>
              <a:t/>
            </a:r>
            <a:br>
              <a:rPr lang="en-AU" sz="2000" dirty="0" smtClean="0">
                <a:latin typeface="Calibri Light" panose="020F0302020204030204" pitchFamily="34" charset="0"/>
                <a:cs typeface="Calibri Light" panose="020F0302020204030204" pitchFamily="34" charset="0"/>
              </a:rPr>
            </a:br>
            <a:r>
              <a:rPr lang="en-AU" sz="2000" dirty="0" smtClean="0">
                <a:latin typeface="Calibri Light" panose="020F0302020204030204" pitchFamily="34" charset="0"/>
                <a:cs typeface="Calibri Light" panose="020F0302020204030204" pitchFamily="34" charset="0"/>
              </a:rPr>
              <a:t/>
            </a:r>
            <a:br>
              <a:rPr lang="en-AU" sz="2000" dirty="0" smtClean="0">
                <a:latin typeface="Calibri Light" panose="020F0302020204030204" pitchFamily="34" charset="0"/>
                <a:cs typeface="Calibri Light" panose="020F0302020204030204" pitchFamily="34" charset="0"/>
              </a:rPr>
            </a:br>
            <a:endParaRPr lang="en-AU" sz="2000" dirty="0"/>
          </a:p>
        </p:txBody>
      </p:sp>
      <p:sp>
        <p:nvSpPr>
          <p:cNvPr id="11" name="Rectangle 10"/>
          <p:cNvSpPr/>
          <p:nvPr/>
        </p:nvSpPr>
        <p:spPr>
          <a:xfrm>
            <a:off x="583068" y="2287406"/>
            <a:ext cx="7975006" cy="3908762"/>
          </a:xfrm>
          <a:prstGeom prst="rect">
            <a:avLst/>
          </a:prstGeom>
        </p:spPr>
        <p:txBody>
          <a:bodyPr wrap="square">
            <a:spAutoFit/>
          </a:bodyPr>
          <a:lstStyle/>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Outcomes are long-term</a:t>
            </a:r>
          </a:p>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Language is inclusive of different family-types</a:t>
            </a:r>
            <a:endParaRPr lang="en-AU" sz="1200" dirty="0">
              <a:solidFill>
                <a:srgbClr val="005F64"/>
              </a:solidFill>
              <a:latin typeface="Calibri Light" panose="020F0302020204030204" pitchFamily="34" charset="0"/>
              <a:cs typeface="Calibri Light" panose="020F0302020204030204" pitchFamily="34" charset="0"/>
            </a:endParaRPr>
          </a:p>
          <a:p>
            <a:endParaRPr lang="en-AU" sz="2000" dirty="0" smtClean="0">
              <a:solidFill>
                <a:srgbClr val="005F64"/>
              </a:solidFill>
              <a:latin typeface="Calibri Light" panose="020F0302020204030204" pitchFamily="34" charset="0"/>
              <a:cs typeface="Calibri Light" panose="020F0302020204030204" pitchFamily="34" charset="0"/>
            </a:endParaRPr>
          </a:p>
          <a:p>
            <a:r>
              <a:rPr lang="en-AU" sz="2000" b="1" dirty="0">
                <a:latin typeface="Calibri Light" panose="020F0302020204030204" pitchFamily="34" charset="0"/>
                <a:cs typeface="Calibri Light" panose="020F0302020204030204" pitchFamily="34" charset="0"/>
              </a:rPr>
              <a:t>Outcome  Specific Feedback</a:t>
            </a:r>
          </a:p>
          <a:p>
            <a:r>
              <a:rPr lang="en-AU" sz="2400" dirty="0" smtClean="0">
                <a:latin typeface="Calibri Light" panose="020F0302020204030204" pitchFamily="34" charset="0"/>
                <a:cs typeface="Calibri Light" panose="020F0302020204030204" pitchFamily="34" charset="0"/>
              </a:rPr>
              <a:t>Feedback to suggest amendments, alternatives or additions</a:t>
            </a:r>
          </a:p>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Safety (all people and all settings)</a:t>
            </a:r>
          </a:p>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Community (services connected and responsive)</a:t>
            </a:r>
          </a:p>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Cultural connection</a:t>
            </a:r>
          </a:p>
          <a:p>
            <a:pPr marL="342900" indent="-342900">
              <a:buFont typeface="Arial" panose="020B0604020202020204" pitchFamily="34" charset="0"/>
              <a:buChar char="•"/>
            </a:pPr>
            <a:r>
              <a:rPr lang="en-AU" sz="2400" dirty="0" smtClean="0">
                <a:latin typeface="Calibri Light" panose="020F0302020204030204" pitchFamily="34" charset="0"/>
                <a:cs typeface="Calibri Light" panose="020F0302020204030204" pitchFamily="34" charset="0"/>
              </a:rPr>
              <a:t>Mental health</a:t>
            </a:r>
          </a:p>
          <a:p>
            <a:endParaRPr lang="en-AU" sz="2000" dirty="0">
              <a:solidFill>
                <a:srgbClr val="005F64"/>
              </a:solidFill>
              <a:latin typeface="Calibri Light" panose="020F0302020204030204" pitchFamily="34" charset="0"/>
              <a:cs typeface="Calibri Light" panose="020F0302020204030204" pitchFamily="34" charset="0"/>
            </a:endParaRPr>
          </a:p>
          <a:p>
            <a:endParaRPr lang="en-AU" sz="2000" dirty="0">
              <a:solidFill>
                <a:srgbClr val="005F64"/>
              </a:solidFill>
            </a:endParaRPr>
          </a:p>
        </p:txBody>
      </p:sp>
    </p:spTree>
    <p:extLst>
      <p:ext uri="{BB962C8B-B14F-4D97-AF65-F5344CB8AC3E}">
        <p14:creationId xmlns:p14="http://schemas.microsoft.com/office/powerpoint/2010/main" val="2352310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S PPT Template_Blue" id="{1C2DE03D-4F64-4CC2-8345-398764AAB4D6}" vid="{AE5D0CC2-7F63-4E33-87B7-302198AEDD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1478</Words>
  <Application>Microsoft Office PowerPoint</Application>
  <PresentationFormat>On-screen Show (4:3)</PresentationFormat>
  <Paragraphs>224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Georgia</vt:lpstr>
      <vt:lpstr>DSS PPT template_Blue</vt:lpstr>
      <vt:lpstr>Families and Children Consultation 2020/21</vt:lpstr>
      <vt:lpstr>Overview</vt:lpstr>
      <vt:lpstr>Update on Funding Extensions</vt:lpstr>
      <vt:lpstr>FaC Activity Consultation </vt:lpstr>
      <vt:lpstr>Five consultation themes   </vt:lpstr>
      <vt:lpstr>Recent and emerging impacts</vt:lpstr>
      <vt:lpstr>PowerPoint Presentation</vt:lpstr>
      <vt:lpstr>Families and Children Outcomes Framework Review:   Australian Institute of Family Studies (AIFS)     </vt:lpstr>
      <vt:lpstr>AIFS: Main topics of feedback  General Feedback  Comments highlighted the importance of the language to be used in the framework </vt:lpstr>
      <vt:lpstr>AIFS: Next Steps</vt:lpstr>
      <vt:lpstr>Outcomes and Evidence</vt:lpstr>
      <vt:lpstr>Outcomes and Evidence</vt:lpstr>
      <vt:lpstr>Certainty and Accountability</vt:lpstr>
      <vt:lpstr>Targeting and Accessibility</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2020-08-24T04:31:55Z</dcterms:created>
  <dcterms:modified xsi:type="dcterms:W3CDTF">2021-03-29T06:10:25Z</dcterms:modified>
</cp:coreProperties>
</file>