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VIRMA, Marit" initials="JM" lastIdx="7" clrIdx="0">
    <p:extLst>
      <p:ext uri="{19B8F6BF-5375-455C-9EA6-DF929625EA0E}">
        <p15:presenceInfo xmlns:p15="http://schemas.microsoft.com/office/powerpoint/2012/main" userId="S-1-5-21-1463861888-1148693830-2432142812-199691" providerId="AD"/>
      </p:ext>
    </p:extLst>
  </p:cmAuthor>
  <p:cmAuthor id="2" name="Adams, Rebecca" initials="AR" lastIdx="8" clrIdx="1">
    <p:extLst>
      <p:ext uri="{19B8F6BF-5375-455C-9EA6-DF929625EA0E}">
        <p15:presenceInfo xmlns:p15="http://schemas.microsoft.com/office/powerpoint/2012/main" userId="Adams, Rebecca" providerId="None"/>
      </p:ext>
    </p:extLst>
  </p:cmAuthor>
  <p:cmAuthor id="3" name="BLAYNEY, Aime-Lea" initials="BA" lastIdx="33" clrIdx="2">
    <p:extLst>
      <p:ext uri="{19B8F6BF-5375-455C-9EA6-DF929625EA0E}">
        <p15:presenceInfo xmlns:p15="http://schemas.microsoft.com/office/powerpoint/2012/main" userId="S-1-5-21-1463861888-1148693830-2432142812-57634" providerId="AD"/>
      </p:ext>
    </p:extLst>
  </p:cmAuthor>
  <p:cmAuthor id="4" name="VELLNAGEL, Bhria" initials="VB" lastIdx="1" clrIdx="3">
    <p:extLst>
      <p:ext uri="{19B8F6BF-5375-455C-9EA6-DF929625EA0E}">
        <p15:presenceInfo xmlns:p15="http://schemas.microsoft.com/office/powerpoint/2012/main" userId="S-1-5-21-1463861888-1148693830-2432142812-187436" providerId="AD"/>
      </p:ext>
    </p:extLst>
  </p:cmAuthor>
  <p:cmAuthor id="5" name="FISCHETTI, Michelle" initials="FM" lastIdx="2" clrIdx="4">
    <p:extLst>
      <p:ext uri="{19B8F6BF-5375-455C-9EA6-DF929625EA0E}">
        <p15:presenceInfo xmlns:p15="http://schemas.microsoft.com/office/powerpoint/2012/main" userId="S-1-5-21-1463861888-1148693830-2432142812-197783" providerId="AD"/>
      </p:ext>
    </p:extLst>
  </p:cmAuthor>
  <p:cmAuthor id="6" name="Clancie Hall" initials="CH" lastIdx="34" clrIdx="5">
    <p:extLst>
      <p:ext uri="{19B8F6BF-5375-455C-9EA6-DF929625EA0E}">
        <p15:presenceInfo xmlns:p15="http://schemas.microsoft.com/office/powerpoint/2012/main" userId="Clancie H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00CC66"/>
    <a:srgbClr val="CDE3E6"/>
    <a:srgbClr val="5194A9"/>
    <a:srgbClr val="4C85A2"/>
    <a:srgbClr val="374C81"/>
    <a:srgbClr val="CBD6E6"/>
    <a:srgbClr val="819BC1"/>
    <a:srgbClr val="9FB3D0"/>
    <a:srgbClr val="293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6" autoAdjust="0"/>
    <p:restoredTop sz="92448" autoAdjust="0"/>
  </p:normalViewPr>
  <p:slideViewPr>
    <p:cSldViewPr snapToGrid="0">
      <p:cViewPr varScale="1">
        <p:scale>
          <a:sx n="111" d="100"/>
          <a:sy n="111" d="100"/>
        </p:scale>
        <p:origin x="8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E3B60-9288-4A14-A5FD-53A6580D55B6}"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972370DC-E59C-474E-9133-B99208E94F63}">
      <dgm:prSet phldrT="[Text]" custT="1"/>
      <dgm:spPr/>
      <dgm:t>
        <a:bodyPr/>
        <a:lstStyle/>
        <a:p>
          <a:r>
            <a:rPr lang="en-US" sz="1700" dirty="0" smtClean="0">
              <a:latin typeface="+mn-lt"/>
              <a:cs typeface="Segoe UI Light" panose="020B0502040204020203" pitchFamily="34" charset="0"/>
            </a:rPr>
            <a:t>Advisory Council</a:t>
          </a:r>
          <a:endParaRPr lang="en-US" sz="1700" strike="sngStrike" dirty="0">
            <a:solidFill>
              <a:schemeClr val="accent2"/>
            </a:solidFill>
            <a:latin typeface="+mn-lt"/>
            <a:cs typeface="Segoe UI Light" panose="020B0502040204020203" pitchFamily="34" charset="0"/>
          </a:endParaRPr>
        </a:p>
      </dgm:t>
    </dgm:pt>
    <dgm:pt modelId="{3A77F08B-52F5-4F48-BD2B-168CF9B3A3EA}" type="parTrans" cxnId="{075DA520-1CB9-4F44-9867-CC0CB3F5823D}">
      <dgm:prSet/>
      <dgm:spPr/>
      <dgm:t>
        <a:bodyPr/>
        <a:lstStyle/>
        <a:p>
          <a:endParaRPr lang="en-US">
            <a:latin typeface="+mn-lt"/>
          </a:endParaRPr>
        </a:p>
      </dgm:t>
    </dgm:pt>
    <dgm:pt modelId="{2D089B85-10D7-447F-9495-F9BB3AD7B4C3}" type="sibTrans" cxnId="{075DA520-1CB9-4F44-9867-CC0CB3F5823D}">
      <dgm:prSet/>
      <dgm:spPr/>
      <dgm:t>
        <a:bodyPr/>
        <a:lstStyle/>
        <a:p>
          <a:endParaRPr lang="en-US">
            <a:latin typeface="+mn-lt"/>
          </a:endParaRPr>
        </a:p>
      </dgm:t>
    </dgm:pt>
    <dgm:pt modelId="{DA6948DE-1566-4D58-8D3A-159D117036A4}">
      <dgm:prSet phldrT="[Text]" custT="1"/>
      <dgm:spPr/>
      <dgm:t>
        <a:bodyPr/>
        <a:lstStyle/>
        <a:p>
          <a:r>
            <a:rPr lang="en-US" sz="1700" dirty="0" smtClean="0">
              <a:latin typeface="+mn-lt"/>
              <a:cs typeface="Segoe UI Light" panose="020B0502040204020203" pitchFamily="34" charset="0"/>
            </a:rPr>
            <a:t>Face-to-face meetings</a:t>
          </a:r>
          <a:endParaRPr lang="en-US" sz="1700" dirty="0">
            <a:latin typeface="+mn-lt"/>
            <a:cs typeface="Segoe UI Light" panose="020B0502040204020203" pitchFamily="34" charset="0"/>
          </a:endParaRPr>
        </a:p>
      </dgm:t>
    </dgm:pt>
    <dgm:pt modelId="{33C717C0-3E05-48E3-BE61-FBF72A456A33}" type="parTrans" cxnId="{D8957C0F-002E-4AE8-BEFF-25BDD90A656F}">
      <dgm:prSet/>
      <dgm:spPr/>
      <dgm:t>
        <a:bodyPr/>
        <a:lstStyle/>
        <a:p>
          <a:endParaRPr lang="en-US">
            <a:latin typeface="+mn-lt"/>
          </a:endParaRPr>
        </a:p>
      </dgm:t>
    </dgm:pt>
    <dgm:pt modelId="{10624D42-261B-4B79-9563-A5C1E58C6696}" type="sibTrans" cxnId="{D8957C0F-002E-4AE8-BEFF-25BDD90A656F}">
      <dgm:prSet/>
      <dgm:spPr/>
      <dgm:t>
        <a:bodyPr/>
        <a:lstStyle/>
        <a:p>
          <a:endParaRPr lang="en-US">
            <a:latin typeface="+mn-lt"/>
          </a:endParaRPr>
        </a:p>
      </dgm:t>
    </dgm:pt>
    <dgm:pt modelId="{D9E19520-D352-4656-9037-437656802F20}">
      <dgm:prSet phldrT="[Text]" custT="1"/>
      <dgm:spPr/>
      <dgm:t>
        <a:bodyPr/>
        <a:lstStyle/>
        <a:p>
          <a:r>
            <a:rPr lang="en-US" sz="1700" dirty="0" smtClean="0">
              <a:latin typeface="+mn-lt"/>
              <a:cs typeface="Segoe UI Light" panose="020B0502040204020203" pitchFamily="34" charset="0"/>
            </a:rPr>
            <a:t>Online surveys</a:t>
          </a:r>
          <a:endParaRPr lang="en-US" sz="1700" dirty="0">
            <a:latin typeface="+mn-lt"/>
            <a:cs typeface="Segoe UI Light" panose="020B0502040204020203" pitchFamily="34" charset="0"/>
          </a:endParaRPr>
        </a:p>
      </dgm:t>
    </dgm:pt>
    <dgm:pt modelId="{311851B1-B975-409A-B300-D3D60CA1B2D4}" type="parTrans" cxnId="{EA4FACC6-872F-4465-B19C-2E94C0606141}">
      <dgm:prSet/>
      <dgm:spPr/>
      <dgm:t>
        <a:bodyPr/>
        <a:lstStyle/>
        <a:p>
          <a:endParaRPr lang="en-US">
            <a:latin typeface="+mn-lt"/>
          </a:endParaRPr>
        </a:p>
      </dgm:t>
    </dgm:pt>
    <dgm:pt modelId="{7DF27D9D-5ED4-41F9-96AC-737EBAFEB997}" type="sibTrans" cxnId="{EA4FACC6-872F-4465-B19C-2E94C0606141}">
      <dgm:prSet/>
      <dgm:spPr/>
      <dgm:t>
        <a:bodyPr/>
        <a:lstStyle/>
        <a:p>
          <a:endParaRPr lang="en-US">
            <a:latin typeface="+mn-lt"/>
          </a:endParaRPr>
        </a:p>
      </dgm:t>
    </dgm:pt>
    <dgm:pt modelId="{56556A6E-2F29-4DB0-8D05-53D706E153C4}">
      <dgm:prSet custT="1"/>
      <dgm:spPr/>
      <dgm:t>
        <a:bodyPr/>
        <a:lstStyle/>
        <a:p>
          <a:r>
            <a:rPr lang="en-US" sz="1600" dirty="0" smtClean="0">
              <a:latin typeface="+mn-lt"/>
              <a:cs typeface="Segoe UI Light" panose="020B0502040204020203" pitchFamily="34" charset="0"/>
            </a:rPr>
            <a:t>Coalition of peaks networks</a:t>
          </a:r>
          <a:endParaRPr lang="en-US" sz="1600" dirty="0">
            <a:latin typeface="+mn-lt"/>
            <a:cs typeface="Segoe UI Light" panose="020B0502040204020203" pitchFamily="34" charset="0"/>
          </a:endParaRPr>
        </a:p>
      </dgm:t>
    </dgm:pt>
    <dgm:pt modelId="{7F47DCBA-1744-4B8A-AFF4-9BD30E43E0E5}" type="parTrans" cxnId="{A230D8BA-99D2-4124-9229-B7DC66C8467F}">
      <dgm:prSet/>
      <dgm:spPr/>
      <dgm:t>
        <a:bodyPr/>
        <a:lstStyle/>
        <a:p>
          <a:endParaRPr lang="en-US">
            <a:latin typeface="+mn-lt"/>
          </a:endParaRPr>
        </a:p>
      </dgm:t>
    </dgm:pt>
    <dgm:pt modelId="{C4E968E9-111E-49F3-891F-2CEE5A8401A5}" type="sibTrans" cxnId="{A230D8BA-99D2-4124-9229-B7DC66C8467F}">
      <dgm:prSet/>
      <dgm:spPr/>
      <dgm:t>
        <a:bodyPr/>
        <a:lstStyle/>
        <a:p>
          <a:endParaRPr lang="en-US">
            <a:latin typeface="+mn-lt"/>
          </a:endParaRPr>
        </a:p>
      </dgm:t>
    </dgm:pt>
    <dgm:pt modelId="{9280452E-5A75-49C4-BAAD-9C54D69FEB8E}" type="pres">
      <dgm:prSet presAssocID="{9BEE3B60-9288-4A14-A5FD-53A6580D55B6}" presName="composite" presStyleCnt="0">
        <dgm:presLayoutVars>
          <dgm:chMax val="5"/>
          <dgm:dir/>
          <dgm:animLvl val="ctr"/>
          <dgm:resizeHandles val="exact"/>
        </dgm:presLayoutVars>
      </dgm:prSet>
      <dgm:spPr/>
      <dgm:t>
        <a:bodyPr/>
        <a:lstStyle/>
        <a:p>
          <a:endParaRPr lang="en-US"/>
        </a:p>
      </dgm:t>
    </dgm:pt>
    <dgm:pt modelId="{101E756D-22AE-4D4F-AF35-80B81195D987}" type="pres">
      <dgm:prSet presAssocID="{9BEE3B60-9288-4A14-A5FD-53A6580D55B6}" presName="cycle" presStyleCnt="0"/>
      <dgm:spPr/>
    </dgm:pt>
    <dgm:pt modelId="{F3CE4457-CD3E-4AFC-85ED-E9395F24AF3C}" type="pres">
      <dgm:prSet presAssocID="{9BEE3B60-9288-4A14-A5FD-53A6580D55B6}" presName="centerShape" presStyleCnt="0"/>
      <dgm:spPr/>
    </dgm:pt>
    <dgm:pt modelId="{86B51E11-97AE-435D-ACC3-BC45C659C05D}" type="pres">
      <dgm:prSet presAssocID="{9BEE3B60-9288-4A14-A5FD-53A6580D55B6}" presName="connSite" presStyleLbl="node1" presStyleIdx="0" presStyleCnt="5"/>
      <dgm:spPr/>
    </dgm:pt>
    <dgm:pt modelId="{0A6CC801-3911-4F72-8986-52B7AFA26EC4}" type="pres">
      <dgm:prSet presAssocID="{9BEE3B60-9288-4A14-A5FD-53A6580D55B6}" presName="visible" presStyleLbl="node1" presStyleIdx="0" presStyleCnt="5" custScaleX="96661" custScaleY="88079" custLinFactNeighborX="2481" custLinFactNeighborY="321"/>
      <dgm:spPr>
        <a:ln w="38100">
          <a:solidFill>
            <a:schemeClr val="accent6"/>
          </a:solidFill>
        </a:ln>
      </dgm:spPr>
      <dgm:t>
        <a:bodyPr/>
        <a:lstStyle/>
        <a:p>
          <a:endParaRPr lang="en-US"/>
        </a:p>
      </dgm:t>
    </dgm:pt>
    <dgm:pt modelId="{C4976741-FC40-4573-BC49-0AB2AFF2F33C}" type="pres">
      <dgm:prSet presAssocID="{311851B1-B975-409A-B300-D3D60CA1B2D4}" presName="Name25" presStyleLbl="parChTrans1D1" presStyleIdx="0" presStyleCnt="4"/>
      <dgm:spPr/>
      <dgm:t>
        <a:bodyPr/>
        <a:lstStyle/>
        <a:p>
          <a:endParaRPr lang="en-US"/>
        </a:p>
      </dgm:t>
    </dgm:pt>
    <dgm:pt modelId="{A3AFF718-5E61-46B6-8504-BB5A791180EE}" type="pres">
      <dgm:prSet presAssocID="{D9E19520-D352-4656-9037-437656802F20}" presName="node" presStyleCnt="0"/>
      <dgm:spPr/>
    </dgm:pt>
    <dgm:pt modelId="{CC3ADFB4-FDA2-4567-B27D-44FAF463E6D7}" type="pres">
      <dgm:prSet presAssocID="{D9E19520-D352-4656-9037-437656802F20}" presName="parentNode" presStyleLbl="node1" presStyleIdx="1" presStyleCnt="5" custScaleX="93437" custScaleY="92832" custLinFactNeighborX="50225" custLinFactNeighborY="10992">
        <dgm:presLayoutVars>
          <dgm:chMax val="1"/>
          <dgm:bulletEnabled val="1"/>
        </dgm:presLayoutVars>
      </dgm:prSet>
      <dgm:spPr/>
      <dgm:t>
        <a:bodyPr/>
        <a:lstStyle/>
        <a:p>
          <a:endParaRPr lang="en-US"/>
        </a:p>
      </dgm:t>
    </dgm:pt>
    <dgm:pt modelId="{898FC827-5229-4DCE-BAB4-5BD0AC070C80}" type="pres">
      <dgm:prSet presAssocID="{D9E19520-D352-4656-9037-437656802F20}" presName="childNode" presStyleLbl="revTx" presStyleIdx="0" presStyleCnt="0">
        <dgm:presLayoutVars>
          <dgm:bulletEnabled val="1"/>
        </dgm:presLayoutVars>
      </dgm:prSet>
      <dgm:spPr/>
    </dgm:pt>
    <dgm:pt modelId="{5024A7EA-7672-4C49-985B-9FEA9C18F01D}" type="pres">
      <dgm:prSet presAssocID="{3A77F08B-52F5-4F48-BD2B-168CF9B3A3EA}" presName="Name25" presStyleLbl="parChTrans1D1" presStyleIdx="1" presStyleCnt="4"/>
      <dgm:spPr/>
      <dgm:t>
        <a:bodyPr/>
        <a:lstStyle/>
        <a:p>
          <a:endParaRPr lang="en-US"/>
        </a:p>
      </dgm:t>
    </dgm:pt>
    <dgm:pt modelId="{5B0434D4-6212-4B3F-8D24-3DD6C862E6EF}" type="pres">
      <dgm:prSet presAssocID="{972370DC-E59C-474E-9133-B99208E94F63}" presName="node" presStyleCnt="0"/>
      <dgm:spPr/>
    </dgm:pt>
    <dgm:pt modelId="{A5295D62-020F-4F28-BF15-EADD4186B47C}" type="pres">
      <dgm:prSet presAssocID="{972370DC-E59C-474E-9133-B99208E94F63}" presName="parentNode" presStyleLbl="node1" presStyleIdx="2" presStyleCnt="5" custScaleX="94280" custScaleY="89106" custLinFactNeighborX="17436" custLinFactNeighborY="2592">
        <dgm:presLayoutVars>
          <dgm:chMax val="1"/>
          <dgm:bulletEnabled val="1"/>
        </dgm:presLayoutVars>
      </dgm:prSet>
      <dgm:spPr/>
      <dgm:t>
        <a:bodyPr/>
        <a:lstStyle/>
        <a:p>
          <a:endParaRPr lang="en-US"/>
        </a:p>
      </dgm:t>
    </dgm:pt>
    <dgm:pt modelId="{704C4C1A-A244-40ED-8F2B-1D75E4FFA9BF}" type="pres">
      <dgm:prSet presAssocID="{972370DC-E59C-474E-9133-B99208E94F63}" presName="childNode" presStyleLbl="revTx" presStyleIdx="0" presStyleCnt="0">
        <dgm:presLayoutVars>
          <dgm:bulletEnabled val="1"/>
        </dgm:presLayoutVars>
      </dgm:prSet>
      <dgm:spPr/>
      <dgm:t>
        <a:bodyPr/>
        <a:lstStyle/>
        <a:p>
          <a:endParaRPr lang="en-US"/>
        </a:p>
      </dgm:t>
    </dgm:pt>
    <dgm:pt modelId="{F93A6618-3C4E-4A1C-A694-5194CB098665}" type="pres">
      <dgm:prSet presAssocID="{33C717C0-3E05-48E3-BE61-FBF72A456A33}" presName="Name25" presStyleLbl="parChTrans1D1" presStyleIdx="2" presStyleCnt="4"/>
      <dgm:spPr/>
      <dgm:t>
        <a:bodyPr/>
        <a:lstStyle/>
        <a:p>
          <a:endParaRPr lang="en-US"/>
        </a:p>
      </dgm:t>
    </dgm:pt>
    <dgm:pt modelId="{6DF8C1F8-BFB8-42CB-98A1-2179F945659C}" type="pres">
      <dgm:prSet presAssocID="{DA6948DE-1566-4D58-8D3A-159D117036A4}" presName="node" presStyleCnt="0"/>
      <dgm:spPr/>
    </dgm:pt>
    <dgm:pt modelId="{8A51D393-7A33-45C9-B9AD-C9AA5E530EBD}" type="pres">
      <dgm:prSet presAssocID="{DA6948DE-1566-4D58-8D3A-159D117036A4}" presName="parentNode" presStyleLbl="node1" presStyleIdx="3" presStyleCnt="5" custScaleX="104835" custScaleY="89284" custLinFactNeighborX="17299" custLinFactNeighborY="-12278">
        <dgm:presLayoutVars>
          <dgm:chMax val="1"/>
          <dgm:bulletEnabled val="1"/>
        </dgm:presLayoutVars>
      </dgm:prSet>
      <dgm:spPr/>
      <dgm:t>
        <a:bodyPr/>
        <a:lstStyle/>
        <a:p>
          <a:endParaRPr lang="en-US"/>
        </a:p>
      </dgm:t>
    </dgm:pt>
    <dgm:pt modelId="{08DBB3B2-47A7-434E-9321-15A23CAF8CD3}" type="pres">
      <dgm:prSet presAssocID="{DA6948DE-1566-4D58-8D3A-159D117036A4}" presName="childNode" presStyleLbl="revTx" presStyleIdx="0" presStyleCnt="0">
        <dgm:presLayoutVars>
          <dgm:bulletEnabled val="1"/>
        </dgm:presLayoutVars>
      </dgm:prSet>
      <dgm:spPr/>
      <dgm:t>
        <a:bodyPr/>
        <a:lstStyle/>
        <a:p>
          <a:endParaRPr lang="en-US"/>
        </a:p>
      </dgm:t>
    </dgm:pt>
    <dgm:pt modelId="{0031943C-433E-435A-97D9-2F796BE60DBF}" type="pres">
      <dgm:prSet presAssocID="{7F47DCBA-1744-4B8A-AFF4-9BD30E43E0E5}" presName="Name25" presStyleLbl="parChTrans1D1" presStyleIdx="3" presStyleCnt="4"/>
      <dgm:spPr/>
      <dgm:t>
        <a:bodyPr/>
        <a:lstStyle/>
        <a:p>
          <a:endParaRPr lang="en-US"/>
        </a:p>
      </dgm:t>
    </dgm:pt>
    <dgm:pt modelId="{263AB230-E00E-4978-971C-8C2CE01625B7}" type="pres">
      <dgm:prSet presAssocID="{56556A6E-2F29-4DB0-8D05-53D706E153C4}" presName="node" presStyleCnt="0"/>
      <dgm:spPr/>
    </dgm:pt>
    <dgm:pt modelId="{1C854231-4590-409E-B82D-98504EDF0B40}" type="pres">
      <dgm:prSet presAssocID="{56556A6E-2F29-4DB0-8D05-53D706E153C4}" presName="parentNode" presStyleLbl="node1" presStyleIdx="4" presStyleCnt="5" custScaleX="96003" custScaleY="88211" custLinFactNeighborX="47909" custLinFactNeighborY="-11970">
        <dgm:presLayoutVars>
          <dgm:chMax val="1"/>
          <dgm:bulletEnabled val="1"/>
        </dgm:presLayoutVars>
      </dgm:prSet>
      <dgm:spPr/>
      <dgm:t>
        <a:bodyPr/>
        <a:lstStyle/>
        <a:p>
          <a:endParaRPr lang="en-US"/>
        </a:p>
      </dgm:t>
    </dgm:pt>
    <dgm:pt modelId="{2C4C6009-716A-40CD-BC88-257D8610315F}" type="pres">
      <dgm:prSet presAssocID="{56556A6E-2F29-4DB0-8D05-53D706E153C4}" presName="childNode" presStyleLbl="revTx" presStyleIdx="0" presStyleCnt="0">
        <dgm:presLayoutVars>
          <dgm:bulletEnabled val="1"/>
        </dgm:presLayoutVars>
      </dgm:prSet>
      <dgm:spPr/>
    </dgm:pt>
  </dgm:ptLst>
  <dgm:cxnLst>
    <dgm:cxn modelId="{23FD12CF-3BBE-4E4B-AE95-02F8BFFAD97A}" type="presOf" srcId="{D9E19520-D352-4656-9037-437656802F20}" destId="{CC3ADFB4-FDA2-4567-B27D-44FAF463E6D7}" srcOrd="0" destOrd="0" presId="urn:microsoft.com/office/officeart/2005/8/layout/radial2"/>
    <dgm:cxn modelId="{DF9D5046-19DC-41E8-AD71-68F35228A88E}" type="presOf" srcId="{56556A6E-2F29-4DB0-8D05-53D706E153C4}" destId="{1C854231-4590-409E-B82D-98504EDF0B40}" srcOrd="0" destOrd="0" presId="urn:microsoft.com/office/officeart/2005/8/layout/radial2"/>
    <dgm:cxn modelId="{AE147454-79EB-4943-BAB9-D8890DACEF0D}" type="presOf" srcId="{33C717C0-3E05-48E3-BE61-FBF72A456A33}" destId="{F93A6618-3C4E-4A1C-A694-5194CB098665}" srcOrd="0" destOrd="0" presId="urn:microsoft.com/office/officeart/2005/8/layout/radial2"/>
    <dgm:cxn modelId="{4DAB923D-B2BC-4E5A-ACE9-D2058DC82D01}" type="presOf" srcId="{7F47DCBA-1744-4B8A-AFF4-9BD30E43E0E5}" destId="{0031943C-433E-435A-97D9-2F796BE60DBF}" srcOrd="0" destOrd="0" presId="urn:microsoft.com/office/officeart/2005/8/layout/radial2"/>
    <dgm:cxn modelId="{D8957C0F-002E-4AE8-BEFF-25BDD90A656F}" srcId="{9BEE3B60-9288-4A14-A5FD-53A6580D55B6}" destId="{DA6948DE-1566-4D58-8D3A-159D117036A4}" srcOrd="2" destOrd="0" parTransId="{33C717C0-3E05-48E3-BE61-FBF72A456A33}" sibTransId="{10624D42-261B-4B79-9563-A5C1E58C6696}"/>
    <dgm:cxn modelId="{7BF70A71-ECC3-4482-8158-3B937CE48F82}" type="presOf" srcId="{9BEE3B60-9288-4A14-A5FD-53A6580D55B6}" destId="{9280452E-5A75-49C4-BAAD-9C54D69FEB8E}" srcOrd="0" destOrd="0" presId="urn:microsoft.com/office/officeart/2005/8/layout/radial2"/>
    <dgm:cxn modelId="{35E47898-A9E4-4474-8320-B379934EA442}" type="presOf" srcId="{3A77F08B-52F5-4F48-BD2B-168CF9B3A3EA}" destId="{5024A7EA-7672-4C49-985B-9FEA9C18F01D}" srcOrd="0" destOrd="0" presId="urn:microsoft.com/office/officeart/2005/8/layout/radial2"/>
    <dgm:cxn modelId="{EA4FACC6-872F-4465-B19C-2E94C0606141}" srcId="{9BEE3B60-9288-4A14-A5FD-53A6580D55B6}" destId="{D9E19520-D352-4656-9037-437656802F20}" srcOrd="0" destOrd="0" parTransId="{311851B1-B975-409A-B300-D3D60CA1B2D4}" sibTransId="{7DF27D9D-5ED4-41F9-96AC-737EBAFEB997}"/>
    <dgm:cxn modelId="{075DA520-1CB9-4F44-9867-CC0CB3F5823D}" srcId="{9BEE3B60-9288-4A14-A5FD-53A6580D55B6}" destId="{972370DC-E59C-474E-9133-B99208E94F63}" srcOrd="1" destOrd="0" parTransId="{3A77F08B-52F5-4F48-BD2B-168CF9B3A3EA}" sibTransId="{2D089B85-10D7-447F-9495-F9BB3AD7B4C3}"/>
    <dgm:cxn modelId="{C4AC63EF-69F5-43D9-B4C0-1341C505C67C}" type="presOf" srcId="{DA6948DE-1566-4D58-8D3A-159D117036A4}" destId="{8A51D393-7A33-45C9-B9AD-C9AA5E530EBD}" srcOrd="0" destOrd="0" presId="urn:microsoft.com/office/officeart/2005/8/layout/radial2"/>
    <dgm:cxn modelId="{A230D8BA-99D2-4124-9229-B7DC66C8467F}" srcId="{9BEE3B60-9288-4A14-A5FD-53A6580D55B6}" destId="{56556A6E-2F29-4DB0-8D05-53D706E153C4}" srcOrd="3" destOrd="0" parTransId="{7F47DCBA-1744-4B8A-AFF4-9BD30E43E0E5}" sibTransId="{C4E968E9-111E-49F3-891F-2CEE5A8401A5}"/>
    <dgm:cxn modelId="{478819C5-C981-49EE-A0D0-98FB596E1D9A}" type="presOf" srcId="{311851B1-B975-409A-B300-D3D60CA1B2D4}" destId="{C4976741-FC40-4573-BC49-0AB2AFF2F33C}" srcOrd="0" destOrd="0" presId="urn:microsoft.com/office/officeart/2005/8/layout/radial2"/>
    <dgm:cxn modelId="{D222D1C5-A6BF-4999-A5C3-C4705EFE09EC}" type="presOf" srcId="{972370DC-E59C-474E-9133-B99208E94F63}" destId="{A5295D62-020F-4F28-BF15-EADD4186B47C}" srcOrd="0" destOrd="0" presId="urn:microsoft.com/office/officeart/2005/8/layout/radial2"/>
    <dgm:cxn modelId="{3477B783-99AA-4EA2-8BA0-91934EC980DE}" type="presParOf" srcId="{9280452E-5A75-49C4-BAAD-9C54D69FEB8E}" destId="{101E756D-22AE-4D4F-AF35-80B81195D987}" srcOrd="0" destOrd="0" presId="urn:microsoft.com/office/officeart/2005/8/layout/radial2"/>
    <dgm:cxn modelId="{D976DD7A-B226-4C25-A501-00E66A7F0451}" type="presParOf" srcId="{101E756D-22AE-4D4F-AF35-80B81195D987}" destId="{F3CE4457-CD3E-4AFC-85ED-E9395F24AF3C}" srcOrd="0" destOrd="0" presId="urn:microsoft.com/office/officeart/2005/8/layout/radial2"/>
    <dgm:cxn modelId="{BF4880FE-FBEC-4C86-AD83-F7C7A4D29702}" type="presParOf" srcId="{F3CE4457-CD3E-4AFC-85ED-E9395F24AF3C}" destId="{86B51E11-97AE-435D-ACC3-BC45C659C05D}" srcOrd="0" destOrd="0" presId="urn:microsoft.com/office/officeart/2005/8/layout/radial2"/>
    <dgm:cxn modelId="{851BA045-7818-4843-833D-B8B3E933EDC6}" type="presParOf" srcId="{F3CE4457-CD3E-4AFC-85ED-E9395F24AF3C}" destId="{0A6CC801-3911-4F72-8986-52B7AFA26EC4}" srcOrd="1" destOrd="0" presId="urn:microsoft.com/office/officeart/2005/8/layout/radial2"/>
    <dgm:cxn modelId="{D0080540-9D41-4E21-ACC9-8DFBDCCD00CF}" type="presParOf" srcId="{101E756D-22AE-4D4F-AF35-80B81195D987}" destId="{C4976741-FC40-4573-BC49-0AB2AFF2F33C}" srcOrd="1" destOrd="0" presId="urn:microsoft.com/office/officeart/2005/8/layout/radial2"/>
    <dgm:cxn modelId="{CEA9FAC7-E703-47F3-8FFA-A1877587ECE2}" type="presParOf" srcId="{101E756D-22AE-4D4F-AF35-80B81195D987}" destId="{A3AFF718-5E61-46B6-8504-BB5A791180EE}" srcOrd="2" destOrd="0" presId="urn:microsoft.com/office/officeart/2005/8/layout/radial2"/>
    <dgm:cxn modelId="{5B6F61DF-AE5C-4D05-BE98-26D12F12B2B0}" type="presParOf" srcId="{A3AFF718-5E61-46B6-8504-BB5A791180EE}" destId="{CC3ADFB4-FDA2-4567-B27D-44FAF463E6D7}" srcOrd="0" destOrd="0" presId="urn:microsoft.com/office/officeart/2005/8/layout/radial2"/>
    <dgm:cxn modelId="{DADE9AD3-7E99-433B-BD7A-1DBEB8785049}" type="presParOf" srcId="{A3AFF718-5E61-46B6-8504-BB5A791180EE}" destId="{898FC827-5229-4DCE-BAB4-5BD0AC070C80}" srcOrd="1" destOrd="0" presId="urn:microsoft.com/office/officeart/2005/8/layout/radial2"/>
    <dgm:cxn modelId="{0DB4C852-7FE5-4A5A-AD8C-424B43B737F5}" type="presParOf" srcId="{101E756D-22AE-4D4F-AF35-80B81195D987}" destId="{5024A7EA-7672-4C49-985B-9FEA9C18F01D}" srcOrd="3" destOrd="0" presId="urn:microsoft.com/office/officeart/2005/8/layout/radial2"/>
    <dgm:cxn modelId="{22276ADA-6AFE-4B5C-959E-39FAAF28BE61}" type="presParOf" srcId="{101E756D-22AE-4D4F-AF35-80B81195D987}" destId="{5B0434D4-6212-4B3F-8D24-3DD6C862E6EF}" srcOrd="4" destOrd="0" presId="urn:microsoft.com/office/officeart/2005/8/layout/radial2"/>
    <dgm:cxn modelId="{2CEB2B3C-4B51-4F56-8086-6E88614C7BEB}" type="presParOf" srcId="{5B0434D4-6212-4B3F-8D24-3DD6C862E6EF}" destId="{A5295D62-020F-4F28-BF15-EADD4186B47C}" srcOrd="0" destOrd="0" presId="urn:microsoft.com/office/officeart/2005/8/layout/radial2"/>
    <dgm:cxn modelId="{A046E44E-7EEE-4F7D-8949-629D47A10927}" type="presParOf" srcId="{5B0434D4-6212-4B3F-8D24-3DD6C862E6EF}" destId="{704C4C1A-A244-40ED-8F2B-1D75E4FFA9BF}" srcOrd="1" destOrd="0" presId="urn:microsoft.com/office/officeart/2005/8/layout/radial2"/>
    <dgm:cxn modelId="{1CB89C77-BDE2-400E-960A-9FFB2C2847EF}" type="presParOf" srcId="{101E756D-22AE-4D4F-AF35-80B81195D987}" destId="{F93A6618-3C4E-4A1C-A694-5194CB098665}" srcOrd="5" destOrd="0" presId="urn:microsoft.com/office/officeart/2005/8/layout/radial2"/>
    <dgm:cxn modelId="{CECB86DE-A460-4AC0-B85D-6A0FD20EA6B1}" type="presParOf" srcId="{101E756D-22AE-4D4F-AF35-80B81195D987}" destId="{6DF8C1F8-BFB8-42CB-98A1-2179F945659C}" srcOrd="6" destOrd="0" presId="urn:microsoft.com/office/officeart/2005/8/layout/radial2"/>
    <dgm:cxn modelId="{40B91088-E337-422E-A52E-2983DDB06894}" type="presParOf" srcId="{6DF8C1F8-BFB8-42CB-98A1-2179F945659C}" destId="{8A51D393-7A33-45C9-B9AD-C9AA5E530EBD}" srcOrd="0" destOrd="0" presId="urn:microsoft.com/office/officeart/2005/8/layout/radial2"/>
    <dgm:cxn modelId="{DF2073FB-666A-407B-B2E7-51C0B9C9D75F}" type="presParOf" srcId="{6DF8C1F8-BFB8-42CB-98A1-2179F945659C}" destId="{08DBB3B2-47A7-434E-9321-15A23CAF8CD3}" srcOrd="1" destOrd="0" presId="urn:microsoft.com/office/officeart/2005/8/layout/radial2"/>
    <dgm:cxn modelId="{1167099B-FBA3-4B2B-A57E-8FA049B7DCA5}" type="presParOf" srcId="{101E756D-22AE-4D4F-AF35-80B81195D987}" destId="{0031943C-433E-435A-97D9-2F796BE60DBF}" srcOrd="7" destOrd="0" presId="urn:microsoft.com/office/officeart/2005/8/layout/radial2"/>
    <dgm:cxn modelId="{68CA11CF-5CC8-49AD-BE78-A191A174FDFC}" type="presParOf" srcId="{101E756D-22AE-4D4F-AF35-80B81195D987}" destId="{263AB230-E00E-4978-971C-8C2CE01625B7}" srcOrd="8" destOrd="0" presId="urn:microsoft.com/office/officeart/2005/8/layout/radial2"/>
    <dgm:cxn modelId="{FAEF3831-658F-4BB6-9C71-6006E92B1208}" type="presParOf" srcId="{263AB230-E00E-4978-971C-8C2CE01625B7}" destId="{1C854231-4590-409E-B82D-98504EDF0B40}" srcOrd="0" destOrd="0" presId="urn:microsoft.com/office/officeart/2005/8/layout/radial2"/>
    <dgm:cxn modelId="{7499E143-CF62-4AE1-BE60-4E63802DF97B}" type="presParOf" srcId="{263AB230-E00E-4978-971C-8C2CE01625B7}" destId="{2C4C6009-716A-40CD-BC88-257D8610315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1943C-433E-435A-97D9-2F796BE60DBF}">
      <dsp:nvSpPr>
        <dsp:cNvPr id="0" name=""/>
        <dsp:cNvSpPr/>
      </dsp:nvSpPr>
      <dsp:spPr>
        <a:xfrm rot="2917893">
          <a:off x="1558296" y="3741970"/>
          <a:ext cx="1120689" cy="61347"/>
        </a:xfrm>
        <a:custGeom>
          <a:avLst/>
          <a:gdLst/>
          <a:ahLst/>
          <a:cxnLst/>
          <a:rect l="0" t="0" r="0" b="0"/>
          <a:pathLst>
            <a:path>
              <a:moveTo>
                <a:pt x="0" y="30673"/>
              </a:moveTo>
              <a:lnTo>
                <a:pt x="1120689" y="30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A6618-3C4E-4A1C-A694-5194CB098665}">
      <dsp:nvSpPr>
        <dsp:cNvPr id="0" name=""/>
        <dsp:cNvSpPr/>
      </dsp:nvSpPr>
      <dsp:spPr>
        <a:xfrm rot="984031">
          <a:off x="1812574" y="2959301"/>
          <a:ext cx="851812" cy="61347"/>
        </a:xfrm>
        <a:custGeom>
          <a:avLst/>
          <a:gdLst/>
          <a:ahLst/>
          <a:cxnLst/>
          <a:rect l="0" t="0" r="0" b="0"/>
          <a:pathLst>
            <a:path>
              <a:moveTo>
                <a:pt x="0" y="30673"/>
              </a:moveTo>
              <a:lnTo>
                <a:pt x="851812" y="30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24A7EA-7672-4C49-985B-9FEA9C18F01D}">
      <dsp:nvSpPr>
        <dsp:cNvPr id="0" name=""/>
        <dsp:cNvSpPr/>
      </dsp:nvSpPr>
      <dsp:spPr>
        <a:xfrm rot="20454786">
          <a:off x="1803840" y="2246276"/>
          <a:ext cx="948175" cy="61347"/>
        </a:xfrm>
        <a:custGeom>
          <a:avLst/>
          <a:gdLst/>
          <a:ahLst/>
          <a:cxnLst/>
          <a:rect l="0" t="0" r="0" b="0"/>
          <a:pathLst>
            <a:path>
              <a:moveTo>
                <a:pt x="0" y="30673"/>
              </a:moveTo>
              <a:lnTo>
                <a:pt x="948175" y="30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976741-FC40-4573-BC49-0AB2AFF2F33C}">
      <dsp:nvSpPr>
        <dsp:cNvPr id="0" name=""/>
        <dsp:cNvSpPr/>
      </dsp:nvSpPr>
      <dsp:spPr>
        <a:xfrm rot="18702785">
          <a:off x="1565800" y="1530695"/>
          <a:ext cx="1134785" cy="61347"/>
        </a:xfrm>
        <a:custGeom>
          <a:avLst/>
          <a:gdLst/>
          <a:ahLst/>
          <a:cxnLst/>
          <a:rect l="0" t="0" r="0" b="0"/>
          <a:pathLst>
            <a:path>
              <a:moveTo>
                <a:pt x="0" y="30673"/>
              </a:moveTo>
              <a:lnTo>
                <a:pt x="1134785" y="30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CC801-3911-4F72-8986-52B7AFA26EC4}">
      <dsp:nvSpPr>
        <dsp:cNvPr id="0" name=""/>
        <dsp:cNvSpPr/>
      </dsp:nvSpPr>
      <dsp:spPr>
        <a:xfrm>
          <a:off x="250798" y="1814635"/>
          <a:ext cx="1887926" cy="1720307"/>
        </a:xfrm>
        <a:prstGeom prst="ellipse">
          <a:avLst/>
        </a:prstGeom>
        <a:solidFill>
          <a:schemeClr val="accent5">
            <a:hueOff val="0"/>
            <a:satOff val="0"/>
            <a:lumOff val="0"/>
            <a:alphaOff val="0"/>
          </a:schemeClr>
        </a:solid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ADFB4-FDA2-4567-B27D-44FAF463E6D7}">
      <dsp:nvSpPr>
        <dsp:cNvPr id="0" name=""/>
        <dsp:cNvSpPr/>
      </dsp:nvSpPr>
      <dsp:spPr>
        <a:xfrm>
          <a:off x="2326227" y="186665"/>
          <a:ext cx="1094974" cy="1087884"/>
        </a:xfrm>
        <a:prstGeom prst="ellipse">
          <a:avLst/>
        </a:prstGeom>
        <a:solidFill>
          <a:schemeClr val="accent5">
            <a:hueOff val="516014"/>
            <a:satOff val="151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mn-lt"/>
              <a:cs typeface="Segoe UI Light" panose="020B0502040204020203" pitchFamily="34" charset="0"/>
            </a:rPr>
            <a:t>Online surveys</a:t>
          </a:r>
          <a:endParaRPr lang="en-US" sz="1700" kern="1200" dirty="0">
            <a:latin typeface="+mn-lt"/>
            <a:cs typeface="Segoe UI Light" panose="020B0502040204020203" pitchFamily="34" charset="0"/>
          </a:endParaRPr>
        </a:p>
      </dsp:txBody>
      <dsp:txXfrm>
        <a:off x="2486582" y="345982"/>
        <a:ext cx="774264" cy="769250"/>
      </dsp:txXfrm>
    </dsp:sp>
    <dsp:sp modelId="{A5295D62-020F-4F28-BF15-EADD4186B47C}">
      <dsp:nvSpPr>
        <dsp:cNvPr id="0" name=""/>
        <dsp:cNvSpPr/>
      </dsp:nvSpPr>
      <dsp:spPr>
        <a:xfrm>
          <a:off x="2692278" y="1420311"/>
          <a:ext cx="1104853" cy="1044220"/>
        </a:xfrm>
        <a:prstGeom prst="ellipse">
          <a:avLst/>
        </a:prstGeom>
        <a:solidFill>
          <a:schemeClr val="accent5">
            <a:hueOff val="1032028"/>
            <a:satOff val="3037"/>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mn-lt"/>
              <a:cs typeface="Segoe UI Light" panose="020B0502040204020203" pitchFamily="34" charset="0"/>
            </a:rPr>
            <a:t>Advisory Council</a:t>
          </a:r>
          <a:endParaRPr lang="en-US" sz="1700" strike="sngStrike" kern="1200" dirty="0">
            <a:solidFill>
              <a:schemeClr val="accent2"/>
            </a:solidFill>
            <a:latin typeface="+mn-lt"/>
            <a:cs typeface="Segoe UI Light" panose="020B0502040204020203" pitchFamily="34" charset="0"/>
          </a:endParaRPr>
        </a:p>
      </dsp:txBody>
      <dsp:txXfrm>
        <a:off x="2854080" y="1573233"/>
        <a:ext cx="781249" cy="738376"/>
      </dsp:txXfrm>
    </dsp:sp>
    <dsp:sp modelId="{8A51D393-7A33-45C9-B9AD-C9AA5E530EBD}">
      <dsp:nvSpPr>
        <dsp:cNvPr id="0" name=""/>
        <dsp:cNvSpPr/>
      </dsp:nvSpPr>
      <dsp:spPr>
        <a:xfrm>
          <a:off x="2613364" y="2757957"/>
          <a:ext cx="1228545" cy="1046305"/>
        </a:xfrm>
        <a:prstGeom prst="ellipse">
          <a:avLst/>
        </a:prstGeom>
        <a:solidFill>
          <a:schemeClr val="accent5">
            <a:hueOff val="1548042"/>
            <a:satOff val="4555"/>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mn-lt"/>
              <a:cs typeface="Segoe UI Light" panose="020B0502040204020203" pitchFamily="34" charset="0"/>
            </a:rPr>
            <a:t>Face-to-face meetings</a:t>
          </a:r>
          <a:endParaRPr lang="en-US" sz="1700" kern="1200" dirty="0">
            <a:latin typeface="+mn-lt"/>
            <a:cs typeface="Segoe UI Light" panose="020B0502040204020203" pitchFamily="34" charset="0"/>
          </a:endParaRPr>
        </a:p>
      </dsp:txBody>
      <dsp:txXfrm>
        <a:off x="2793280" y="2911185"/>
        <a:ext cx="868713" cy="739849"/>
      </dsp:txXfrm>
    </dsp:sp>
    <dsp:sp modelId="{1C854231-4590-409E-B82D-98504EDF0B40}">
      <dsp:nvSpPr>
        <dsp:cNvPr id="0" name=""/>
        <dsp:cNvSpPr/>
      </dsp:nvSpPr>
      <dsp:spPr>
        <a:xfrm>
          <a:off x="2280292" y="4078105"/>
          <a:ext cx="1125044" cy="1033731"/>
        </a:xfrm>
        <a:prstGeom prst="ellipse">
          <a:avLst/>
        </a:prstGeom>
        <a:solidFill>
          <a:schemeClr val="accent5">
            <a:hueOff val="2064056"/>
            <a:satOff val="6073"/>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n-lt"/>
              <a:cs typeface="Segoe UI Light" panose="020B0502040204020203" pitchFamily="34" charset="0"/>
            </a:rPr>
            <a:t>Coalition of peaks networks</a:t>
          </a:r>
          <a:endParaRPr lang="en-US" sz="1600" kern="1200" dirty="0">
            <a:latin typeface="+mn-lt"/>
            <a:cs typeface="Segoe UI Light" panose="020B0502040204020203" pitchFamily="34" charset="0"/>
          </a:endParaRPr>
        </a:p>
      </dsp:txBody>
      <dsp:txXfrm>
        <a:off x="2445051" y="4229491"/>
        <a:ext cx="795526" cy="73095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lgn="ctr"/>
            <a:endParaRPr lang="en-AU" b="1">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0B6644-3E5C-4D66-833D-DAE658E302CC}" type="datetimeFigureOut">
              <a:rPr lang="en-AU" smtClean="0"/>
              <a:t>6/12/2022</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ctr"/>
            <a:endParaRPr lang="en-AU" b="1">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2A4F1A-07FA-4E4A-85FB-0FF732435828}" type="slidenum">
              <a:rPr lang="en-AU" smtClean="0"/>
              <a:t>‹#›</a:t>
            </a:fld>
            <a:endParaRPr lang="en-AU"/>
          </a:p>
        </p:txBody>
      </p:sp>
    </p:spTree>
    <p:extLst>
      <p:ext uri="{BB962C8B-B14F-4D97-AF65-F5344CB8AC3E}">
        <p14:creationId xmlns:p14="http://schemas.microsoft.com/office/powerpoint/2010/main" val="1178709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BFE3C-75FF-479F-AB6B-44328DE4EAB8}" type="datetimeFigureOut">
              <a:rPr lang="en-AU" smtClean="0"/>
              <a:t>6/12/2022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0E9DC-8A2B-4FB8-96CD-EB0D7B4D1539}" type="slidenum">
              <a:rPr lang="en-AU" smtClean="0"/>
              <a:t>‹#›</a:t>
            </a:fld>
            <a:endParaRPr lang="en-AU"/>
          </a:p>
        </p:txBody>
      </p:sp>
    </p:spTree>
    <p:extLst>
      <p:ext uri="{BB962C8B-B14F-4D97-AF65-F5344CB8AC3E}">
        <p14:creationId xmlns:p14="http://schemas.microsoft.com/office/powerpoint/2010/main" val="5779422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53404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91061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55552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396503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81836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408927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91111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74566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34364-EF38-4F71-83C9-B99F87988D8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78631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41385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ABS. PSS.</a:t>
            </a:r>
            <a:r>
              <a:rPr lang="en-AU" baseline="0" dirty="0" smtClean="0"/>
              <a:t> 2016. Go to: https://www.abs.gov.au/statistics/people/crime-and-justice/personal-safety-australia/latest-release</a:t>
            </a:r>
          </a:p>
          <a:p>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D4035-5A78-4DF5-8CB4-7A5431459BB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37037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60E9DC-8A2B-4FB8-96CD-EB0D7B4D153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46422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AIHW. 2019. </a:t>
            </a:r>
            <a:r>
              <a:rPr lang="en-AU" sz="1200" b="0" i="0" kern="1200" dirty="0" smtClean="0">
                <a:solidFill>
                  <a:schemeClr val="tx1"/>
                </a:solidFill>
                <a:effectLst/>
                <a:latin typeface="+mn-lt"/>
                <a:ea typeface="+mn-ea"/>
                <a:cs typeface="+mn-cs"/>
              </a:rPr>
              <a:t>Family, domestic and sexual violence in Australia: continuing the national story 2019.</a:t>
            </a:r>
            <a:r>
              <a:rPr lang="en-AU" sz="1200" b="0" i="0" kern="1200" baseline="0" dirty="0" smtClean="0">
                <a:solidFill>
                  <a:schemeClr val="tx1"/>
                </a:solidFill>
                <a:effectLst/>
                <a:latin typeface="+mn-lt"/>
                <a:ea typeface="+mn-ea"/>
                <a:cs typeface="+mn-cs"/>
              </a:rPr>
              <a:t> </a:t>
            </a:r>
            <a:r>
              <a:rPr lang="en-AU" baseline="0" dirty="0" smtClean="0"/>
              <a:t>Go to: https://www.aihw.gov.au/reports/domestic-violence/family-domestic-sexual-violence-australia-2019/contents/summary</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D4035-5A78-4DF5-8CB4-7A5431459BB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8685213"/>
            <a:ext cx="2971800" cy="458787"/>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
        <p:nvSpPr>
          <p:cNvPr id="6" name="Header Placeholder 5"/>
          <p:cNvSpPr>
            <a:spLocks noGrp="1"/>
          </p:cNvSpPr>
          <p:nvPr>
            <p:ph type="hdr" sz="quarter"/>
          </p:nvPr>
        </p:nvSpPr>
        <p:spPr>
          <a:xfrm>
            <a:off x="0" y="0"/>
            <a:ext cx="2971800" cy="45878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10326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91AB1C-D5C2-4BE9-A57C-13869F2DDC94}" type="datetime1">
              <a:rPr lang="en-AU" smtClean="0"/>
              <a:t>6/12/2022</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5576451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2A6E5-7852-4F11-9A77-0C75C4264F33}" type="datetime1">
              <a:rPr lang="en-AU" smtClean="0"/>
              <a:t>6/12/2022</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12211095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EF736-2598-4530-A836-60357DE89BDA}" type="datetime1">
              <a:rPr lang="en-AU" smtClean="0"/>
              <a:t>6/12/2022</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20554295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CB8BEC-056F-4ED6-B457-F65E83189380}" type="datetimeFigureOut">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6/12/2022</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0BEB2-9B4E-4C6B-9A20-63FF475476E6}"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90306D8C-E3BA-552C-C262-33115EE56543}"/>
              </a:ext>
            </a:extLst>
          </p:cNvPr>
          <p:cNvSpPr>
            <a:spLocks noGrp="1"/>
          </p:cNvSpPr>
          <p:nvPr>
            <p:ph type="body" sz="quarter" idx="13" hasCustomPrompt="1"/>
          </p:nvPr>
        </p:nvSpPr>
        <p:spPr>
          <a:xfrm>
            <a:off x="4738688" y="2044700"/>
            <a:ext cx="3871912" cy="1384300"/>
          </a:xfrm>
        </p:spPr>
        <p:txBody>
          <a:bodyPr/>
          <a:lstStyle>
            <a:lvl1pPr>
              <a:defRPr/>
            </a:lvl1pPr>
          </a:lstStyle>
          <a:p>
            <a:pPr lvl="0"/>
            <a:r>
              <a:rPr lang="en-US" dirty="0"/>
              <a:t>DR</a:t>
            </a:r>
            <a:endParaRPr lang="en-AU" dirty="0"/>
          </a:p>
        </p:txBody>
      </p:sp>
    </p:spTree>
    <p:extLst>
      <p:ext uri="{BB962C8B-B14F-4D97-AF65-F5344CB8AC3E}">
        <p14:creationId xmlns:p14="http://schemas.microsoft.com/office/powerpoint/2010/main" val="31673012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F134A-EC4B-4BC4-ADA1-08924E3BF761}" type="datetime1">
              <a:rPr lang="en-AU" smtClean="0"/>
              <a:t>6/12/2022</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10379853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16F98A-1CC0-4A0C-BCBE-25DE734F8C1C}" type="datetime1">
              <a:rPr lang="en-AU" smtClean="0"/>
              <a:t>6/12/2022</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42180923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037095-5F71-40DC-A18D-F969AB72BD65}" type="datetime1">
              <a:rPr lang="en-AU" smtClean="0"/>
              <a:t>6/12/2022</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23615505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2FAC35-482C-4745-9142-BC8112E2D044}" type="datetime1">
              <a:rPr lang="en-AU" smtClean="0"/>
              <a:t>6/12/2022</a:t>
            </a:fld>
            <a:endParaRPr lang="en-AU"/>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9" name="Slide Number Placeholder 8"/>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16310611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3E1531-E72F-49C6-8B94-724833195D6B}" type="datetime1">
              <a:rPr lang="en-AU" smtClean="0"/>
              <a:t>6/12/2022</a:t>
            </a:fld>
            <a:endParaRPr lang="en-AU"/>
          </a:p>
        </p:txBody>
      </p:sp>
      <p:sp>
        <p:nvSpPr>
          <p:cNvPr id="4" name="Footer Placeholder 3"/>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5" name="Slide Number Placeholder 4"/>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1007796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4B89-A9A3-42F9-BA86-BAA1C6B01DF5}" type="datetime1">
              <a:rPr lang="en-AU" smtClean="0"/>
              <a:t>6/12/2022</a:t>
            </a:fld>
            <a:endParaRPr lang="en-AU"/>
          </a:p>
        </p:txBody>
      </p:sp>
      <p:sp>
        <p:nvSpPr>
          <p:cNvPr id="3" name="Footer Placeholder 2"/>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4" name="Slide Number Placeholder 3"/>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8815437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18A3DC-4FFC-444E-AA1F-BCC2BD64E984}" type="datetime1">
              <a:rPr lang="en-AU" smtClean="0"/>
              <a:t>6/12/2022</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36542727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2B4A1-3863-4983-9F0A-B1D54D080C22}" type="datetime1">
              <a:rPr lang="en-AU" smtClean="0"/>
              <a:t>6/12/2022</a:t>
            </a:fld>
            <a:endParaRPr lang="en-AU"/>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a:p>
        </p:txBody>
      </p:sp>
    </p:spTree>
    <p:extLst>
      <p:ext uri="{BB962C8B-B14F-4D97-AF65-F5344CB8AC3E}">
        <p14:creationId xmlns:p14="http://schemas.microsoft.com/office/powerpoint/2010/main" val="68933213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5B809-4354-42D1-9755-B223F986C2D1}" type="datetime1">
              <a:rPr lang="en-AU" smtClean="0"/>
              <a:t>6/12/2022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48008-ABD4-4DAD-B476-D2E597FD5D4D}" type="slidenum">
              <a:rPr lang="en-AU" smtClean="0"/>
              <a:t>‹#›</a:t>
            </a:fld>
            <a:endParaRPr lang="en-AU"/>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280790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losingthegap.gov.au/national-agreement" TargetMode="External"/><Relationship Id="rId4" Type="http://schemas.openxmlformats.org/officeDocument/2006/relationships/hyperlink" Target="http://www.dss.gov.au/ending-violen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plan4womenssafety.dss.gov.au/wp-content/uploads/2022/07/national-plan-stakeholder-consultation-report-pdf.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nrowsdev.wpenginepowered.com/wp-content/uploads/2019/02/FINAL-02.16_3.2-AIATSIS-Landscapes-WEB-1.pdf" TargetMode="External"/><Relationship Id="rId5" Type="http://schemas.openxmlformats.org/officeDocument/2006/relationships/hyperlink" Target="https://www.snaicc.org.au/wp-content/uploads/2017/09/Strong_Families_Safe_Kids-Sep_2017.pdf" TargetMode="External"/><Relationship Id="rId4" Type="http://schemas.openxmlformats.org/officeDocument/2006/relationships/hyperlink" Target="https://www.aihw.gov.au/getmedia/b0037b2d-a651-4abf-9f7b-00a85e3de528/aihw-fdv3-FDSV-in-Australia-2019.pdf.aspx?inline=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ss.gov.au/sites/default/files/documents/10_2022/national_plan_accessible_version_for_websit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closingthegap.gov.au/sites/default/files/2022-09/ctg-national-agreement_apr-21-comm-infra-targets-updated-24-august-2022_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umanrights.gov.au/our-work/aboriginal-and-torres-strait-islander-social-justice/publications/wiyi-yani-u-thangan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nceph.anu.edu.au/files/CHM200082%20TAWTBWMCI%20v9%20WEB_1.pdf"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3612" y="557349"/>
            <a:ext cx="9415463" cy="1370459"/>
          </a:xfrm>
        </p:spPr>
        <p:txBody>
          <a:bodyPr>
            <a:noAutofit/>
          </a:bodyPr>
          <a:lstStyle/>
          <a:p>
            <a:pPr algn="r"/>
            <a:r>
              <a:rPr lang="en-AU" sz="4800" b="1" i="1" dirty="0" smtClean="0">
                <a:latin typeface="Segoe UI Light" panose="020B0502040204020203" pitchFamily="34" charset="0"/>
                <a:cs typeface="Segoe UI Light" panose="020B0502040204020203" pitchFamily="34" charset="0"/>
              </a:rPr>
              <a:t>Aboriginal and Torres Strait Islander Action Plan</a:t>
            </a:r>
            <a:endParaRPr lang="en-AU" sz="4800" b="1" i="1" dirty="0">
              <a:latin typeface="Segoe UI Light" panose="020B0502040204020203" pitchFamily="34" charset="0"/>
              <a:cs typeface="Segoe UI Light" panose="020B0502040204020203" pitchFamily="34" charset="0"/>
            </a:endParaRPr>
          </a:p>
        </p:txBody>
      </p:sp>
      <p:sp>
        <p:nvSpPr>
          <p:cNvPr id="7" name="Rectangle 6"/>
          <p:cNvSpPr/>
          <p:nvPr/>
        </p:nvSpPr>
        <p:spPr>
          <a:xfrm>
            <a:off x="0" y="5771009"/>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74C81"/>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4253942" y="2327866"/>
            <a:ext cx="704850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smtClean="0">
                <a:ln>
                  <a:noFill/>
                </a:ln>
                <a:solidFill>
                  <a:prstClr val="black"/>
                </a:solidFill>
                <a:effectLst/>
                <a:uLnTx/>
                <a:uFillTx/>
                <a:latin typeface="Calibri" panose="020F0502020204030204"/>
                <a:ea typeface="+mn-ea"/>
                <a:cs typeface="+mn-cs"/>
              </a:rPr>
              <a:t>National Plan to End Violence against Women and Children 2022-2032</a:t>
            </a:r>
            <a:endParaRPr kumimoji="0" lang="en-AU"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7560119" y="4051466"/>
            <a:ext cx="4269072"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srgbClr val="374C81"/>
                </a:solidFill>
                <a:effectLst/>
                <a:uLnTx/>
                <a:uFillTx/>
                <a:latin typeface="Segoe UI Light" panose="020B0502040204020203" pitchFamily="34" charset="0"/>
                <a:ea typeface="+mn-ea"/>
                <a:cs typeface="Segoe UI Light" panose="020B0502040204020203" pitchFamily="34" charset="0"/>
              </a:rPr>
              <a:t>About this consultation guide:</a:t>
            </a:r>
            <a:endParaRPr kumimoji="0" lang="en-AU" sz="2400" b="1" i="0" u="none" strike="noStrike" kern="1200" cap="none" spc="0" normalizeH="0" baseline="0" noProof="0" dirty="0">
              <a:ln>
                <a:noFill/>
              </a:ln>
              <a:solidFill>
                <a:srgbClr val="374C81"/>
              </a:solidFill>
              <a:effectLst/>
              <a:uLnTx/>
              <a:uFillTx/>
              <a:latin typeface="Segoe UI Light" panose="020B0502040204020203" pitchFamily="34" charset="0"/>
              <a:ea typeface="+mn-ea"/>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This </a:t>
            </a:r>
            <a:r>
              <a:rPr kumimoji="0" lang="en-AU" sz="2400" b="0" i="0" u="none" strike="noStrike" kern="1200" cap="none" spc="0" normalizeH="0" baseline="0" noProof="0" dirty="0" smtClean="0">
                <a:ln>
                  <a:noFill/>
                </a:ln>
                <a:solidFill>
                  <a:prstClr val="black"/>
                </a:solidFill>
                <a:effectLst/>
                <a:uLnTx/>
                <a:uFillTx/>
                <a:latin typeface="Segoe UI Light" panose="020B0502040204020203" pitchFamily="34" charset="0"/>
                <a:ea typeface="+mn-ea"/>
                <a:cs typeface="Segoe UI Light" panose="020B0502040204020203" pitchFamily="34" charset="0"/>
              </a:rPr>
              <a:t>document is a visual aid to support you to respond to the DSS Engage survey. </a:t>
            </a:r>
          </a:p>
        </p:txBody>
      </p:sp>
      <p:sp>
        <p:nvSpPr>
          <p:cNvPr id="11" name="TextBox 10"/>
          <p:cNvSpPr txBox="1"/>
          <p:nvPr/>
        </p:nvSpPr>
        <p:spPr>
          <a:xfrm>
            <a:off x="432010" y="6115437"/>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84" y="1511626"/>
            <a:ext cx="3816895" cy="3652045"/>
          </a:xfrm>
          <a:prstGeom prst="rect">
            <a:avLst/>
          </a:prstGeom>
        </p:spPr>
      </p:pic>
    </p:spTree>
    <p:extLst>
      <p:ext uri="{BB962C8B-B14F-4D97-AF65-F5344CB8AC3E}">
        <p14:creationId xmlns:p14="http://schemas.microsoft.com/office/powerpoint/2010/main" val="3268970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6" name="Rectangle 5"/>
          <p:cNvSpPr/>
          <p:nvPr/>
        </p:nvSpPr>
        <p:spPr>
          <a:xfrm>
            <a:off x="0" y="0"/>
            <a:ext cx="12192000" cy="5134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AU" sz="2700" b="1" dirty="0">
                <a:solidFill>
                  <a:prstClr val="white"/>
                </a:solidFill>
                <a:latin typeface="Segoe UI Light" panose="020B0502040204020203" pitchFamily="34" charset="0"/>
                <a:cs typeface="Segoe UI Light" panose="020B0502040204020203" pitchFamily="34" charset="0"/>
              </a:rPr>
              <a:t>National Plan to End Violence against Women and Children 2022-2032</a:t>
            </a:r>
          </a:p>
        </p:txBody>
      </p:sp>
      <p:sp>
        <p:nvSpPr>
          <p:cNvPr id="7" name="TextBox 6"/>
          <p:cNvSpPr txBox="1"/>
          <p:nvPr/>
        </p:nvSpPr>
        <p:spPr>
          <a:xfrm>
            <a:off x="706543" y="5971840"/>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8181975" y="582667"/>
            <a:ext cx="3600450" cy="5100638"/>
          </a:xfrm>
          <a:prstGeom prst="rect">
            <a:avLst/>
          </a:prstGeom>
        </p:spPr>
      </p:pic>
      <p:sp>
        <p:nvSpPr>
          <p:cNvPr id="9" name="TextBox 8"/>
          <p:cNvSpPr txBox="1"/>
          <p:nvPr/>
        </p:nvSpPr>
        <p:spPr>
          <a:xfrm>
            <a:off x="215280" y="599194"/>
            <a:ext cx="7800008" cy="538609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On 17 October 2022, the Australian, state and territory governments released the </a:t>
            </a:r>
            <a:r>
              <a:rPr kumimoji="0" lang="en-AU" sz="2000" b="0" i="1" u="sng" strike="noStrike" kern="1200" cap="none" spc="0" normalizeH="0" baseline="0" noProof="0" dirty="0">
                <a:ln>
                  <a:noFill/>
                </a:ln>
                <a:solidFill>
                  <a:prstClr val="black"/>
                </a:solidFill>
                <a:effectLst/>
                <a:uLnTx/>
                <a:uFillTx/>
                <a:latin typeface="Calibri" panose="020F0502020204030204"/>
                <a:ea typeface="+mn-ea"/>
                <a:cs typeface="+mn-cs"/>
                <a:hlinkClick r:id="rId4"/>
              </a:rPr>
              <a:t>National Plan to End Violence against Women and Children 2022–2032</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(National Plan</a:t>
            </a:r>
            <a:r>
              <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The National Plan is the overarching national policy framework that will guide actions towards ending violence against all women and children in Australia over the next 10 years</a:t>
            </a:r>
            <a:r>
              <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voices of Aboriginal and Torres Strait Islander peoples have been </a:t>
            </a:r>
            <a:r>
              <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crucial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in informing the development of this National Plan. </a:t>
            </a:r>
            <a:endPar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National Plan embeds the </a:t>
            </a:r>
            <a:r>
              <a:rPr kumimoji="0" lang="en-AU" sz="20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National Agreement on Closing the Gap</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as one of its cross-cutting principles. </a:t>
            </a:r>
            <a:endPar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It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acknowledges the connections between, and impact of, social and economic disadvantage as a result of intergenerational and ongoing experiences of trauma, including racism, dispossession and violence.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68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479345" y="1715403"/>
            <a:ext cx="11036519" cy="632152"/>
          </a:xfrm>
          <a:prstGeom prst="homePlate">
            <a:avLst/>
          </a:prstGeom>
          <a:solidFill>
            <a:srgbClr val="374C8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Community led-solutions:</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 </a:t>
            </a: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Aboriginal </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and Torres Strait Islander organisations </a:t>
            </a: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delivering family, domestic and sexual violence services, healing, men and boys services and recovery services to their </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communities. </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7" name="Pentagon 6"/>
          <p:cNvSpPr/>
          <p:nvPr/>
        </p:nvSpPr>
        <p:spPr>
          <a:xfrm>
            <a:off x="479344" y="2504190"/>
            <a:ext cx="11036519" cy="667127"/>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A focus on prevention: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Establishing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prevention-focused services that support and strengthen families, and recognising trauma-informed responses for children impacted by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violence. </a:t>
            </a:r>
            <a:endParaRPr kumimoji="0" lang="en-AU" sz="1800" b="1" i="0" u="none" strike="sng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endParaRPr>
          </a:p>
        </p:txBody>
      </p:sp>
      <p:sp>
        <p:nvSpPr>
          <p:cNvPr id="8" name="Pentagon 7"/>
          <p:cNvSpPr/>
          <p:nvPr/>
        </p:nvSpPr>
        <p:spPr>
          <a:xfrm>
            <a:off x="479342" y="4178454"/>
            <a:ext cx="11036519" cy="823762"/>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Policing: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Implementing culturally-safe and effective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policing and justice responses for Aboriginal and Torres Strait Islander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peoples, and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prevent all cases where Aboriginal women experiencing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family violence are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misidentified as the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perpetrator.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endParaRPr>
          </a:p>
        </p:txBody>
      </p:sp>
      <p:sp>
        <p:nvSpPr>
          <p:cNvPr id="9" name="Pentagon 8"/>
          <p:cNvSpPr/>
          <p:nvPr/>
        </p:nvSpPr>
        <p:spPr>
          <a:xfrm>
            <a:off x="479342" y="5158560"/>
            <a:ext cx="11036519" cy="639512"/>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Data </a:t>
            </a:r>
            <a:r>
              <a:rPr kumimoji="0" lang="en-AU" sz="1800" b="1" i="0" u="none" strike="noStrike" kern="1200" cap="none" spc="0" normalizeH="0" baseline="0" noProof="0" dirty="0">
                <a:ln>
                  <a:noFill/>
                </a:ln>
                <a:solidFill>
                  <a:prstClr val="white"/>
                </a:solidFill>
                <a:effectLst/>
                <a:uLnTx/>
                <a:uFillTx/>
                <a:latin typeface="Calibri" panose="020F0502020204030204"/>
                <a:ea typeface="+mn-ea"/>
                <a:cs typeface="+mn-cs"/>
              </a:rPr>
              <a:t>sovereignty</a:t>
            </a: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8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 </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Ensuring </a:t>
            </a: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Aboriginal and Torres Strait Islander communities retain ownership of their cultural knowledge and intellectual property, and integrating mechanisms to promote data </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sovereignty. </a:t>
            </a:r>
            <a:endParaRPr kumimoji="0" lang="en-AU" sz="1800" b="1" i="0" u="none" strike="sng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13" name="Rectangle 12"/>
          <p:cNvSpPr/>
          <p:nvPr/>
        </p:nvSpPr>
        <p:spPr>
          <a:xfrm>
            <a:off x="479346" y="305134"/>
            <a:ext cx="11036532" cy="4838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1"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National Plan priority areas for action  </a:t>
            </a:r>
            <a:endParaRPr kumimoji="0" lang="en-AU" sz="3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2" name="Pentagon 11"/>
          <p:cNvSpPr/>
          <p:nvPr/>
        </p:nvSpPr>
        <p:spPr>
          <a:xfrm>
            <a:off x="479346" y="927530"/>
            <a:ext cx="11036518" cy="631238"/>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Funding models:</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For regional, rural and remote communities,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funding models need to address the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complexity of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service delivery,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workforce challenges and access issues on a community-by-community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basis.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endParaRPr>
          </a:p>
        </p:txBody>
      </p:sp>
      <p:sp>
        <p:nvSpPr>
          <p:cNvPr id="15" name="Pentagon 14"/>
          <p:cNvSpPr/>
          <p:nvPr/>
        </p:nvSpPr>
        <p:spPr>
          <a:xfrm>
            <a:off x="479343" y="3361090"/>
            <a:ext cx="11036519" cy="678212"/>
          </a:xfrm>
          <a:prstGeom prst="homePlate">
            <a:avLst/>
          </a:prstGeom>
          <a:solidFill>
            <a:srgbClr val="374C8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Healing:</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 </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Addressing </a:t>
            </a: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intergenerational trauma for Aboriginal and Torres Strait Islander peoples by truth-telling and capacity building, as well as by strengthening connections to culture, language, knowledge and </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identity. </a:t>
            </a: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entagon 15"/>
          <p:cNvSpPr/>
          <p:nvPr/>
        </p:nvSpPr>
        <p:spPr>
          <a:xfrm>
            <a:off x="479342" y="5963315"/>
            <a:ext cx="11036519" cy="667127"/>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Justice: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Engaging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Aboriginal and Torres Strait Islander men and boys outside the criminal justice system through cultural healing led by Aboriginal and Torres Strait Islander community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leaders, Elders and organisations. </a:t>
            </a:r>
            <a:endParaRPr kumimoji="0" lang="en-AU" sz="1800" b="1" i="0" u="none" strike="sng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endParaRPr>
          </a:p>
        </p:txBody>
      </p:sp>
    </p:spTree>
    <p:extLst>
      <p:ext uri="{BB962C8B-B14F-4D97-AF65-F5344CB8AC3E}">
        <p14:creationId xmlns:p14="http://schemas.microsoft.com/office/powerpoint/2010/main" val="102461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Delay 52"/>
          <p:cNvSpPr/>
          <p:nvPr/>
        </p:nvSpPr>
        <p:spPr>
          <a:xfrm rot="5400000">
            <a:off x="10691988" y="3726384"/>
            <a:ext cx="1222642" cy="945216"/>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Flowchart: Delay 51"/>
          <p:cNvSpPr/>
          <p:nvPr/>
        </p:nvSpPr>
        <p:spPr>
          <a:xfrm rot="5400000">
            <a:off x="9805790" y="3709818"/>
            <a:ext cx="1224531" cy="962225"/>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lowchart: Delay 50"/>
          <p:cNvSpPr/>
          <p:nvPr/>
        </p:nvSpPr>
        <p:spPr>
          <a:xfrm rot="5400000">
            <a:off x="8927380" y="3723235"/>
            <a:ext cx="1215644" cy="905431"/>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Delay 49"/>
          <p:cNvSpPr/>
          <p:nvPr/>
        </p:nvSpPr>
        <p:spPr>
          <a:xfrm rot="5400000">
            <a:off x="8061319" y="3725292"/>
            <a:ext cx="1260013" cy="96868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Flowchart: Delay 48"/>
          <p:cNvSpPr/>
          <p:nvPr/>
        </p:nvSpPr>
        <p:spPr>
          <a:xfrm rot="5400000">
            <a:off x="7193045" y="3716730"/>
            <a:ext cx="1201924" cy="1008373"/>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Flowchart: Delay 47"/>
          <p:cNvSpPr/>
          <p:nvPr/>
        </p:nvSpPr>
        <p:spPr>
          <a:xfrm rot="5400000">
            <a:off x="6253835" y="3678622"/>
            <a:ext cx="1201924" cy="1008373"/>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Delay 46"/>
          <p:cNvSpPr/>
          <p:nvPr/>
        </p:nvSpPr>
        <p:spPr>
          <a:xfrm rot="5400000">
            <a:off x="5313937" y="3698047"/>
            <a:ext cx="1201924" cy="1008373"/>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Delay 25"/>
          <p:cNvSpPr/>
          <p:nvPr/>
        </p:nvSpPr>
        <p:spPr>
          <a:xfrm rot="5400000">
            <a:off x="4342587" y="3687507"/>
            <a:ext cx="1201924" cy="1008373"/>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0" y="-3671"/>
            <a:ext cx="12192000" cy="5913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Your feedback </a:t>
            </a:r>
            <a:r>
              <a:rPr kumimoji="0" lang="en-AU" sz="2800" b="1"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will form part of broader consultation activities</a:t>
            </a:r>
            <a:r>
              <a:rPr kumimoji="0" lang="en-AU" sz="2800" b="0"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a:t>
            </a: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graphicFrame>
        <p:nvGraphicFramePr>
          <p:cNvPr id="5" name="Diagram 4"/>
          <p:cNvGraphicFramePr/>
          <p:nvPr>
            <p:extLst/>
          </p:nvPr>
        </p:nvGraphicFramePr>
        <p:xfrm>
          <a:off x="201181" y="713746"/>
          <a:ext cx="5730709" cy="530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4425080" y="1113463"/>
            <a:ext cx="7170341" cy="5994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5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Accessible online feedback </a:t>
            </a:r>
            <a:r>
              <a:rPr kumimoji="0" lang="en-AU" sz="165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from interested parties including people experiencing violence and those supporting them as well as the general </a:t>
            </a:r>
            <a:r>
              <a:rPr kumimoji="0" lang="en-AU" sz="165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public.</a:t>
            </a:r>
            <a:endParaRPr kumimoji="0" lang="en-AU" sz="165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8" name="Rectangle 7"/>
          <p:cNvSpPr/>
          <p:nvPr/>
        </p:nvSpPr>
        <p:spPr>
          <a:xfrm>
            <a:off x="4437407" y="1996100"/>
            <a:ext cx="7170341" cy="59599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5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The Aboriginal and Torres Strait Islander Advisory Council will undertake face-to-face consultation engagements in </a:t>
            </a:r>
            <a:r>
              <a:rPr kumimoji="0" lang="en-AU" sz="165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every state and territory</a:t>
            </a:r>
            <a:endParaRPr kumimoji="0" lang="en-AU" sz="165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31" name="Rectangle 30"/>
          <p:cNvSpPr/>
          <p:nvPr/>
        </p:nvSpPr>
        <p:spPr>
          <a:xfrm>
            <a:off x="4434316" y="2999231"/>
            <a:ext cx="7345537" cy="673816"/>
          </a:xfrm>
          <a:prstGeom prst="rect">
            <a:avLst/>
          </a:prstGeom>
          <a:solidFill>
            <a:schemeClr val="accent3">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To explore several </a:t>
            </a:r>
            <a:r>
              <a:rPr kumimoji="0" lang="en-AU" sz="20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focus areas:</a:t>
            </a:r>
            <a:endParaRPr kumimoji="0" lang="en-AU" sz="20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grpSp>
        <p:nvGrpSpPr>
          <p:cNvPr id="30" name="Group 29"/>
          <p:cNvGrpSpPr/>
          <p:nvPr/>
        </p:nvGrpSpPr>
        <p:grpSpPr>
          <a:xfrm>
            <a:off x="4470814" y="3659664"/>
            <a:ext cx="7346342" cy="881075"/>
            <a:chOff x="4581167" y="5326186"/>
            <a:chExt cx="7289437" cy="838694"/>
          </a:xfrm>
        </p:grpSpPr>
        <p:sp>
          <p:nvSpPr>
            <p:cNvPr id="39" name="TextBox 38"/>
            <p:cNvSpPr txBox="1"/>
            <p:nvPr/>
          </p:nvSpPr>
          <p:spPr>
            <a:xfrm>
              <a:off x="5526820" y="5505693"/>
              <a:ext cx="997155" cy="4687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Primary prevention</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0" name="TextBox 39"/>
            <p:cNvSpPr txBox="1"/>
            <p:nvPr/>
          </p:nvSpPr>
          <p:spPr>
            <a:xfrm>
              <a:off x="4581167" y="5326186"/>
              <a:ext cx="872415" cy="7910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Drivers and reinforcing factors</a:t>
              </a:r>
              <a:endParaRPr kumimoji="0" lang="en-AU" sz="12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1" name="TextBox 40"/>
            <p:cNvSpPr txBox="1"/>
            <p:nvPr/>
          </p:nvSpPr>
          <p:spPr>
            <a:xfrm>
              <a:off x="6485491" y="5505693"/>
              <a:ext cx="897576" cy="6591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Working with men and boys</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3" name="TextBox 42"/>
            <p:cNvSpPr txBox="1"/>
            <p:nvPr/>
          </p:nvSpPr>
          <p:spPr>
            <a:xfrm>
              <a:off x="7435896" y="5505692"/>
              <a:ext cx="857232" cy="4687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Inclusive responses</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4" name="TextBox 43"/>
            <p:cNvSpPr txBox="1"/>
            <p:nvPr/>
          </p:nvSpPr>
          <p:spPr>
            <a:xfrm>
              <a:off x="9984084" y="5505693"/>
              <a:ext cx="997155" cy="4687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The needs of children</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5" name="TextBox 44"/>
            <p:cNvSpPr txBox="1"/>
            <p:nvPr/>
          </p:nvSpPr>
          <p:spPr>
            <a:xfrm>
              <a:off x="10854683" y="5375502"/>
              <a:ext cx="1015921" cy="6591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Community controlled solutions</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2" name="TextBox 41"/>
            <p:cNvSpPr txBox="1"/>
            <p:nvPr/>
          </p:nvSpPr>
          <p:spPr>
            <a:xfrm>
              <a:off x="8252420" y="5435260"/>
              <a:ext cx="997155" cy="6591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Healing from trauma</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grpSp>
      <p:sp>
        <p:nvSpPr>
          <p:cNvPr id="46" name="Rectangle 45"/>
          <p:cNvSpPr/>
          <p:nvPr/>
        </p:nvSpPr>
        <p:spPr>
          <a:xfrm>
            <a:off x="9049091" y="3717031"/>
            <a:ext cx="885630" cy="6924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300" b="0" i="1"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Improving justice responses</a:t>
            </a:r>
            <a:endParaRPr kumimoji="0" lang="en-AU" sz="1300" b="0" i="1"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4" name="Rectangle 3"/>
          <p:cNvSpPr/>
          <p:nvPr/>
        </p:nvSpPr>
        <p:spPr>
          <a:xfrm>
            <a:off x="4367735" y="5101070"/>
            <a:ext cx="7418474" cy="600164"/>
          </a:xfrm>
          <a:prstGeom prst="rect">
            <a:avLst/>
          </a:prstGeom>
          <a:solidFill>
            <a:schemeClr val="accent6">
              <a:lumMod val="7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50" b="0" i="0" u="none" strike="noStrike" kern="1200" cap="none" spc="0" normalizeH="0" baseline="0" noProof="0" dirty="0" smtClean="0">
                <a:ln>
                  <a:noFill/>
                </a:ln>
                <a:solidFill>
                  <a:prstClr val="white"/>
                </a:solidFill>
                <a:effectLst/>
                <a:uLnTx/>
                <a:uFillTx/>
                <a:latin typeface="Calibri" panose="020F0502020204030204"/>
                <a:ea typeface="+mn-ea"/>
                <a:cs typeface="+mn-cs"/>
              </a:rPr>
              <a:t>Reaching individuals and organisations through </a:t>
            </a:r>
            <a:r>
              <a:rPr kumimoji="0" lang="en-AU" sz="1650" b="1" i="0" u="none" strike="noStrike" kern="1200" cap="none" spc="0" normalizeH="0" baseline="0" noProof="0" dirty="0" smtClean="0">
                <a:ln>
                  <a:noFill/>
                </a:ln>
                <a:solidFill>
                  <a:prstClr val="white"/>
                </a:solidFill>
                <a:effectLst/>
                <a:uLnTx/>
                <a:uFillTx/>
                <a:latin typeface="Calibri" panose="020F0502020204030204"/>
                <a:ea typeface="+mn-ea"/>
                <a:cs typeface="+mn-cs"/>
              </a:rPr>
              <a:t>established networks </a:t>
            </a:r>
            <a:r>
              <a:rPr kumimoji="0" lang="en-AU" sz="1650" b="0" i="0" u="none" strike="noStrike" kern="1200" cap="none" spc="0" normalizeH="0" baseline="0" noProof="0" dirty="0" smtClean="0">
                <a:ln>
                  <a:noFill/>
                </a:ln>
                <a:solidFill>
                  <a:prstClr val="white"/>
                </a:solidFill>
                <a:effectLst/>
                <a:uLnTx/>
                <a:uFillTx/>
                <a:latin typeface="Calibri" panose="020F0502020204030204"/>
                <a:ea typeface="+mn-ea"/>
                <a:cs typeface="+mn-cs"/>
              </a:rPr>
              <a:t>including the Coalition</a:t>
            </a:r>
            <a:r>
              <a:rPr kumimoji="0" lang="en-AU" sz="16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650" b="0" i="0" u="none" strike="noStrike" kern="1200" cap="none" spc="0" normalizeH="0" baseline="0" noProof="0" dirty="0" smtClean="0">
                <a:ln>
                  <a:noFill/>
                </a:ln>
                <a:solidFill>
                  <a:prstClr val="white"/>
                </a:solidFill>
                <a:effectLst/>
                <a:uLnTx/>
                <a:uFillTx/>
                <a:latin typeface="Calibri" panose="020F0502020204030204"/>
                <a:ea typeface="+mn-ea"/>
                <a:cs typeface="+mn-cs"/>
              </a:rPr>
              <a:t>of Peaks and ORIC to seek views and input.</a:t>
            </a:r>
            <a:endParaRPr kumimoji="0" lang="en-AU" sz="165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27" name="Rectangle 26"/>
          <p:cNvSpPr/>
          <p:nvPr/>
        </p:nvSpPr>
        <p:spPr>
          <a:xfrm>
            <a:off x="282930" y="5965527"/>
            <a:ext cx="11621193" cy="877163"/>
          </a:xfrm>
          <a:prstGeom prst="rect">
            <a:avLst/>
          </a:prstGeom>
          <a:solidFill>
            <a:schemeClr val="accent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A</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s </a:t>
            </a:r>
            <a:r>
              <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well as consultations, </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development of the Action Plan will </a:t>
            </a:r>
            <a:r>
              <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be informed by </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other </a:t>
            </a:r>
            <a:r>
              <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avenues, including </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existing evidence and frameworks, particularly Aboriginal and Torres Strait Islander-led research, </a:t>
            </a:r>
            <a:r>
              <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the Wiyi Yani U Thangani </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report and </a:t>
            </a:r>
            <a:r>
              <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findings from the </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hlinkClick r:id="rId8"/>
              </a:rPr>
              <a:t>Monash University stakeholder consultation report</a:t>
            </a:r>
            <a:r>
              <a:rPr kumimoji="0" lang="en-AU" sz="1700" b="1"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a:t>
            </a:r>
            <a:endParaRPr kumimoji="0" lang="en-AU" sz="1700" b="1"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pic>
        <p:nvPicPr>
          <p:cNvPr id="2" name="Picture 1"/>
          <p:cNvPicPr>
            <a:picLocks noChangeAspect="1"/>
          </p:cNvPicPr>
          <p:nvPr/>
        </p:nvPicPr>
        <p:blipFill>
          <a:blip r:embed="rId9"/>
          <a:stretch>
            <a:fillRect/>
          </a:stretch>
        </p:blipFill>
        <p:spPr>
          <a:xfrm>
            <a:off x="0" y="2350440"/>
            <a:ext cx="2442766" cy="2181042"/>
          </a:xfrm>
          <a:prstGeom prst="rect">
            <a:avLst/>
          </a:prstGeom>
        </p:spPr>
      </p:pic>
    </p:spTree>
    <p:extLst>
      <p:ext uri="{BB962C8B-B14F-4D97-AF65-F5344CB8AC3E}">
        <p14:creationId xmlns:p14="http://schemas.microsoft.com/office/powerpoint/2010/main" val="437193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912204" y="480809"/>
            <a:ext cx="2279795" cy="5368325"/>
          </a:xfrm>
          <a:prstGeom prst="rect">
            <a:avLst/>
          </a:prstGeom>
        </p:spPr>
      </p:pic>
      <p:sp>
        <p:nvSpPr>
          <p:cNvPr id="3" name="Content Placeholder 2"/>
          <p:cNvSpPr>
            <a:spLocks noGrp="1"/>
          </p:cNvSpPr>
          <p:nvPr>
            <p:ph idx="1"/>
          </p:nvPr>
        </p:nvSpPr>
        <p:spPr>
          <a:xfrm>
            <a:off x="625763" y="849600"/>
            <a:ext cx="8259619" cy="5032376"/>
          </a:xfrm>
        </p:spPr>
        <p:txBody>
          <a:bodyPr>
            <a:normAutofit fontScale="55000" lnSpcReduction="20000"/>
          </a:bodyPr>
          <a:lstStyle/>
          <a:p>
            <a:pPr marL="514350" indent="-514350">
              <a:buAutoNum type="arabicPeriod"/>
            </a:pPr>
            <a:r>
              <a:rPr lang="en-AU" dirty="0" smtClean="0"/>
              <a:t>Australian Institute of Criminology, National Homicide Monitoring Program, </a:t>
            </a:r>
            <a:r>
              <a:rPr lang="en-AU" dirty="0"/>
              <a:t>1989–90 to </a:t>
            </a:r>
            <a:r>
              <a:rPr lang="en-AU" dirty="0" smtClean="0"/>
              <a:t>2019–20. </a:t>
            </a:r>
            <a:endParaRPr lang="en-AU" dirty="0"/>
          </a:p>
          <a:p>
            <a:pPr marL="514350" indent="-514350">
              <a:buAutoNum type="arabicPeriod"/>
            </a:pPr>
            <a:r>
              <a:rPr lang="en-AU" dirty="0"/>
              <a:t>Al-Yaman, F., Van Doeland, M., &amp; Wallis, M. (2006). Family violence among Aboriginal and Torres Strait Islander peoples. Canberra: Australian Institute of Health and Welfare</a:t>
            </a:r>
            <a:r>
              <a:rPr lang="en-AU" dirty="0" smtClean="0"/>
              <a:t>.</a:t>
            </a:r>
          </a:p>
          <a:p>
            <a:pPr marL="514350" indent="-514350">
              <a:buAutoNum type="arabicPeriod"/>
            </a:pPr>
            <a:r>
              <a:rPr lang="en-AU" dirty="0"/>
              <a:t>AIHW</a:t>
            </a:r>
            <a:r>
              <a:rPr lang="en-AU" dirty="0" smtClean="0"/>
              <a:t>, </a:t>
            </a:r>
            <a:r>
              <a:rPr lang="en-AU" dirty="0" smtClean="0">
                <a:hlinkClick r:id="rId4"/>
              </a:rPr>
              <a:t>Family</a:t>
            </a:r>
            <a:r>
              <a:rPr lang="en-AU" dirty="0">
                <a:hlinkClick r:id="rId4"/>
              </a:rPr>
              <a:t>, domestic </a:t>
            </a:r>
            <a:r>
              <a:rPr lang="en-AU" dirty="0" smtClean="0">
                <a:hlinkClick r:id="rId4"/>
              </a:rPr>
              <a:t>and sexual </a:t>
            </a:r>
            <a:r>
              <a:rPr lang="en-AU" dirty="0">
                <a:hlinkClick r:id="rId4"/>
              </a:rPr>
              <a:t>violence in Australia</a:t>
            </a:r>
            <a:r>
              <a:rPr lang="en-AU" dirty="0" smtClean="0">
                <a:hlinkClick r:id="rId4"/>
              </a:rPr>
              <a:t>: Continuing </a:t>
            </a:r>
            <a:r>
              <a:rPr lang="en-AU" dirty="0">
                <a:hlinkClick r:id="rId4"/>
              </a:rPr>
              <a:t>the national story 2019 (aihw.gov.au</a:t>
            </a:r>
            <a:r>
              <a:rPr lang="en-AU" dirty="0" smtClean="0">
                <a:hlinkClick r:id="rId4"/>
              </a:rPr>
              <a:t>)</a:t>
            </a:r>
            <a:r>
              <a:rPr lang="en-AU" dirty="0" smtClean="0"/>
              <a:t>, </a:t>
            </a:r>
            <a:r>
              <a:rPr lang="en-AU" dirty="0"/>
              <a:t>Australian </a:t>
            </a:r>
            <a:r>
              <a:rPr lang="en-AU" dirty="0" smtClean="0"/>
              <a:t>Government, 2019</a:t>
            </a:r>
          </a:p>
          <a:p>
            <a:pPr marL="514350" indent="-514350">
              <a:buAutoNum type="arabicPeriod"/>
            </a:pPr>
            <a:r>
              <a:rPr lang="en-AU" dirty="0"/>
              <a:t>AIHW, Continuing the national story </a:t>
            </a:r>
            <a:endParaRPr lang="en-AU" dirty="0" smtClean="0"/>
          </a:p>
          <a:p>
            <a:pPr marL="514350" indent="-514350">
              <a:buAutoNum type="arabicPeriod"/>
            </a:pPr>
            <a:r>
              <a:rPr lang="en-AU" dirty="0" smtClean="0"/>
              <a:t>Secretariat </a:t>
            </a:r>
            <a:r>
              <a:rPr lang="en-AU" dirty="0"/>
              <a:t>of National Voice for our Children (SNAICC), National Family Violence Prevention Legal Services Forum (NFVPLS) &amp; National Aboriginal and Torres Strait Islander Legal Services (NATSILS) 2017. </a:t>
            </a:r>
            <a:r>
              <a:rPr lang="en-AU" dirty="0" smtClean="0">
                <a:hlinkClick r:id="rId5"/>
              </a:rPr>
              <a:t>Strong_Families_Safe_Kids-Sep_2017.pdf </a:t>
            </a:r>
            <a:r>
              <a:rPr lang="en-AU" dirty="0">
                <a:hlinkClick r:id="rId5"/>
              </a:rPr>
              <a:t>(snaicc.org.au</a:t>
            </a:r>
            <a:r>
              <a:rPr lang="en-AU" dirty="0" smtClean="0">
                <a:hlinkClick r:id="rId5"/>
              </a:rPr>
              <a:t>)</a:t>
            </a:r>
            <a:endParaRPr lang="en-AU" dirty="0" smtClean="0"/>
          </a:p>
          <a:p>
            <a:pPr marL="514350" indent="-514350">
              <a:buAutoNum type="arabicPeriod"/>
            </a:pPr>
            <a:r>
              <a:rPr lang="en-AU" dirty="0"/>
              <a:t>AIHW, Continuing the national </a:t>
            </a:r>
            <a:r>
              <a:rPr lang="en-AU" dirty="0" smtClean="0"/>
              <a:t>story</a:t>
            </a:r>
          </a:p>
          <a:p>
            <a:pPr marL="514350" indent="-514350">
              <a:buAutoNum type="arabicPeriod"/>
            </a:pPr>
            <a:r>
              <a:rPr lang="en-AU" dirty="0"/>
              <a:t>AIHW, Continuing the national </a:t>
            </a:r>
            <a:r>
              <a:rPr lang="en-AU" dirty="0" smtClean="0"/>
              <a:t>story</a:t>
            </a:r>
          </a:p>
          <a:p>
            <a:pPr marL="514350" indent="-514350">
              <a:buAutoNum type="arabicPeriod"/>
            </a:pPr>
            <a:r>
              <a:rPr lang="en-AU" dirty="0"/>
              <a:t>AIHW, Continuing the national </a:t>
            </a:r>
            <a:r>
              <a:rPr lang="en-AU" dirty="0" smtClean="0"/>
              <a:t>story</a:t>
            </a:r>
          </a:p>
          <a:p>
            <a:pPr marL="514350" indent="-514350">
              <a:buAutoNum type="arabicPeriod"/>
            </a:pPr>
            <a:r>
              <a:rPr lang="en-AU" dirty="0"/>
              <a:t>AIHW, Continuing the national </a:t>
            </a:r>
            <a:r>
              <a:rPr lang="en-AU" dirty="0" smtClean="0"/>
              <a:t>story</a:t>
            </a:r>
          </a:p>
          <a:p>
            <a:pPr marL="514350" indent="-514350">
              <a:buAutoNum type="arabicPeriod"/>
            </a:pPr>
            <a:r>
              <a:rPr lang="en-AU" dirty="0" smtClean="0"/>
              <a:t>A </a:t>
            </a:r>
            <a:r>
              <a:rPr lang="en-AU" dirty="0"/>
              <a:t>Olsen and R Lovett, </a:t>
            </a:r>
            <a:r>
              <a:rPr lang="en-AU" dirty="0">
                <a:hlinkClick r:id="rId6"/>
              </a:rPr>
              <a:t>Existing knowledge, practice and responses to violence against women in Australian Indigenous communities: State of knowledge paper</a:t>
            </a:r>
            <a:r>
              <a:rPr lang="en-AU" dirty="0"/>
              <a:t>, ANROWS Landscapes, ANROWS, 2016</a:t>
            </a:r>
            <a:endParaRPr lang="en-AU" dirty="0" smtClean="0"/>
          </a:p>
          <a:p>
            <a:pPr marL="514350" indent="-514350">
              <a:buAutoNum type="arabicPeriod"/>
            </a:pPr>
            <a:r>
              <a:rPr lang="en-AU" dirty="0"/>
              <a:t>Australian Human Rights </a:t>
            </a:r>
            <a:r>
              <a:rPr lang="en-AU" dirty="0" smtClean="0"/>
              <a:t>Commission, Respect@Work</a:t>
            </a:r>
            <a:r>
              <a:rPr lang="en-AU" dirty="0"/>
              <a:t>: National Inquiry into Sexual Harassment in Australian </a:t>
            </a:r>
            <a:r>
              <a:rPr lang="en-AU" dirty="0" smtClean="0"/>
              <a:t>Workplaces, 2020</a:t>
            </a:r>
            <a:r>
              <a:rPr lang="en-AU" dirty="0"/>
              <a:t>. </a:t>
            </a:r>
            <a:endParaRPr lang="en-AU" dirty="0" smtClean="0"/>
          </a:p>
          <a:p>
            <a:pPr marL="514350" indent="-514350">
              <a:buAutoNum type="arabicPeriod"/>
            </a:pPr>
            <a:r>
              <a:rPr lang="en-AU" dirty="0"/>
              <a:t>Australian Human Rights </a:t>
            </a:r>
            <a:r>
              <a:rPr lang="en-AU" dirty="0" smtClean="0"/>
              <a:t>Commission, Respect@Work</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010" y="-1973"/>
            <a:ext cx="12188989" cy="4938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AU" sz="2700" b="1" dirty="0">
                <a:solidFill>
                  <a:prstClr val="white"/>
                </a:solidFill>
                <a:latin typeface="Segoe UI Light" panose="020B0502040204020203" pitchFamily="34" charset="0"/>
                <a:cs typeface="Segoe UI Light" panose="020B0502040204020203" pitchFamily="34" charset="0"/>
              </a:rPr>
              <a:t>References</a:t>
            </a:r>
          </a:p>
        </p:txBody>
      </p:sp>
      <p:sp>
        <p:nvSpPr>
          <p:cNvPr id="6" name="Rectangle 5"/>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7" name="TextBox 6"/>
          <p:cNvSpPr txBox="1"/>
          <p:nvPr/>
        </p:nvSpPr>
        <p:spPr>
          <a:xfrm>
            <a:off x="706543" y="5971840"/>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33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10692" y="-1"/>
            <a:ext cx="5481308" cy="5987441"/>
          </a:xfrm>
          <a:prstGeom prst="rect">
            <a:avLst/>
          </a:prstGeom>
        </p:spPr>
      </p:pic>
      <p:sp>
        <p:nvSpPr>
          <p:cNvPr id="6" name="Rectangle 5"/>
          <p:cNvSpPr/>
          <p:nvPr/>
        </p:nvSpPr>
        <p:spPr>
          <a:xfrm>
            <a:off x="127211" y="100016"/>
            <a:ext cx="6487903" cy="55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AU" sz="2200" b="0"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By participating in this consultation, your </a:t>
            </a:r>
            <a:r>
              <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views will </a:t>
            </a:r>
            <a:r>
              <a:rPr kumimoji="0" lang="en-AU" sz="2200" b="0"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help all Australian governments to address the unacceptable rates of </a:t>
            </a:r>
            <a:r>
              <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violence against </a:t>
            </a:r>
            <a:r>
              <a:rPr kumimoji="0" lang="en-AU" sz="2200" b="0"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Aboriginal and Torres Strait Islander women </a:t>
            </a:r>
            <a:r>
              <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and </a:t>
            </a:r>
            <a:r>
              <a:rPr kumimoji="0" lang="en-AU" sz="2200" b="0"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children</a:t>
            </a:r>
            <a:r>
              <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 </a:t>
            </a:r>
            <a:r>
              <a:rPr kumimoji="0" lang="en-AU" sz="2200" b="0"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by:</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building our understanding</a:t>
            </a:r>
            <a:r>
              <a:rPr kumimoji="0" lang="en-AU" sz="2200" b="1"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 </a:t>
            </a: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of </a:t>
            </a:r>
            <a:r>
              <a:rPr kumimoji="0" lang="en-AU" sz="2200" b="0" i="1"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violence against Aboriginal and Torres Strait Islander women and children </a:t>
            </a:r>
            <a:endPar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providing insights into the experiences and safety needs of Aboriginal </a:t>
            </a:r>
            <a:r>
              <a:rPr kumimoji="0" lang="en-AU" sz="2200" b="0" i="1"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and Torres Strait Islander </a:t>
            </a: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families and communities</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2200" b="0" i="1"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i</a:t>
            </a: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nforming the development of </a:t>
            </a:r>
            <a:r>
              <a:rPr kumimoji="0" lang="en-AU" sz="2200" b="0" i="1"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community-led </a:t>
            </a: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and healing-informed solutions  </a:t>
            </a:r>
            <a:endParaRPr kumimoji="0" lang="en-AU" sz="2200" b="0" i="1"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2200" b="0" i="1"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improving collaboration between Australian, state and territory governments and the Aboriginal community-controlled sector. </a:t>
            </a:r>
          </a:p>
        </p:txBody>
      </p:sp>
      <p:sp>
        <p:nvSpPr>
          <p:cNvPr id="9" name="Rectangle 8"/>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706543" y="5971840"/>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6710692" y="5537426"/>
            <a:ext cx="2074038" cy="243111"/>
          </a:xfrm>
          <a:prstGeom prst="rect">
            <a:avLst/>
          </a:prstGeom>
        </p:spPr>
      </p:pic>
    </p:spTree>
    <p:extLst>
      <p:ext uri="{BB962C8B-B14F-4D97-AF65-F5344CB8AC3E}">
        <p14:creationId xmlns:p14="http://schemas.microsoft.com/office/powerpoint/2010/main" val="33953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99314" y="2309144"/>
            <a:ext cx="3318567" cy="3285827"/>
          </a:xfrm>
          <a:prstGeom prst="ellipse">
            <a:avLst/>
          </a:prstGeom>
          <a:solidFill>
            <a:schemeClr val="accent6">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Vision:</a:t>
            </a:r>
            <a:endPar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Our </a:t>
            </a:r>
            <a:r>
              <a:rPr kumimoji="0" lang="en-AU" sz="2000" b="0" i="1"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people, </a:t>
            </a:r>
            <a:r>
              <a:rPr kumimoji="0" lang="en-AU" sz="2000" b="0" i="1"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no matter where they live, work and play are culturally safe and strong, and live free from violence</a:t>
            </a:r>
            <a:r>
              <a:rPr kumimoji="0" lang="en-AU" sz="20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endParaRPr kumimoji="0" lang="en-AU" sz="20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endParaRPr>
          </a:p>
        </p:txBody>
      </p:sp>
      <p:sp>
        <p:nvSpPr>
          <p:cNvPr id="5" name="Oval 4"/>
          <p:cNvSpPr/>
          <p:nvPr/>
        </p:nvSpPr>
        <p:spPr>
          <a:xfrm>
            <a:off x="4333762" y="1620984"/>
            <a:ext cx="3195114" cy="3285827"/>
          </a:xfrm>
          <a:prstGeom prst="ellipse">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Closing the Gap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Calibri" panose="020F0502020204030204"/>
                <a:ea typeface="+mn-ea"/>
                <a:cs typeface="Segoe UI Light" panose="020B0502040204020203" pitchFamily="34" charset="0"/>
              </a:rPr>
              <a:t>Target </a:t>
            </a:r>
            <a:r>
              <a:rPr kumimoji="0" lang="en-AU" sz="2200" b="1" i="0" u="none" strike="noStrike" kern="1200" cap="none" spc="0" normalizeH="0" baseline="0" noProof="0" dirty="0" smtClean="0">
                <a:ln>
                  <a:noFill/>
                </a:ln>
                <a:solidFill>
                  <a:prstClr val="black"/>
                </a:solidFill>
                <a:effectLst/>
                <a:uLnTx/>
                <a:uFillTx/>
                <a:latin typeface="Calibri" panose="020F0502020204030204"/>
                <a:ea typeface="+mn-ea"/>
                <a:cs typeface="Segoe UI Light" panose="020B0502040204020203" pitchFamily="34" charset="0"/>
              </a:rPr>
              <a:t>13: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0" i="1" u="none" strike="noStrike" kern="1200" cap="none" spc="0" normalizeH="0" baseline="0" noProof="0" dirty="0">
                <a:ln>
                  <a:noFill/>
                </a:ln>
                <a:solidFill>
                  <a:prstClr val="black"/>
                </a:solidFill>
                <a:effectLst/>
                <a:uLnTx/>
                <a:uFillTx/>
                <a:latin typeface="Calibri" panose="020F0502020204030204"/>
                <a:ea typeface="+mn-ea"/>
                <a:cs typeface="+mn-cs"/>
              </a:rPr>
              <a:t>By 2031, the rate of all forms of family violence and abuse against Aboriginal and Torres Strait Islander women and children is reduced </a:t>
            </a:r>
            <a:r>
              <a:rPr kumimoji="0" lang="en-AU" sz="1600" b="1" i="1" u="none" strike="noStrike" kern="1200" cap="none" spc="0" normalizeH="0" baseline="0" noProof="0" dirty="0">
                <a:ln>
                  <a:noFill/>
                </a:ln>
                <a:solidFill>
                  <a:prstClr val="black"/>
                </a:solidFill>
                <a:effectLst/>
                <a:uLnTx/>
                <a:uFillTx/>
                <a:latin typeface="Calibri" panose="020F0502020204030204"/>
                <a:ea typeface="+mn-ea"/>
                <a:cs typeface="+mn-cs"/>
              </a:rPr>
              <a:t>at least by 50%, </a:t>
            </a:r>
            <a:r>
              <a:rPr kumimoji="0" lang="en-AU" sz="1600" b="0" i="1" u="none" strike="noStrike" kern="1200" cap="none" spc="0" normalizeH="0" baseline="0" noProof="0" dirty="0">
                <a:ln>
                  <a:noFill/>
                </a:ln>
                <a:solidFill>
                  <a:prstClr val="black"/>
                </a:solidFill>
                <a:effectLst/>
                <a:uLnTx/>
                <a:uFillTx/>
                <a:latin typeface="Calibri" panose="020F0502020204030204"/>
                <a:ea typeface="+mn-ea"/>
                <a:cs typeface="+mn-cs"/>
              </a:rPr>
              <a:t>as progress towards zero</a:t>
            </a:r>
            <a:endParaRPr kumimoji="0" lang="en-AU" sz="1600" b="0" i="1"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27" name="TextBox 26"/>
          <p:cNvSpPr txBox="1"/>
          <p:nvPr/>
        </p:nvSpPr>
        <p:spPr>
          <a:xfrm>
            <a:off x="9521041" y="1606696"/>
            <a:ext cx="1700493" cy="542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Relationships are respectful and gender equality is reinforced</a:t>
            </a:r>
            <a:endParaRPr kumimoji="0" lang="en-AU" sz="105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28" name="TextBox 27"/>
          <p:cNvSpPr txBox="1"/>
          <p:nvPr/>
        </p:nvSpPr>
        <p:spPr>
          <a:xfrm>
            <a:off x="7478249" y="1589425"/>
            <a:ext cx="1656701" cy="9002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Build capacity of both the indigenous community-controlled and non-indigenous wellbeing workforces. </a:t>
            </a:r>
            <a:endParaRPr kumimoji="0" lang="en-AU" sz="105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6" name="Rectangle 5"/>
          <p:cNvSpPr/>
          <p:nvPr/>
        </p:nvSpPr>
        <p:spPr>
          <a:xfrm>
            <a:off x="0" y="22"/>
            <a:ext cx="12192000" cy="491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white"/>
                </a:solidFill>
                <a:effectLst/>
                <a:uLnTx/>
                <a:uFillTx/>
                <a:latin typeface="Calibri" panose="020F0502020204030204"/>
                <a:ea typeface="+mn-ea"/>
                <a:cs typeface="Segoe UI Light" panose="020B0502040204020203" pitchFamily="34" charset="0"/>
              </a:rPr>
              <a:t>What do we want to achieve?</a:t>
            </a:r>
            <a:endParaRPr kumimoji="0" lang="en-AU" sz="280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18" name="Rectangle 17"/>
          <p:cNvSpPr/>
          <p:nvPr/>
        </p:nvSpPr>
        <p:spPr>
          <a:xfrm>
            <a:off x="0" y="493082"/>
            <a:ext cx="12192000" cy="80753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white"/>
                </a:solidFill>
                <a:effectLst/>
                <a:uLnTx/>
                <a:uFillTx/>
                <a:latin typeface="Bahnschrift SemiBold" panose="020B0502040204020203" pitchFamily="34" charset="0"/>
                <a:ea typeface="+mn-ea"/>
                <a:cs typeface="Segoe UI Light" panose="020B0502040204020203" pitchFamily="34" charset="0"/>
              </a:rPr>
              <a:t>All Aboriginal and Torres Strait Islander women, children, families and communities are safe and free from family, domestic and sexual violence</a:t>
            </a:r>
            <a:endParaRPr kumimoji="0" lang="en-AU"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hnschrift SemiBold" panose="020B0502040204020203" pitchFamily="34" charset="0"/>
              <a:ea typeface="+mn-ea"/>
              <a:cs typeface="Segoe UI Light" panose="020B05020402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7499090" y="1909944"/>
            <a:ext cx="4665543" cy="4008911"/>
          </a:xfrm>
          <a:prstGeom prst="rect">
            <a:avLst/>
          </a:prstGeom>
        </p:spPr>
      </p:pic>
      <p:sp>
        <p:nvSpPr>
          <p:cNvPr id="10" name="Rectangle 9"/>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1" name="TextBox 10"/>
          <p:cNvSpPr txBox="1"/>
          <p:nvPr/>
        </p:nvSpPr>
        <p:spPr>
          <a:xfrm>
            <a:off x="706543" y="5971840"/>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61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818016"/>
            <a:ext cx="4129340" cy="3053828"/>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Rectangle 8"/>
          <p:cNvSpPr/>
          <p:nvPr/>
        </p:nvSpPr>
        <p:spPr>
          <a:xfrm>
            <a:off x="0" y="-2424"/>
            <a:ext cx="12192000" cy="4838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700" b="1"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Development of the dedicated Aboriginal and Torres Strait Islander Action Plan</a:t>
            </a:r>
            <a:endParaRPr kumimoji="0" lang="en-AU" sz="27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1" name="Rectangle 10"/>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2" name="TextBox 11"/>
          <p:cNvSpPr txBox="1"/>
          <p:nvPr/>
        </p:nvSpPr>
        <p:spPr>
          <a:xfrm>
            <a:off x="677967" y="6043280"/>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93596" y="489500"/>
            <a:ext cx="11707892" cy="28777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dirty="0" smtClean="0">
                <a:ln>
                  <a:noFill/>
                </a:ln>
                <a:solidFill>
                  <a:prstClr val="black"/>
                </a:solidFill>
                <a:effectLst/>
                <a:uLnTx/>
                <a:uFillTx/>
                <a:latin typeface="Calibri" panose="020F0502020204030204"/>
                <a:ea typeface="+mn-ea"/>
                <a:cs typeface="+mn-cs"/>
              </a:rPr>
              <a:t>For </a:t>
            </a:r>
            <a:r>
              <a:rPr kumimoji="0" lang="en-AU" sz="1900" b="0" i="0" u="none" strike="noStrike" kern="1200" cap="none" spc="0" normalizeH="0" baseline="0" noProof="0" dirty="0">
                <a:ln>
                  <a:noFill/>
                </a:ln>
                <a:solidFill>
                  <a:prstClr val="black"/>
                </a:solidFill>
                <a:effectLst/>
                <a:uLnTx/>
                <a:uFillTx/>
                <a:latin typeface="Calibri" panose="020F0502020204030204"/>
                <a:ea typeface="+mn-ea"/>
                <a:cs typeface="+mn-cs"/>
              </a:rPr>
              <a:t>the first time, the </a:t>
            </a:r>
            <a:r>
              <a:rPr kumimoji="0" lang="en-AU" sz="1900" b="0" i="1" u="none" strike="noStrike" kern="1200" cap="none" spc="0" normalizeH="0" baseline="0" noProof="0" dirty="0">
                <a:ln>
                  <a:noFill/>
                </a:ln>
                <a:solidFill>
                  <a:prstClr val="black"/>
                </a:solidFill>
                <a:effectLst/>
                <a:uLnTx/>
                <a:uFillTx/>
                <a:latin typeface="Calibri" panose="020F0502020204030204"/>
                <a:ea typeface="+mn-ea"/>
                <a:cs typeface="+mn-cs"/>
                <a:hlinkClick r:id="rId4"/>
              </a:rPr>
              <a:t>National </a:t>
            </a:r>
            <a:r>
              <a:rPr kumimoji="0" lang="en-AU" sz="1900" b="0" i="1"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Plan to End Violence against Women and Children 2022-2032 </a:t>
            </a:r>
            <a:r>
              <a:rPr kumimoji="0" lang="en-AU" sz="1900" b="0" i="0" u="none" strike="noStrike" kern="1200" cap="none" spc="0" normalizeH="0" baseline="0" noProof="0" dirty="0">
                <a:ln>
                  <a:noFill/>
                </a:ln>
                <a:solidFill>
                  <a:prstClr val="black"/>
                </a:solidFill>
                <a:effectLst/>
                <a:uLnTx/>
                <a:uFillTx/>
                <a:latin typeface="Calibri" panose="020F0502020204030204"/>
                <a:ea typeface="+mn-ea"/>
                <a:cs typeface="+mn-cs"/>
              </a:rPr>
              <a:t>will be supported by a dedicated Aboriginal and Torres Strait Islander Action Plan. </a:t>
            </a:r>
            <a:r>
              <a:rPr kumimoji="0" lang="en-AU" sz="1900" b="0" i="0" u="none" strike="noStrike" kern="1200" cap="none" spc="0" normalizeH="0" baseline="0" noProof="0" dirty="0" smtClean="0">
                <a:ln>
                  <a:noFill/>
                </a:ln>
                <a:solidFill>
                  <a:prstClr val="black"/>
                </a:solidFill>
                <a:effectLst/>
                <a:uLnTx/>
                <a:uFillTx/>
                <a:latin typeface="Calibri" panose="020F0502020204030204"/>
                <a:ea typeface="+mn-ea"/>
                <a:cs typeface="+mn-cs"/>
              </a:rPr>
              <a:t>This </a:t>
            </a:r>
            <a:r>
              <a:rPr kumimoji="0" lang="en-AU" sz="1900" b="0" i="0" u="none" strike="noStrike" kern="1200" cap="none" spc="0" normalizeH="0" baseline="0" noProof="0" dirty="0">
                <a:ln>
                  <a:noFill/>
                </a:ln>
                <a:solidFill>
                  <a:prstClr val="black"/>
                </a:solidFill>
                <a:effectLst/>
                <a:uLnTx/>
                <a:uFillTx/>
                <a:latin typeface="Calibri" panose="020F0502020204030204"/>
                <a:ea typeface="+mn-ea"/>
                <a:cs typeface="+mn-cs"/>
              </a:rPr>
              <a:t>will ensure approaches to ending violence against Aboriginal and Torres Strait Islander </a:t>
            </a:r>
            <a:r>
              <a:rPr kumimoji="0" lang="en-AU" sz="1900" b="0" i="0" u="none" strike="noStrike" kern="1200" cap="none" spc="0" normalizeH="0" baseline="0" noProof="0" dirty="0" smtClean="0">
                <a:ln>
                  <a:noFill/>
                </a:ln>
                <a:solidFill>
                  <a:prstClr val="black"/>
                </a:solidFill>
                <a:effectLst/>
                <a:uLnTx/>
                <a:uFillTx/>
                <a:latin typeface="Calibri" panose="020F0502020204030204"/>
                <a:ea typeface="+mn-ea"/>
                <a:cs typeface="+mn-cs"/>
              </a:rPr>
              <a:t>women </a:t>
            </a:r>
            <a:r>
              <a:rPr kumimoji="0" lang="en-AU" sz="1900" b="0" i="0" u="none" strike="noStrike" kern="1200" cap="none" spc="0" normalizeH="0" baseline="0" noProof="0" dirty="0">
                <a:ln>
                  <a:noFill/>
                </a:ln>
                <a:solidFill>
                  <a:prstClr val="black"/>
                </a:solidFill>
                <a:effectLst/>
                <a:uLnTx/>
                <a:uFillTx/>
                <a:latin typeface="Calibri" panose="020F0502020204030204"/>
                <a:ea typeface="+mn-ea"/>
                <a:cs typeface="+mn-cs"/>
              </a:rPr>
              <a:t>and children </a:t>
            </a:r>
            <a:r>
              <a:rPr kumimoji="0" lang="en-AU" sz="1900" b="0" i="0" u="none" strike="noStrike" kern="1200" cap="none" spc="0" normalizeH="0" baseline="0" noProof="0" dirty="0" smtClean="0">
                <a:ln>
                  <a:noFill/>
                </a:ln>
                <a:solidFill>
                  <a:prstClr val="black"/>
                </a:solidFill>
                <a:effectLst/>
                <a:uLnTx/>
                <a:uFillTx/>
                <a:latin typeface="Calibri" panose="020F0502020204030204"/>
                <a:ea typeface="+mn-ea"/>
                <a:cs typeface="+mn-cs"/>
              </a:rPr>
              <a:t>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9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AU" sz="1900" b="0" i="0" u="none" strike="noStrike" kern="1200" cap="none" spc="0" normalizeH="0" baseline="0" noProof="0" dirty="0">
                <a:ln>
                  <a:noFill/>
                </a:ln>
                <a:solidFill>
                  <a:prstClr val="black"/>
                </a:solidFill>
                <a:effectLst/>
                <a:uLnTx/>
                <a:uFillTx/>
                <a:latin typeface="Calibri" panose="020F0502020204030204"/>
                <a:ea typeface="+mn-ea"/>
                <a:cs typeface="+mn-cs"/>
              </a:rPr>
              <a:t>Aboriginal and Torres Strait Islander Advisory Council on family, domestic and sexual violence is leading the development of the dedicated Aboriginal and Torres Strait Islander Action Plan in partnership with Government.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29341" y="2817091"/>
            <a:ext cx="8062660" cy="3247043"/>
          </a:xfrm>
          <a:prstGeom prst="rect">
            <a:avLst/>
          </a:prstGeom>
          <a:noFill/>
          <a:ln>
            <a:solidFill>
              <a:schemeClr val="accent1">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Action </a:t>
            </a: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Plan will include: </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actions for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immediate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implementation targeted towards addressing the safety needs of Aboriginal and Torres Strait Islander families and communities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onger-term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actions to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address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complex, sensitive and structural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factors driving violence against Aboriginal and Torres Strait Islander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families and communities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recommendations to Commonwealth, state and territory government for policy legislative reform to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drive structural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change.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AU"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58643" y="1547098"/>
            <a:ext cx="2449592" cy="461665"/>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panose="020F0502020204030204"/>
                <a:ea typeface="+mn-ea"/>
                <a:cs typeface="+mn-cs"/>
              </a:rPr>
              <a:t>Community-led</a:t>
            </a:r>
            <a:endPar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3852862" y="1643063"/>
            <a:ext cx="2449592" cy="514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3356068" y="1547106"/>
            <a:ext cx="2449592" cy="461665"/>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panose="020F0502020204030204"/>
                <a:ea typeface="+mn-ea"/>
                <a:cs typeface="+mn-cs"/>
              </a:rPr>
              <a:t>Culturally-safe</a:t>
            </a:r>
            <a:endPar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9031248" y="1547106"/>
            <a:ext cx="2449592" cy="461665"/>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panose="020F0502020204030204"/>
                <a:ea typeface="+mn-ea"/>
                <a:cs typeface="+mn-cs"/>
              </a:rPr>
              <a:t>Healing-informed</a:t>
            </a:r>
            <a:endPar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161008" y="1546181"/>
            <a:ext cx="2449592" cy="461665"/>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Strengths-based</a:t>
            </a:r>
            <a:endPar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826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49991" y="6198164"/>
            <a:ext cx="9951412" cy="58132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Target 13 of the National Agreement on Closing the Gap: </a:t>
            </a:r>
            <a:r>
              <a:rPr kumimoji="0" lang="en-AU" sz="1600" b="0"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By 2031, the rate of all forms of family violence and abuse against Aboriginal and Torres Strait Islander women and children is reduced at least by 50%, as progress towards zero.</a:t>
            </a:r>
          </a:p>
        </p:txBody>
      </p:sp>
      <p:sp>
        <p:nvSpPr>
          <p:cNvPr id="26" name="Rectangle 25"/>
          <p:cNvSpPr/>
          <p:nvPr/>
        </p:nvSpPr>
        <p:spPr>
          <a:xfrm>
            <a:off x="1340027" y="675992"/>
            <a:ext cx="9000310" cy="268878"/>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AU" sz="150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Vision : </a:t>
            </a:r>
            <a:r>
              <a:rPr kumimoji="0" lang="en-AU" sz="1500" b="0" i="1"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Our people no matter where they live, are culturally safe and strong, and live free from violence</a:t>
            </a:r>
            <a:r>
              <a:rPr kumimoji="0" lang="en-AU" sz="1500" b="0"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a:t>
            </a:r>
          </a:p>
        </p:txBody>
      </p:sp>
      <p:sp>
        <p:nvSpPr>
          <p:cNvPr id="27" name="TextBox 26"/>
          <p:cNvSpPr txBox="1"/>
          <p:nvPr/>
        </p:nvSpPr>
        <p:spPr>
          <a:xfrm rot="16200000">
            <a:off x="-359118" y="1965398"/>
            <a:ext cx="1346944" cy="292388"/>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smtClean="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REFORM AREAS</a:t>
            </a:r>
            <a:endParaRPr kumimoji="0" lang="en-AU" sz="130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37" name="TextBox 36"/>
          <p:cNvSpPr txBox="1"/>
          <p:nvPr/>
        </p:nvSpPr>
        <p:spPr>
          <a:xfrm>
            <a:off x="6673015" y="3224006"/>
            <a:ext cx="3792138" cy="315471"/>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5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Laying </a:t>
            </a:r>
            <a:r>
              <a:rPr kumimoji="0" lang="en-AU" sz="1450" b="1" i="0" u="none" strike="noStrike" kern="1200" cap="none" spc="0" normalizeH="0" baseline="0" noProof="0" dirty="0" smtClean="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strong foundations </a:t>
            </a:r>
            <a:r>
              <a:rPr kumimoji="0" lang="en-AU" sz="145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for </a:t>
            </a:r>
            <a:r>
              <a:rPr kumimoji="0" lang="en-AU" sz="1450" b="1" i="0" u="none" strike="noStrike" kern="1200" cap="none" spc="0" normalizeH="0" baseline="0" noProof="0" dirty="0" smtClean="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long-term change</a:t>
            </a:r>
            <a:endParaRPr kumimoji="0" lang="en-AU" sz="145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0" name="Rectangle 19"/>
          <p:cNvSpPr/>
          <p:nvPr/>
        </p:nvSpPr>
        <p:spPr>
          <a:xfrm>
            <a:off x="1049990" y="3592676"/>
            <a:ext cx="2341603" cy="1306572"/>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Justice </a:t>
            </a: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and </a:t>
            </a: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equitable outcomes</a:t>
            </a:r>
            <a:endPar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Uphold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human rights and enhance understanding of legal rights, including access to legal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assistance.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Investment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in strengthening positive change/leadership/cultural connection programs</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t>
            </a:r>
            <a:endParaRPr kumimoji="0" lang="en-AU"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49990" y="4939252"/>
            <a:ext cx="4872140" cy="113471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Sector </a:t>
            </a: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capacity building</a:t>
            </a:r>
            <a:endPar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Building </a:t>
            </a:r>
            <a:r>
              <a:rPr kumimoji="0" lang="en-AU" sz="12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the capacity of </a:t>
            </a:r>
            <a:r>
              <a:rPr kumimoji="0" lang="en-AU" sz="12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the Aboriginal and Torres Strait Islander </a:t>
            </a:r>
            <a:r>
              <a:rPr kumimoji="0" lang="en-AU" sz="12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community-controlled </a:t>
            </a:r>
            <a:r>
              <a:rPr kumimoji="0" lang="en-AU" sz="12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sector and workforces</a:t>
            </a:r>
            <a:r>
              <a:rPr kumimoji="0" lang="en-AU" sz="12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with targeted focus on the needs of all groups in </a:t>
            </a:r>
            <a:r>
              <a:rPr kumimoji="0" lang="en-AU" sz="12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community. </a:t>
            </a:r>
            <a:endParaRPr kumimoji="0" lang="en-AU" sz="12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p:nvPr/>
        </p:nvSpPr>
        <p:spPr>
          <a:xfrm>
            <a:off x="3449782" y="3592676"/>
            <a:ext cx="2472350" cy="1306572"/>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3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Funding </a:t>
            </a: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and investment  </a:t>
            </a:r>
            <a:endPar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Calibri" panose="020F0502020204030204"/>
                <a:ea typeface="+mn-ea"/>
                <a:cs typeface="+mn-cs"/>
              </a:rPr>
              <a:t>Build knowledge </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mn-ea"/>
                <a:cs typeface="+mn-cs"/>
              </a:rPr>
              <a:t>expenditure </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rPr>
              <a:t>across governments and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reform </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rPr>
              <a:t>relevant key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mn-ea"/>
                <a:cs typeface="+mn-cs"/>
              </a:rPr>
              <a:t>components to align with Closing the Gap.</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Create opportunities for shared decision-making around funding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allocations, including for housing.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AU"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p:cNvSpPr/>
          <p:nvPr/>
        </p:nvSpPr>
        <p:spPr>
          <a:xfrm>
            <a:off x="6269872" y="4939252"/>
            <a:ext cx="4731530" cy="113471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8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Leadership </a:t>
            </a: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and </a:t>
            </a: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governance</a:t>
            </a:r>
            <a:endPar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Establish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 Aboriginal and Torres Strait Islander family violence peak body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to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oversee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implementation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of the Action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Plan and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Target 13 of the National Agreement on Closing the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Gap.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Establish an Aboriginal and Torres Strait Islander Commissioner for family safety with suitable powers pursuant to legislation and administration.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912210C0-C3AC-27C6-FA26-518ED83151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8196"/>
          <a:stretch/>
        </p:blipFill>
        <p:spPr bwMode="auto">
          <a:xfrm>
            <a:off x="-3234" y="6399"/>
            <a:ext cx="1565362" cy="1341662"/>
          </a:xfrm>
          <a:prstGeom prst="rect">
            <a:avLst/>
          </a:prstGeom>
          <a:noFill/>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7570729B-77BB-32D1-8F93-85DA923375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8196"/>
          <a:stretch/>
        </p:blipFill>
        <p:spPr bwMode="auto">
          <a:xfrm>
            <a:off x="10628460" y="17003"/>
            <a:ext cx="1499702" cy="1285386"/>
          </a:xfrm>
          <a:prstGeom prst="rect">
            <a:avLst/>
          </a:prstGeom>
          <a:noFill/>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40BF9BB2-EB6A-FCD8-09A1-A5D4610309A3}"/>
              </a:ext>
            </a:extLst>
          </p:cNvPr>
          <p:cNvSpPr/>
          <p:nvPr/>
        </p:nvSpPr>
        <p:spPr>
          <a:xfrm>
            <a:off x="655782" y="1094156"/>
            <a:ext cx="2152230" cy="20403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Voice, self-determination,  </a:t>
            </a: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agency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Shared </a:t>
            </a:r>
            <a:r>
              <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decision-making in </a:t>
            </a: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genuine partnership </a:t>
            </a:r>
            <a:r>
              <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with government. Community-led solutions</a:t>
            </a: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Aboriginal and Torres Strait Islander women and children are front and centre of the design and delivery.  </a:t>
            </a:r>
            <a:endPar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7" name="Rectangle 6"/>
          <p:cNvSpPr/>
          <p:nvPr/>
        </p:nvSpPr>
        <p:spPr>
          <a:xfrm>
            <a:off x="1757363" y="149087"/>
            <a:ext cx="8582974"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6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Aboriginal and Torres Strait Islander Action Plan Framework</a:t>
            </a:r>
            <a:endParaRPr kumimoji="0" lang="en-AU" sz="26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2" name="Oval 21">
            <a:extLst>
              <a:ext uri="{FF2B5EF4-FFF2-40B4-BE49-F238E27FC236}">
                <a16:creationId xmlns:a16="http://schemas.microsoft.com/office/drawing/2014/main" id="{40BF9BB2-EB6A-FCD8-09A1-A5D4610309A3}"/>
              </a:ext>
            </a:extLst>
          </p:cNvPr>
          <p:cNvSpPr/>
          <p:nvPr/>
        </p:nvSpPr>
        <p:spPr>
          <a:xfrm>
            <a:off x="9516987" y="1091421"/>
            <a:ext cx="2152230" cy="20403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Evidence and data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eco-systems -</a:t>
            </a:r>
            <a:endPar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Understanding </a:t>
            </a: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our stories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 </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local, culturally-informed data and evidence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eco-system </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is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created and managed by Aboriginal and Torres Strait Islander peoples</a:t>
            </a:r>
            <a:r>
              <a:rPr kumimoji="0" lang="en-AU" sz="1050" b="0" i="1"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endPar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9" name="Oval 28">
            <a:extLst>
              <a:ext uri="{FF2B5EF4-FFF2-40B4-BE49-F238E27FC236}">
                <a16:creationId xmlns:a16="http://schemas.microsoft.com/office/drawing/2014/main" id="{40BF9BB2-EB6A-FCD8-09A1-A5D4610309A3}"/>
              </a:ext>
            </a:extLst>
          </p:cNvPr>
          <p:cNvSpPr/>
          <p:nvPr/>
        </p:nvSpPr>
        <p:spPr>
          <a:xfrm>
            <a:off x="7301686" y="1094201"/>
            <a:ext cx="2152230" cy="20403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Inclusion and intersectionality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Diverse </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experiences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are acknowledged </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including women, girls, men,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boys</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Elders, Stolen Generations, people living remotely, people with disability, and LGBTIQA+, </a:t>
            </a:r>
            <a:r>
              <a:rPr kumimoji="0" lang="en-AU" sz="1050" b="0" i="0" u="none" strike="noStrike" kern="1200" cap="none" spc="0" normalizeH="0" baseline="0" noProof="0" dirty="0" err="1"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Sistergirl</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050" b="0" i="0" u="none" strike="noStrike" kern="1200" cap="none" spc="0" normalizeH="0" baseline="0" noProof="0" dirty="0" err="1"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Brotherboy</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communities. </a:t>
            </a:r>
            <a:endPar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30" name="Oval 29">
            <a:extLst>
              <a:ext uri="{FF2B5EF4-FFF2-40B4-BE49-F238E27FC236}">
                <a16:creationId xmlns:a16="http://schemas.microsoft.com/office/drawing/2014/main" id="{40BF9BB2-EB6A-FCD8-09A1-A5D4610309A3}"/>
              </a:ext>
            </a:extLst>
          </p:cNvPr>
          <p:cNvSpPr/>
          <p:nvPr/>
        </p:nvSpPr>
        <p:spPr>
          <a:xfrm>
            <a:off x="2871083" y="1094156"/>
            <a:ext cx="2152230" cy="20403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Strength, </a:t>
            </a: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resilience, therapeutic </a:t>
            </a: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healing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Solutions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are trauma-aware</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healing-focused, </a:t>
            </a: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culturally safe and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kinship centred. </a:t>
            </a:r>
            <a:endPar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Cultural responses are used to address harmful behaviours. </a:t>
            </a:r>
            <a:r>
              <a:rPr kumimoji="0" lang="en-AU" sz="105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Health and wellbeing </a:t>
            </a:r>
            <a:r>
              <a:rPr kumimoji="0" lang="en-AU" sz="1050" b="0" i="0" u="none" strike="noStrike" kern="1200" cap="none" spc="0" normalizeH="0" baseline="0" noProof="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is prioritised. </a:t>
            </a:r>
            <a:endParaRPr kumimoji="0" lang="en-AU" sz="105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33" name="Oval 32">
            <a:extLst>
              <a:ext uri="{FF2B5EF4-FFF2-40B4-BE49-F238E27FC236}">
                <a16:creationId xmlns:a16="http://schemas.microsoft.com/office/drawing/2014/main" id="{40BF9BB2-EB6A-FCD8-09A1-A5D4610309A3}"/>
              </a:ext>
            </a:extLst>
          </p:cNvPr>
          <p:cNvSpPr/>
          <p:nvPr/>
        </p:nvSpPr>
        <p:spPr>
          <a:xfrm>
            <a:off x="5086385" y="1091421"/>
            <a:ext cx="2152230" cy="2040342"/>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Reforming institutions and systems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Responses to </a:t>
            </a:r>
            <a:r>
              <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systemic </a:t>
            </a: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biases </a:t>
            </a:r>
            <a:r>
              <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and structural racism are embedded across family violence service system. </a:t>
            </a: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Build </a:t>
            </a:r>
            <a:r>
              <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capacity in the workforce </a:t>
            </a: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and recognise the need for </a:t>
            </a:r>
            <a:r>
              <a:rPr kumimoji="0" lang="en-AU" sz="10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legislative reform. </a:t>
            </a:r>
            <a:endParaRPr kumimoji="0" lang="en-AU" sz="10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34" name="TextBox 33"/>
          <p:cNvSpPr txBox="1"/>
          <p:nvPr/>
        </p:nvSpPr>
        <p:spPr>
          <a:xfrm>
            <a:off x="1589991" y="3206509"/>
            <a:ext cx="3792138" cy="323165"/>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5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Addressing immediate </a:t>
            </a:r>
            <a:r>
              <a:rPr kumimoji="0" lang="en-AU" sz="1450" b="1" i="0" u="none" strike="noStrike" kern="1200" cap="none" spc="0" normalizeH="0" baseline="0" noProof="0" dirty="0" smtClean="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safety needs</a:t>
            </a:r>
            <a:endParaRPr kumimoji="0" lang="en-AU" sz="145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endParaRPr>
          </a:p>
        </p:txBody>
      </p:sp>
      <p:sp>
        <p:nvSpPr>
          <p:cNvPr id="25" name="Rectangle 24"/>
          <p:cNvSpPr/>
          <p:nvPr/>
        </p:nvSpPr>
        <p:spPr>
          <a:xfrm>
            <a:off x="6269872" y="3603817"/>
            <a:ext cx="4731530" cy="122477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Building </a:t>
            </a:r>
            <a:r>
              <a:rPr kumimoji="0" lang="en-AU" sz="12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the data and evidence base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Create a data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and evidence eco-system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specific </a:t>
            </a: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to Target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13.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Build Indigenous research capacity through practical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measures.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Local, culturally-informed evidence is collected and used to develop solutions. Local stories are understood. Governments and mainstream agencies at all levels share data to enable </a:t>
            </a:r>
            <a:r>
              <a:rPr kumimoji="0" lang="en-AU" sz="11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community-controlled organisations to make data-informed decisions. </a:t>
            </a:r>
            <a:endParaRPr kumimoji="0" lang="en-AU" sz="1000" b="1" i="0" u="none" strike="noStrike" kern="1200" cap="none" spc="0" normalizeH="0" baseline="0" noProof="0" dirty="0">
              <a:ln>
                <a:noFill/>
              </a:ln>
              <a:solidFill>
                <a:prstClr val="black"/>
              </a:solidFill>
              <a:effectLst/>
              <a:uLnTx/>
              <a:uFillTx/>
              <a:latin typeface="Red Hat Text" panose="02010303040201060303" pitchFamily="2" charset="0"/>
              <a:ea typeface="Red Hat Text" panose="02010303040201060303" pitchFamily="2" charset="0"/>
              <a:cs typeface="Red Hat Text" panose="02010303040201060303"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p:cNvSpPr txBox="1"/>
          <p:nvPr/>
        </p:nvSpPr>
        <p:spPr>
          <a:xfrm rot="16200000">
            <a:off x="-359118" y="4668861"/>
            <a:ext cx="1346944" cy="292388"/>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smtClean="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rPr>
              <a:t>OUTCOMES</a:t>
            </a:r>
            <a:endParaRPr kumimoji="0" lang="en-AU" sz="1300" b="1" i="0" u="none" strike="noStrike" kern="1200" cap="none" spc="0" normalizeH="0" baseline="0" noProof="0" dirty="0">
              <a:ln>
                <a:noFill/>
              </a:ln>
              <a:solidFill>
                <a:prstClr val="white"/>
              </a:solidFill>
              <a:effectLst/>
              <a:uLnTx/>
              <a:uFillTx/>
              <a:latin typeface="Calibri" panose="020F0502020204030204"/>
              <a:ea typeface="Red Hat Text" panose="02010303040201060303" pitchFamily="2" charset="0"/>
              <a:cs typeface="Red Hat Text" panose="02010303040201060303" pitchFamily="2" charset="0"/>
            </a:endParaRPr>
          </a:p>
        </p:txBody>
      </p:sp>
    </p:spTree>
    <p:extLst>
      <p:ext uri="{BB962C8B-B14F-4D97-AF65-F5344CB8AC3E}">
        <p14:creationId xmlns:p14="http://schemas.microsoft.com/office/powerpoint/2010/main" val="250370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544" y="509685"/>
            <a:ext cx="10945092" cy="5325630"/>
          </a:xfrm>
        </p:spPr>
        <p:txBody>
          <a:bodyPr>
            <a:noAutofit/>
          </a:bodyPr>
          <a:lstStyle/>
          <a:p>
            <a:pPr marL="0" indent="0">
              <a:lnSpc>
                <a:spcPct val="120000"/>
              </a:lnSpc>
              <a:spcBef>
                <a:spcPts val="100"/>
              </a:spcBef>
              <a:buNone/>
            </a:pPr>
            <a:endParaRPr lang="en-AU" sz="1000" b="1" dirty="0" smtClean="0"/>
          </a:p>
          <a:p>
            <a:pPr marL="0" indent="0">
              <a:lnSpc>
                <a:spcPct val="120000"/>
              </a:lnSpc>
              <a:spcBef>
                <a:spcPts val="100"/>
              </a:spcBef>
              <a:buNone/>
            </a:pPr>
            <a:r>
              <a:rPr lang="en-AU" sz="2000" b="1" dirty="0" smtClean="0"/>
              <a:t>In </a:t>
            </a:r>
            <a:r>
              <a:rPr lang="en-AU" sz="2000" b="1" dirty="0"/>
              <a:t>alignment with </a:t>
            </a:r>
            <a:r>
              <a:rPr lang="en-AU" sz="2000" b="1" dirty="0" smtClean="0"/>
              <a:t>the </a:t>
            </a:r>
            <a:r>
              <a:rPr lang="en-AU" sz="2000" b="1" i="1" dirty="0" smtClean="0">
                <a:hlinkClick r:id="rId3"/>
              </a:rPr>
              <a:t>National Agreement on Closing </a:t>
            </a:r>
            <a:r>
              <a:rPr lang="en-AU" sz="2000" b="1" i="1" dirty="0">
                <a:hlinkClick r:id="rId3"/>
              </a:rPr>
              <a:t>the Gap</a:t>
            </a:r>
            <a:r>
              <a:rPr lang="en-AU" sz="2000" b="1" dirty="0"/>
              <a:t>, the </a:t>
            </a:r>
            <a:r>
              <a:rPr lang="en-AU" sz="2000" b="1" dirty="0" smtClean="0"/>
              <a:t>Action Plan will support </a:t>
            </a:r>
            <a:r>
              <a:rPr lang="en-AU" sz="2000" b="1" dirty="0"/>
              <a:t>measures designed to achieve </a:t>
            </a:r>
            <a:r>
              <a:rPr lang="en-AU" sz="2000" b="1" dirty="0" smtClean="0"/>
              <a:t>Target </a:t>
            </a:r>
            <a:r>
              <a:rPr lang="en-AU" sz="2000" b="1" dirty="0"/>
              <a:t>13: </a:t>
            </a:r>
            <a:r>
              <a:rPr lang="en-AU" sz="2000" b="1" dirty="0" smtClean="0"/>
              <a:t>	</a:t>
            </a:r>
          </a:p>
          <a:p>
            <a:pPr marL="0" indent="0">
              <a:lnSpc>
                <a:spcPct val="120000"/>
              </a:lnSpc>
              <a:spcBef>
                <a:spcPts val="100"/>
              </a:spcBef>
              <a:buNone/>
            </a:pPr>
            <a:r>
              <a:rPr lang="en-AU" sz="2000" b="1" dirty="0" smtClean="0"/>
              <a: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48008-ABD4-4DAD-B476-D2E597FD5D4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6" name="TextBox 5"/>
          <p:cNvSpPr txBox="1"/>
          <p:nvPr/>
        </p:nvSpPr>
        <p:spPr>
          <a:xfrm>
            <a:off x="706543" y="5971840"/>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4"/>
          <a:stretch>
            <a:fillRect/>
          </a:stretch>
        </p:blipFill>
        <p:spPr>
          <a:xfrm>
            <a:off x="-1" y="509685"/>
            <a:ext cx="1154545" cy="5279360"/>
          </a:xfrm>
          <a:prstGeom prst="rect">
            <a:avLst/>
          </a:prstGeom>
        </p:spPr>
      </p:pic>
      <p:sp>
        <p:nvSpPr>
          <p:cNvPr id="10" name="Rectangle 9"/>
          <p:cNvSpPr/>
          <p:nvPr/>
        </p:nvSpPr>
        <p:spPr>
          <a:xfrm>
            <a:off x="0" y="0"/>
            <a:ext cx="12192000" cy="5096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AU" sz="2700" b="1" dirty="0">
                <a:solidFill>
                  <a:prstClr val="white"/>
                </a:solidFill>
                <a:latin typeface="Segoe UI Light" panose="020B0502040204020203" pitchFamily="34" charset="0"/>
                <a:cs typeface="Segoe UI Light" panose="020B0502040204020203" pitchFamily="34" charset="0"/>
              </a:rPr>
              <a:t>Embedding Target 13 of the National Agreement on Closing the Gap</a:t>
            </a:r>
          </a:p>
        </p:txBody>
      </p:sp>
      <p:sp>
        <p:nvSpPr>
          <p:cNvPr id="11" name="TextBox 10"/>
          <p:cNvSpPr txBox="1"/>
          <p:nvPr/>
        </p:nvSpPr>
        <p:spPr>
          <a:xfrm>
            <a:off x="2198250" y="1644074"/>
            <a:ext cx="9568872" cy="646331"/>
          </a:xfrm>
          <a:prstGeom prst="rect">
            <a:avLst/>
          </a:prstGeom>
          <a:noFill/>
          <a:ln w="1905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297FD5">
                    <a:lumMod val="75000"/>
                  </a:srgbClr>
                </a:solidFill>
                <a:effectLst/>
                <a:uLnTx/>
                <a:uFillTx/>
                <a:latin typeface="Calibri" panose="020F0502020204030204"/>
                <a:ea typeface="+mn-ea"/>
                <a:cs typeface="+mn-cs"/>
              </a:rPr>
              <a:t>By 2031, the rate of all forms of family violence and abuse against Aboriginal and Torres Strait 	Islander women and children is reduced at least by 50%, as progress towards zero.</a:t>
            </a:r>
            <a:endParaRPr kumimoji="0" lang="en-AU" sz="1800" b="0" i="0" u="none" strike="noStrike" kern="1200" cap="none" spc="0" normalizeH="0" baseline="0" noProof="0" dirty="0">
              <a:ln>
                <a:noFill/>
              </a:ln>
              <a:solidFill>
                <a:srgbClr val="297FD5">
                  <a:lumMod val="75000"/>
                </a:srgbClr>
              </a:solidFill>
              <a:effectLst/>
              <a:uLnTx/>
              <a:uFillTx/>
              <a:latin typeface="Calibri" panose="020F0502020204030204"/>
              <a:ea typeface="+mn-ea"/>
              <a:cs typeface="+mn-cs"/>
            </a:endParaRPr>
          </a:p>
        </p:txBody>
      </p:sp>
      <p:sp>
        <p:nvSpPr>
          <p:cNvPr id="12" name="TextBox 11"/>
          <p:cNvSpPr txBox="1"/>
          <p:nvPr/>
        </p:nvSpPr>
        <p:spPr>
          <a:xfrm>
            <a:off x="1237673" y="2360518"/>
            <a:ext cx="10446327" cy="3474797"/>
          </a:xfrm>
          <a:prstGeom prst="rect">
            <a:avLst/>
          </a:prstGeom>
          <a:noFill/>
        </p:spPr>
        <p:txBody>
          <a:bodyPr wrap="square" rtlCol="0">
            <a:spAutoFit/>
          </a:bodyPr>
          <a:lstStyle/>
          <a:p>
            <a:pPr marL="0" marR="0" lvl="0" indent="0" algn="l" defTabSz="457200" rtl="0" eaLnBrk="1" fontAlgn="auto" latinLnBrk="0" hangingPunct="1">
              <a:lnSpc>
                <a:spcPct val="110000"/>
              </a:lnSpc>
              <a:spcBef>
                <a:spcPts val="100"/>
              </a:spcBef>
              <a:spcAft>
                <a:spcPts val="0"/>
              </a:spcAft>
              <a:buClrTx/>
              <a:buSzTx/>
              <a:buFontTx/>
              <a:buNone/>
              <a:tabLst/>
              <a:defRPr/>
            </a:pPr>
            <a:r>
              <a:rPr kumimoji="0" lang="en-AU" sz="1700" b="0" i="0" u="none" strike="noStrike" kern="1200" cap="none" spc="0" normalizeH="0" baseline="0" noProof="0" dirty="0" smtClean="0">
                <a:ln>
                  <a:noFill/>
                </a:ln>
                <a:solidFill>
                  <a:prstClr val="black"/>
                </a:solidFill>
                <a:effectLst/>
                <a:uLnTx/>
                <a:uFillTx/>
                <a:latin typeface="Calibri" panose="020F0502020204030204"/>
                <a:ea typeface="+mn-ea"/>
                <a:cs typeface="+mn-cs"/>
              </a:rPr>
              <a:t>Examples of ways the Action Plan could give effect to this include:  </a:t>
            </a:r>
            <a:endParaRPr kumimoji="0" lang="en-AU"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Aboriginal Community Controlled Organisations delivering services to their communities </a:t>
            </a: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prevention-focused services that support and strengthen families</a:t>
            </a: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trauma-informed responses for children impacted by violence </a:t>
            </a:r>
            <a:endPar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People experiencing violence have access to therapeutic healing, including mothers and children</a:t>
            </a: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working with men to provide cultural healing and alternative pathways to criminal justice responses</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specialist programs and services are designed with, by and for Aboriginal and Torres Strait Islander </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peoples</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developing and prioritising opportunities for the Aboriginal and Torres Strait Islander workforce </a:t>
            </a: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organisations, businesses, and governments collaborating with Aboriginal and Torres Strait Islander peoples and communities </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to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deliver localised best-practice responses </a:t>
            </a:r>
          </a:p>
          <a:p>
            <a:pPr marL="742950" marR="0" lvl="1" indent="-285750" algn="l" defTabSz="457200" rtl="0" eaLnBrk="1" fontAlgn="auto" latinLnBrk="0" hangingPunct="1">
              <a:lnSpc>
                <a:spcPct val="110000"/>
              </a:lnSpc>
              <a:spcBef>
                <a:spcPts val="1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ensuring Aboriginal and Torres Strait Islander communities retain ownership of their cultural knowledge and intellectual property and integrating mechanisms to promote data </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sovereignty.</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50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entagon 71"/>
          <p:cNvSpPr/>
          <p:nvPr/>
        </p:nvSpPr>
        <p:spPr>
          <a:xfrm>
            <a:off x="215280" y="2538174"/>
            <a:ext cx="11766657" cy="138601"/>
          </a:xfrm>
          <a:prstGeom prst="homePlate">
            <a:avLst>
              <a:gd name="adj" fmla="val 21528"/>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Segoe UI Light"/>
              <a:ea typeface="+mn-ea"/>
              <a:cs typeface="+mn-cs"/>
            </a:endParaRPr>
          </a:p>
        </p:txBody>
      </p:sp>
      <p:sp>
        <p:nvSpPr>
          <p:cNvPr id="133" name="Rectangle 132"/>
          <p:cNvSpPr/>
          <p:nvPr/>
        </p:nvSpPr>
        <p:spPr>
          <a:xfrm>
            <a:off x="0" y="0"/>
            <a:ext cx="12192000" cy="5134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500" b="1" i="0" u="none" strike="noStrike" kern="1200" cap="none" spc="0" normalizeH="0" baseline="0" noProof="0" dirty="0" smtClean="0">
                <a:ln>
                  <a:noFill/>
                </a:ln>
                <a:solidFill>
                  <a:prstClr val="white"/>
                </a:solidFill>
                <a:effectLst/>
                <a:uLnTx/>
                <a:uFillTx/>
                <a:latin typeface="Bahnschrift SemiBold" panose="020B0502040204020203" pitchFamily="34" charset="0"/>
                <a:ea typeface="+mn-ea"/>
                <a:cs typeface="Segoe UI Light" panose="020B0502040204020203" pitchFamily="34" charset="0"/>
              </a:rPr>
              <a:t>   </a:t>
            </a:r>
            <a:r>
              <a:rPr lang="en-AU" sz="2700" b="1" dirty="0">
                <a:solidFill>
                  <a:prstClr val="white"/>
                </a:solidFill>
                <a:latin typeface="Segoe UI Light" panose="020B0502040204020203" pitchFamily="34" charset="0"/>
                <a:cs typeface="Segoe UI Light" panose="020B0502040204020203" pitchFamily="34" charset="0"/>
              </a:rPr>
              <a:t>Evidence</a:t>
            </a:r>
            <a:r>
              <a:rPr kumimoji="0" lang="en-AU" sz="2800" b="1"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 </a:t>
            </a:r>
          </a:p>
        </p:txBody>
      </p:sp>
      <p:sp>
        <p:nvSpPr>
          <p:cNvPr id="5" name="Rectangle 4"/>
          <p:cNvSpPr/>
          <p:nvPr/>
        </p:nvSpPr>
        <p:spPr>
          <a:xfrm>
            <a:off x="215281" y="487396"/>
            <a:ext cx="5628307" cy="20826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Deaths from family violence</a:t>
            </a: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104 </a:t>
            </a: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 Islander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women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aged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18 years and over were victims of domestic homicide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between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2009–10 and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2019-20</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AU" sz="1800" b="0" i="0" u="none" strike="noStrike" kern="1200" cap="none" spc="0" normalizeH="0" baseline="30000" noProof="0" dirty="0" smtClean="0">
                <a:ln>
                  <a:noFill/>
                </a:ln>
                <a:solidFill>
                  <a:prstClr val="black"/>
                </a:solidFill>
                <a:effectLst/>
                <a:uLnTx/>
                <a:uFillTx/>
                <a:latin typeface="Calibri" panose="020F0502020204030204" pitchFamily="34" charset="0"/>
                <a:ea typeface="Calibri" panose="020F0502020204030204" pitchFamily="34" charset="0"/>
                <a:cs typeface="+mn-cs"/>
              </a:rPr>
              <a:t>1</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 Islander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women are nearly 11 times more likely to die due to assault than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non-Indigenous women.</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2</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7" name="TextBox 6"/>
          <p:cNvSpPr txBox="1"/>
          <p:nvPr/>
        </p:nvSpPr>
        <p:spPr>
          <a:xfrm>
            <a:off x="6072182" y="497570"/>
            <a:ext cx="5800731" cy="20826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Hospitalisations from family violence</a:t>
            </a: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3 in 4 hospitalised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assaults of </a:t>
            </a: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 </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Islander peoples</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are a result of family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violence.</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 Islander women aged over 15 are 34 times more likely to be hospitalised as a result of family violence than non-Indigenous </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women,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with the figure even higher in remote areas of Australia</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AU" sz="1800" b="0" i="0" u="none" strike="noStrike" kern="1200" cap="none" spc="0" normalizeH="0" baseline="30000" noProof="0" dirty="0" smtClean="0">
                <a:ln>
                  <a:noFill/>
                </a:ln>
                <a:solidFill>
                  <a:prstClr val="black"/>
                </a:solidFill>
                <a:effectLst/>
                <a:uLnTx/>
                <a:uFillTx/>
                <a:latin typeface="Calibri" panose="020F0502020204030204" pitchFamily="34" charset="0"/>
                <a:ea typeface="Calibri" panose="020F0502020204030204" pitchFamily="34" charset="0"/>
                <a:cs typeface="+mn-cs"/>
              </a:rPr>
              <a:t>4</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8" name="TextBox 7"/>
          <p:cNvSpPr txBox="1"/>
          <p:nvPr/>
        </p:nvSpPr>
        <p:spPr>
          <a:xfrm>
            <a:off x="6072182" y="2624637"/>
            <a:ext cx="5948362" cy="24929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 Islander </a:t>
            </a:r>
            <a:r>
              <a:rPr kumimoji="0" lang="en-AU" sz="1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men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also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experience extremely high rates of violence, as both children and adults.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Between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2014–15 and 2015–16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there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were 18 Indigenous male victims of domestic homicide, with 3 Indigenous men killed by an intimate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partner.</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7</a:t>
            </a:r>
            <a:endPar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Aboriginal </a:t>
            </a: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and Torres Strait Islander men are more likely to be hospitalised or killed due to assault from another family </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member than non-indigenous</a:t>
            </a:r>
            <a:r>
              <a:rPr kumimoji="0" lang="en-AU" sz="1800" b="0" i="0" u="none" strike="noStrike" kern="1200" cap="none" spc="0" normalizeH="0" noProof="0" dirty="0" smtClean="0">
                <a:ln>
                  <a:noFill/>
                </a:ln>
                <a:solidFill>
                  <a:prstClr val="black"/>
                </a:solidFill>
                <a:effectLst/>
                <a:uLnTx/>
                <a:uFillTx/>
                <a:latin typeface="Calibri" panose="020F0502020204030204" pitchFamily="34" charset="0"/>
                <a:ea typeface="Calibri" panose="020F0502020204030204" pitchFamily="34" charset="0"/>
                <a:cs typeface="+mn-cs"/>
              </a:rPr>
              <a:t> men</a:t>
            </a:r>
            <a:r>
              <a:rPr kumimoji="0" lang="en-AU"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AU" sz="1800" b="0" i="0" u="none" strike="noStrike" kern="1200" cap="none" spc="0" normalizeH="0" baseline="30000" noProof="0" dirty="0" smtClean="0">
                <a:ln>
                  <a:noFill/>
                </a:ln>
                <a:solidFill>
                  <a:prstClr val="black"/>
                </a:solidFill>
                <a:effectLst/>
                <a:uLnTx/>
                <a:uFillTx/>
                <a:latin typeface="Calibri" panose="020F0502020204030204" pitchFamily="34" charset="0"/>
                <a:ea typeface="Calibri" panose="020F0502020204030204" pitchFamily="34" charset="0"/>
                <a:cs typeface="+mn-cs"/>
              </a:rPr>
              <a:t>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1"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9" name="TextBox 8"/>
          <p:cNvSpPr txBox="1"/>
          <p:nvPr/>
        </p:nvSpPr>
        <p:spPr>
          <a:xfrm>
            <a:off x="215279" y="2633911"/>
            <a:ext cx="5638800"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 Islander </a:t>
            </a:r>
            <a:r>
              <a:rPr kumimoji="0" lang="en-AU" sz="1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mn-cs"/>
              </a:rPr>
              <a:t>children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are impacted both directly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indirectly by family, domestic and sexual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violence, which contributes to the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over- representation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children in Australia’s child protection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systems.</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5</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 2017–18, 16% of </a:t>
            </a: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children received child protection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services.</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6</a:t>
            </a:r>
            <a:endParaRPr kumimoji="0" lang="en-AU"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15279" y="4975481"/>
            <a:ext cx="56388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Disability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More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than half of </a:t>
            </a:r>
            <a:r>
              <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Aboriginal and Torres Strait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peoples who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experience family violence have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disability.</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9</a:t>
            </a:r>
            <a:endParaRPr kumimoji="0" lang="en-AU"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138" name="Pentagon 137"/>
          <p:cNvSpPr/>
          <p:nvPr/>
        </p:nvSpPr>
        <p:spPr>
          <a:xfrm>
            <a:off x="253887" y="4890097"/>
            <a:ext cx="11766657" cy="138601"/>
          </a:xfrm>
          <a:prstGeom prst="homePlate">
            <a:avLst>
              <a:gd name="adj" fmla="val 21528"/>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Segoe UI Light"/>
              <a:ea typeface="+mn-ea"/>
              <a:cs typeface="+mn-cs"/>
            </a:endParaRPr>
          </a:p>
        </p:txBody>
      </p:sp>
      <p:sp>
        <p:nvSpPr>
          <p:cNvPr id="31" name="TextBox 30"/>
          <p:cNvSpPr txBox="1"/>
          <p:nvPr/>
        </p:nvSpPr>
        <p:spPr>
          <a:xfrm>
            <a:off x="6072182" y="4995126"/>
            <a:ext cx="590975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Other forms of gender-based violence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One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 4 Aboriginal and Torres Strait Islander peoples have had their intimate image/s or video/s shared online without their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consent.</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11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More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than half of Aboriginal and Torres Strait Islander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workers have experienced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workplace sexual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harassment.</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12</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3" name="TextBox 32"/>
          <p:cNvSpPr txBox="1"/>
          <p:nvPr/>
        </p:nvSpPr>
        <p:spPr>
          <a:xfrm>
            <a:off x="253886" y="5827371"/>
            <a:ext cx="581829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mn-cs"/>
              </a:rPr>
              <a:t>Sexual violence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mn-cs"/>
              </a:rPr>
              <a:t>Aboriginal </a:t>
            </a:r>
            <a:r>
              <a:rPr kumimoji="0" lang="en-AU"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and Torres Strait Islander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women</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report 3 times as many incidents of sexual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violence.</a:t>
            </a:r>
            <a:r>
              <a:rPr kumimoji="0" lang="en-AU"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35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4759" y="3901703"/>
            <a:ext cx="8062913" cy="2821357"/>
          </a:xfrm>
          <a:ln w="12700">
            <a:solidFill>
              <a:srgbClr val="4A66AC"/>
            </a:solidFill>
          </a:ln>
        </p:spPr>
        <p:txBody>
          <a:bodyPr>
            <a:noAutofit/>
          </a:bodyPr>
          <a:lstStyle/>
          <a:p>
            <a:pPr marL="0" indent="0">
              <a:lnSpc>
                <a:spcPct val="120000"/>
              </a:lnSpc>
              <a:spcBef>
                <a:spcPts val="600"/>
              </a:spcBef>
              <a:spcAft>
                <a:spcPts val="600"/>
              </a:spcAft>
              <a:buNone/>
            </a:pPr>
            <a:r>
              <a:rPr lang="en-AU" sz="1800" dirty="0"/>
              <a:t>The </a:t>
            </a:r>
            <a:r>
              <a:rPr lang="en-AU" sz="1800" i="1" dirty="0">
                <a:hlinkClick r:id="rId3"/>
              </a:rPr>
              <a:t>Wiyi Yani U Thangani (Women’s Voices) Report</a:t>
            </a:r>
            <a:r>
              <a:rPr lang="en-AU" sz="1800" dirty="0">
                <a:hlinkClick r:id="rId3"/>
              </a:rPr>
              <a:t> </a:t>
            </a:r>
            <a:r>
              <a:rPr lang="en-AU" sz="1800" dirty="0"/>
              <a:t>emphasises the importance of self‑determined and First Nations women-led responses to achieve systemic change. </a:t>
            </a:r>
            <a:endParaRPr lang="en-AU" sz="1800" dirty="0" smtClean="0"/>
          </a:p>
          <a:p>
            <a:pPr marL="0" indent="0">
              <a:lnSpc>
                <a:spcPct val="120000"/>
              </a:lnSpc>
              <a:spcBef>
                <a:spcPts val="600"/>
              </a:spcBef>
              <a:spcAft>
                <a:spcPts val="600"/>
              </a:spcAft>
              <a:buNone/>
            </a:pPr>
            <a:r>
              <a:rPr lang="en-AU" sz="1800" dirty="0" smtClean="0"/>
              <a:t>“Aboriginal </a:t>
            </a:r>
            <a:r>
              <a:rPr lang="en-AU" sz="1800" dirty="0"/>
              <a:t>and Torres Strait Islander women are calling for all Australian governments to significantly refocus and invest in early intervention and prevention supports. They want a system grounded in their self-determination and underpinned by healing and restorative approaches, aimed at supporting individuals and families, while also improving the conditions, and transforming the context, in which people </a:t>
            </a:r>
            <a:r>
              <a:rPr lang="en-AU" sz="1800" dirty="0" smtClean="0"/>
              <a:t>live” (p.101, </a:t>
            </a:r>
            <a:r>
              <a:rPr lang="en-AU" sz="1800" i="1" dirty="0" smtClean="0"/>
              <a:t>Wiyi Yani U Thangani</a:t>
            </a:r>
            <a:r>
              <a:rPr lang="en-AU" sz="1800" dirty="0" smtClean="0"/>
              <a:t>). </a:t>
            </a:r>
          </a:p>
        </p:txBody>
      </p:sp>
      <p:pic>
        <p:nvPicPr>
          <p:cNvPr id="5" name="Picture 4"/>
          <p:cNvPicPr>
            <a:picLocks noChangeAspect="1"/>
          </p:cNvPicPr>
          <p:nvPr/>
        </p:nvPicPr>
        <p:blipFill>
          <a:blip r:embed="rId4"/>
          <a:stretch>
            <a:fillRect/>
          </a:stretch>
        </p:blipFill>
        <p:spPr>
          <a:xfrm>
            <a:off x="85728" y="2836861"/>
            <a:ext cx="3833304" cy="3943351"/>
          </a:xfrm>
          <a:prstGeom prst="rect">
            <a:avLst/>
          </a:prstGeom>
        </p:spPr>
      </p:pic>
      <p:sp>
        <p:nvSpPr>
          <p:cNvPr id="6" name="Rectangle 5"/>
          <p:cNvSpPr/>
          <p:nvPr/>
        </p:nvSpPr>
        <p:spPr>
          <a:xfrm>
            <a:off x="0" y="0"/>
            <a:ext cx="12192000" cy="574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Aboriginal and Torres Strait Islander-led research</a:t>
            </a:r>
            <a:endParaRPr kumimoji="0" lang="en-AU" sz="2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8" name="TextBox 7"/>
          <p:cNvSpPr txBox="1"/>
          <p:nvPr/>
        </p:nvSpPr>
        <p:spPr>
          <a:xfrm>
            <a:off x="85728" y="682782"/>
            <a:ext cx="11707892" cy="19082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5"/>
              </a:rPr>
              <a:t>Family and Community Safety Study for Aboriginal and Torres Strait Islander Peoples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(FaCtS study) found that community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members overwhelmingly described family and community violence in relation to its historical context. </a:t>
            </a:r>
            <a:endPar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They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viewed contemporary violence as stemming from colonisation and the related violence enacted on Aboriginal and Torres Strait Islander peoples and communities, perpetuated by intergenerational trauma and the undermining of traditional gender structures. Individuals and communities have experienced severe and widespread trauma across generations, with limited capacity to address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it (p.15, FaCtS study). </a:t>
            </a:r>
          </a:p>
        </p:txBody>
      </p:sp>
      <p:sp>
        <p:nvSpPr>
          <p:cNvPr id="10" name="TextBox 9"/>
          <p:cNvSpPr txBox="1"/>
          <p:nvPr/>
        </p:nvSpPr>
        <p:spPr>
          <a:xfrm>
            <a:off x="4074066" y="2691147"/>
            <a:ext cx="79242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Participants spoke of the need to heal families, through redressing the breakdown in kinship and family structures. Those experiencing violence wanted the violence to stop and family disruption to be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minimised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p.15,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FaCtS study</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51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p:cNvSpPr/>
          <p:nvPr/>
        </p:nvSpPr>
        <p:spPr>
          <a:xfrm>
            <a:off x="0" y="-957"/>
            <a:ext cx="12192000" cy="48288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Inclusion and intersectionality</a:t>
            </a:r>
          </a:p>
        </p:txBody>
      </p:sp>
      <p:sp>
        <p:nvSpPr>
          <p:cNvPr id="20" name="TextBox 19"/>
          <p:cNvSpPr txBox="1"/>
          <p:nvPr/>
        </p:nvSpPr>
        <p:spPr>
          <a:xfrm>
            <a:off x="7015942" y="2488276"/>
            <a:ext cx="4956004"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Violence experienced by LGBTIQA+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people can also be gender-based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violence and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it shares many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of the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same drivers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of violence against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women.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Aboriginal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and Torres Strait Islander peoples who are gender diverse might use the terms Sistergirl and Brotherboy. </a:t>
            </a:r>
            <a:endPar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Brotherboy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and Sistergirl communities experience a number of significant and intersecting points of discrimination and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marginalisation.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that actions to prevent and respond to gender-based violence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include actions to address violence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against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Brotherboy and Sistergirl communities and </a:t>
            </a:r>
            <a:r>
              <a:rPr kumimoji="0" lang="en-AU"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that those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actions are culturally responsive and tailored to their needs.</a:t>
            </a:r>
          </a:p>
        </p:txBody>
      </p:sp>
      <p:sp>
        <p:nvSpPr>
          <p:cNvPr id="22" name="TextBox 21"/>
          <p:cNvSpPr txBox="1"/>
          <p:nvPr/>
        </p:nvSpPr>
        <p:spPr>
          <a:xfrm>
            <a:off x="432010" y="6113461"/>
            <a:ext cx="117599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Consultation guide: Informing the development of the Aboriginal </a:t>
            </a:r>
            <a:r>
              <a:rPr kumimoji="0" lang="en-AU" sz="2000" b="1" i="1"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and Torres Strait Islander Action Plan</a:t>
            </a:r>
            <a:endPar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93838" y="701487"/>
            <a:ext cx="611816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The Aboriginal and Torres Strait Islander Action Plan will acknowledge the diverse experiences of individuals, families and communities experiencing violence and will address the needs of all </a:t>
            </a:r>
            <a:r>
              <a:rPr kumimoji="0" lang="en-AU" sz="1800" b="0"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Aboriginal and Torres Strait </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Islander peoples.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333201" y="2608113"/>
            <a:ext cx="3124200" cy="2990850"/>
          </a:xfrm>
          <a:prstGeom prst="rect">
            <a:avLst/>
          </a:prstGeom>
        </p:spPr>
      </p:pic>
      <p:sp>
        <p:nvSpPr>
          <p:cNvPr id="5" name="TextBox 4"/>
          <p:cNvSpPr txBox="1"/>
          <p:nvPr/>
        </p:nvSpPr>
        <p:spPr>
          <a:xfrm>
            <a:off x="3953127" y="1965055"/>
            <a:ext cx="3017520"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mn-ea"/>
                <a:cs typeface="+mn-cs"/>
              </a:rPr>
              <a:t>This includes: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women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girls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men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boys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Elders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Stolen Generations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people </a:t>
            </a:r>
            <a:r>
              <a:rPr kumimoji="0" lang="en-AU" sz="19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living </a:t>
            </a: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remotely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people </a:t>
            </a:r>
            <a:r>
              <a:rPr kumimoji="0" lang="en-AU" sz="19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with </a:t>
            </a: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disability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LGBTIQA</a:t>
            </a:r>
            <a:r>
              <a:rPr kumimoji="0" lang="en-AU" sz="19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900" b="1" i="0" u="none" strike="noStrike" kern="1200" cap="none" spc="0" normalizeH="0" baseline="0" noProof="0" dirty="0" err="1"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Sistergirl</a:t>
            </a: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and </a:t>
            </a:r>
            <a:r>
              <a:rPr kumimoji="0" lang="en-AU" sz="1900" b="1" i="0" u="none" strike="noStrike" kern="1200" cap="none" spc="0" normalizeH="0" baseline="0" noProof="0" dirty="0" err="1"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Brotherboy</a:t>
            </a:r>
            <a:r>
              <a:rPr kumimoji="0" lang="en-AU" sz="1900" b="1" i="0" u="none" strike="noStrike" kern="1200" cap="none" spc="0" normalizeH="0" baseline="0" noProof="0" dirty="0" smtClean="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 </a:t>
            </a:r>
            <a:r>
              <a:rPr kumimoji="0" lang="en-AU" sz="1900" b="1" i="0" u="none" strike="noStrike" kern="1200" cap="none" spc="0" normalizeH="0" baseline="0" noProof="0" dirty="0">
                <a:ln>
                  <a:noFill/>
                </a:ln>
                <a:solidFill>
                  <a:prstClr val="black"/>
                </a:solidFill>
                <a:effectLst/>
                <a:uLnTx/>
                <a:uFillTx/>
                <a:latin typeface="Calibri" panose="020F0502020204030204"/>
                <a:ea typeface="Red Hat Text" panose="02010303040201060303" pitchFamily="2" charset="0"/>
                <a:cs typeface="Red Hat Text" panose="02010303040201060303" pitchFamily="2" charset="0"/>
              </a:rPr>
              <a:t>communities.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8316491" y="829956"/>
            <a:ext cx="2354906" cy="1576611"/>
          </a:xfrm>
          <a:prstGeom prst="rect">
            <a:avLst/>
          </a:prstGeom>
        </p:spPr>
      </p:pic>
    </p:spTree>
    <p:extLst>
      <p:ext uri="{BB962C8B-B14F-4D97-AF65-F5344CB8AC3E}">
        <p14:creationId xmlns:p14="http://schemas.microsoft.com/office/powerpoint/2010/main" val="847642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374C81"/>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DMS Document" ma:contentTypeID="0x010100266966F133664895A6EE3632470D45F5005790CAA19F21EA4289F0537C10C409C9" ma:contentTypeVersion="" ma:contentTypeDescription="PDMS Document Site Content Type" ma:contentTypeScope="" ma:versionID="b092b0dce7cf6b76afd2bc5490d833d5">
  <xsd:schema xmlns:xsd="http://www.w3.org/2001/XMLSchema" xmlns:xs="http://www.w3.org/2001/XMLSchema" xmlns:p="http://schemas.microsoft.com/office/2006/metadata/properties" xmlns:ns2="3E38E1A3-49DB-4B93-AB28-33D97111A6FA" targetNamespace="http://schemas.microsoft.com/office/2006/metadata/properties" ma:root="true" ma:fieldsID="eadc8ec1b3cbb327303f6f84dc4cb0a1" ns2:_="">
    <xsd:import namespace="3E38E1A3-49DB-4B93-AB28-33D97111A6FA"/>
    <xsd:element name="properties">
      <xsd:complexType>
        <xsd:sequence>
          <xsd:element name="documentManagement">
            <xsd:complexType>
              <xsd:all>
                <xsd:element ref="ns2:Security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38E1A3-49DB-4B93-AB28-33D97111A6FA" elementFormDefault="qualified">
    <xsd:import namespace="http://schemas.microsoft.com/office/2006/documentManagement/types"/>
    <xsd:import namespace="http://schemas.microsoft.com/office/infopath/2007/PartnerControls"/>
    <xsd:element name="SecurityClassification" ma:index="8" nillable="true" ma:displayName="Security Classification" ma:hidden="true" ma:internalName="SecurityClassifi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urityClassification xmlns="3E38E1A3-49DB-4B93-AB28-33D97111A6FA" xsi:nil="true"/>
  </documentManagement>
</p:properties>
</file>

<file path=customXml/itemProps1.xml><?xml version="1.0" encoding="utf-8"?>
<ds:datastoreItem xmlns:ds="http://schemas.openxmlformats.org/officeDocument/2006/customXml" ds:itemID="{08DABECE-CF63-4EC1-BAB6-FDC68BAFE7BA}">
  <ds:schemaRefs>
    <ds:schemaRef ds:uri="http://schemas.microsoft.com/sharepoint/v3/contenttype/forms"/>
  </ds:schemaRefs>
</ds:datastoreItem>
</file>

<file path=customXml/itemProps2.xml><?xml version="1.0" encoding="utf-8"?>
<ds:datastoreItem xmlns:ds="http://schemas.openxmlformats.org/officeDocument/2006/customXml" ds:itemID="{35FABC44-7252-45FF-8352-676474723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38E1A3-49DB-4B93-AB28-33D97111A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B73494-BAC5-437B-B006-0C7042DF10F3}">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E38E1A3-49DB-4B93-AB28-33D97111A6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7317</TotalTime>
  <Words>2652</Words>
  <Application>Microsoft Office PowerPoint</Application>
  <PresentationFormat>Widescreen</PresentationFormat>
  <Paragraphs>210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Bahnschrift SemiBold</vt:lpstr>
      <vt:lpstr>Calibri</vt:lpstr>
      <vt:lpstr>Calibri Light</vt:lpstr>
      <vt:lpstr>Red Hat Text</vt:lpstr>
      <vt:lpstr>Segoe UI Light</vt:lpstr>
      <vt:lpstr>Times New Roman</vt:lpstr>
      <vt:lpstr>Office Theme</vt:lpstr>
      <vt:lpstr>Aboriginal and Torres Strait Islander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framework for Australia’s National Plan to End Violence Against Women and Children</dc:title>
  <dc:creator>CALIC, Nikolina</dc:creator>
  <cp:keywords>[SEC=OFFICIAL]</cp:keywords>
  <cp:lastModifiedBy>HOUSDEN-TURNER, Mike</cp:lastModifiedBy>
  <cp:revision>301</cp:revision>
  <dcterms:created xsi:type="dcterms:W3CDTF">2021-02-21T22:33:45Z</dcterms:created>
  <dcterms:modified xsi:type="dcterms:W3CDTF">2022-12-06T06:28:36Z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0x010100266966F133664895A6EE3632470D45F5005790CAA19F21EA4289F0537C10C409C9</vt:lpwstr>
  </property>
  <property fmtid="{D5CDD505-2E9C-101B-9397-08002B2CF9AE}" pid="3" name="HPRMSecurityCaveat">
    <vt:lpwstr/>
  </property>
  <property fmtid="{D5CDD505-2E9C-101B-9397-08002B2CF9AE}" pid="4" name="ESearchTags">
    <vt:lpwstr/>
  </property>
  <property fmtid="{D5CDD505-2E9C-101B-9397-08002B2CF9AE}" pid="5" name="HPRMSecurityLevel">
    <vt:lpwstr>48;#OFFICIAL|11463c70-78df-4e3b-b0ff-f66cd3cb26ec</vt:lpwstr>
  </property>
  <property fmtid="{D5CDD505-2E9C-101B-9397-08002B2CF9AE}" pid="6" name="PMC.ESearch.TagGeneratedTime">
    <vt:lpwstr>2021-03-24T10:33:44</vt:lpwstr>
  </property>
  <property fmtid="{D5CDD505-2E9C-101B-9397-08002B2CF9AE}" pid="7" name="PM_ProtectiveMarkingImage_Header">
    <vt:lpwstr>C:\Program Files (x86)\Common Files\janusNET Shared\janusSEAL\Images\DocumentSlashBlue.png</vt:lpwstr>
  </property>
  <property fmtid="{D5CDD505-2E9C-101B-9397-08002B2CF9AE}" pid="8" name="PM_Caveats_Count">
    <vt:lpwstr>0</vt:lpwstr>
  </property>
  <property fmtid="{D5CDD505-2E9C-101B-9397-08002B2CF9AE}" pid="9" name="PM_DisplayValueSecClassificationWithQualifier">
    <vt:lpwstr>OFFICIAL</vt:lpwstr>
  </property>
  <property fmtid="{D5CDD505-2E9C-101B-9397-08002B2CF9AE}" pid="10" name="PM_Qualifier">
    <vt:lpwstr/>
  </property>
  <property fmtid="{D5CDD505-2E9C-101B-9397-08002B2CF9AE}" pid="11" name="PM_SecurityClassification">
    <vt:lpwstr>OFFICIAL</vt:lpwstr>
  </property>
  <property fmtid="{D5CDD505-2E9C-101B-9397-08002B2CF9AE}" pid="12" name="PM_InsertionValue">
    <vt:lpwstr>OFFICIAL</vt:lpwstr>
  </property>
  <property fmtid="{D5CDD505-2E9C-101B-9397-08002B2CF9AE}" pid="13" name="PM_Originating_FileId">
    <vt:lpwstr>35DF04DACC374F3190BFAE9524B4F921</vt:lpwstr>
  </property>
  <property fmtid="{D5CDD505-2E9C-101B-9397-08002B2CF9AE}" pid="14" name="PM_ProtectiveMarkingValue_Footer">
    <vt:lpwstr>OFFICIAL</vt:lpwstr>
  </property>
  <property fmtid="{D5CDD505-2E9C-101B-9397-08002B2CF9AE}" pid="15" name="PM_Originator_Hash_SHA1">
    <vt:lpwstr>BFA33D760E6FAFB66BD470EB8457430187B6D53F</vt:lpwstr>
  </property>
  <property fmtid="{D5CDD505-2E9C-101B-9397-08002B2CF9AE}" pid="16" name="PM_OriginationTimeStamp">
    <vt:lpwstr>2022-12-06T06:28:36Z</vt:lpwstr>
  </property>
  <property fmtid="{D5CDD505-2E9C-101B-9397-08002B2CF9AE}" pid="17" name="PM_ProtectiveMarkingValue_Header">
    <vt:lpwstr>OFFICIAL</vt:lpwstr>
  </property>
  <property fmtid="{D5CDD505-2E9C-101B-9397-08002B2CF9AE}" pid="18" name="PM_ProtectiveMarkingImage_Footer">
    <vt:lpwstr>C:\Program Files (x86)\Common Files\janusNET Shared\janusSEAL\Images\DocumentSlashBlue.png</vt:lpwstr>
  </property>
  <property fmtid="{D5CDD505-2E9C-101B-9397-08002B2CF9AE}" pid="19" name="PM_Namespace">
    <vt:lpwstr>gov.au</vt:lpwstr>
  </property>
  <property fmtid="{D5CDD505-2E9C-101B-9397-08002B2CF9AE}" pid="20" name="PM_Version">
    <vt:lpwstr>2018.4</vt:lpwstr>
  </property>
  <property fmtid="{D5CDD505-2E9C-101B-9397-08002B2CF9AE}" pid="21" name="PM_Note">
    <vt:lpwstr/>
  </property>
  <property fmtid="{D5CDD505-2E9C-101B-9397-08002B2CF9AE}" pid="22" name="PM_Markers">
    <vt:lpwstr/>
  </property>
  <property fmtid="{D5CDD505-2E9C-101B-9397-08002B2CF9AE}" pid="23" name="PM_Display">
    <vt:lpwstr>OFFICIAL</vt:lpwstr>
  </property>
  <property fmtid="{D5CDD505-2E9C-101B-9397-08002B2CF9AE}" pid="24" name="PM_Hash_Version">
    <vt:lpwstr>2018.0</vt:lpwstr>
  </property>
  <property fmtid="{D5CDD505-2E9C-101B-9397-08002B2CF9AE}" pid="25" name="PM_Hash_Salt_Prev">
    <vt:lpwstr>FF6B4EB044984990907BB035BDD5C1F3</vt:lpwstr>
  </property>
  <property fmtid="{D5CDD505-2E9C-101B-9397-08002B2CF9AE}" pid="26" name="PM_Hash_Salt">
    <vt:lpwstr>582A8333F8E1CB74832547B0BDD4C8EE</vt:lpwstr>
  </property>
  <property fmtid="{D5CDD505-2E9C-101B-9397-08002B2CF9AE}" pid="27" name="PM_Hash_SHA1">
    <vt:lpwstr>5E959921E762DBE797046617D7299A9BBC2ECCF6</vt:lpwstr>
  </property>
  <property fmtid="{D5CDD505-2E9C-101B-9397-08002B2CF9AE}" pid="28" name="PM_OriginatorUserAccountName_SHA256">
    <vt:lpwstr>AD557B76ACA0E0DA85EDF9A2D61C845766CC76B30FDFE43C55947B8A90D9B99C</vt:lpwstr>
  </property>
  <property fmtid="{D5CDD505-2E9C-101B-9397-08002B2CF9AE}" pid="29" name="PM_OriginatorDomainName_SHA256">
    <vt:lpwstr>E83A2A66C4061446A7E3732E8D44762184B6B377D962B96C83DC624302585857</vt:lpwstr>
  </property>
  <property fmtid="{D5CDD505-2E9C-101B-9397-08002B2CF9AE}" pid="30" name="PM_PrintOutPlacement_PPT">
    <vt:lpwstr/>
  </property>
  <property fmtid="{D5CDD505-2E9C-101B-9397-08002B2CF9AE}" pid="31" name="PM_SecurityClassification_Prev">
    <vt:lpwstr>OFFICIAL</vt:lpwstr>
  </property>
  <property fmtid="{D5CDD505-2E9C-101B-9397-08002B2CF9AE}" pid="32" name="PM_Qualifier_Prev">
    <vt:lpwstr/>
  </property>
</Properties>
</file>