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.xml" ContentType="application/vnd.openxmlformats-officedocument.presentationml.tags+xml"/>
  <Override PartName="/ppt/notesSlides/notesSlide9.xml" ContentType="application/vnd.openxmlformats-officedocument.presentationml.notesSlide+xml"/>
  <Override PartName="/ppt/tags/tag2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4"/>
  </p:sldMasterIdLst>
  <p:notesMasterIdLst>
    <p:notesMasterId r:id="rId18"/>
  </p:notesMasterIdLst>
  <p:handoutMasterIdLst>
    <p:handoutMasterId r:id="rId19"/>
  </p:handoutMasterIdLst>
  <p:sldIdLst>
    <p:sldId id="365" r:id="rId5"/>
    <p:sldId id="301" r:id="rId6"/>
    <p:sldId id="305" r:id="rId7"/>
    <p:sldId id="326" r:id="rId8"/>
    <p:sldId id="754" r:id="rId9"/>
    <p:sldId id="332" r:id="rId10"/>
    <p:sldId id="355" r:id="rId11"/>
    <p:sldId id="278" r:id="rId12"/>
    <p:sldId id="753" r:id="rId13"/>
    <p:sldId id="751" r:id="rId14"/>
    <p:sldId id="366" r:id="rId15"/>
    <p:sldId id="315" r:id="rId16"/>
    <p:sldId id="36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isability Employment Reform" id="{8574CD1C-97A2-4A77-8BBB-8C0C95016773}">
          <p14:sldIdLst>
            <p14:sldId id="365"/>
            <p14:sldId id="301"/>
            <p14:sldId id="305"/>
            <p14:sldId id="326"/>
            <p14:sldId id="754"/>
            <p14:sldId id="332"/>
            <p14:sldId id="355"/>
            <p14:sldId id="278"/>
            <p14:sldId id="753"/>
            <p14:sldId id="751"/>
            <p14:sldId id="366"/>
            <p14:sldId id="315"/>
            <p14:sldId id="362"/>
          </p14:sldIdLst>
        </p14:section>
        <p14:section name="Instructions" id="{25F0BE44-6D5C-4DF7-96B9-C4C018FFB9C9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FB9E161-3248-6A88-2E54-2E1074880AB8}" name="RAE, Katie" initials="RK" userId="S::katie.rae@dss.gov.au::de01f64f-920f-4f5e-820f-93595ad8af06" providerId="AD"/>
  <p188:author id="{6FE2F373-0D03-9CBA-1BD2-69EEF5B5D35B}" name="BAXTER, Erin" initials="BE" userId="S::erin.baxter@dss.gov.au::295c3aa5-ab1c-45d4-916f-5376ce1473a4" providerId="AD"/>
  <p188:author id="{C7B6858B-129B-1474-C1B5-6D79AF348C3D}" name="SPENCE, Kellie" initials="SK" userId="S::kellie.spence@dss.gov.au::5134acbb-2d2e-4129-8bcb-5a9503b20ca7" providerId="AD"/>
  <p188:author id="{96A2919C-7C58-F406-0FBD-CA6DD267241D}" name="MURRAY, Gayle" initials="MG" userId="S::gayle.murray@dss.gov.au::b3c1e37a-0381-4d99-839f-a353a7954781" providerId="AD"/>
  <p188:author id="{E14F73BD-A32D-83BD-5EF9-23F366F82AF7}" name="HEMSLEY, Matt" initials="HM" userId="S::matt.hemsley@dss.gov.au::8714da48-6a7c-49b2-a157-70cae1f06f3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0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878E5-9B2B-2304-F557-6B7AAC1E289D}" v="3" dt="2024-07-22T06:53:16.394"/>
    <p1510:client id="{4B4F4CB9-6558-5A9F-8541-B5B00AA42E18}" v="10" dt="2024-07-22T03:01:02.388"/>
    <p1510:client id="{4DE2151F-1AAD-A803-8383-6592C2FF10BA}" v="33" dt="2024-07-22T03:02:14.651"/>
    <p1510:client id="{966963E7-5F64-E3F5-28DF-28C999941E4C}" v="42" dt="2024-07-22T02:21:43.273"/>
    <p1510:client id="{9A9D04B6-29C4-FD8D-FB86-AE8069A87AD5}" v="1" dt="2024-07-22T07:54:02.051"/>
    <p1510:client id="{A58F5DF0-AAD3-42E1-8361-545FDD5286DB}" v="14" dt="2024-07-22T04:40:55.062"/>
    <p1510:client id="{D396A7DF-1577-EFF5-1ABD-9FEDCC86C7EF}" v="353" dt="2024-07-22T05:20:40.008"/>
    <p1510:client id="{D55A878F-F626-E9A7-894F-5738A687B1FD}" v="1" dt="2024-07-22T06:08:45.507"/>
    <p1510:client id="{E73DA81F-0E48-EFD6-1179-220BD7A68F71}" v="51" dt="2024-07-22T06:39:13.953"/>
    <p1510:client id="{E7EE101D-6B33-C4DA-C39D-B57670C5F329}" v="6" dt="2024-07-22T06:31:51.497"/>
    <p1510:client id="{FE9A4154-E887-ADEA-A4EF-D36A5BFD47D8}" v="14" dt="2024-07-22T07:54:05.984"/>
  </p1510:revLst>
</p1510:revInfo>
</file>

<file path=ppt/tableStyles.xml><?xml version="1.0" encoding="utf-8"?>
<a:tblStyleLst xmlns:a="http://schemas.openxmlformats.org/drawingml/2006/main" def="{7DA834AB-767B-4E65-B5A6-EF2CF86DF1BC}">
  <a:tblStyle styleId="{7DA834AB-767B-4E65-B5A6-EF2CF86DF1BC}" styleName="DSS Table Style 1 (default)">
    <a:wholeTbl>
      <a:tcTxStyle>
        <a:fontRef idx="minor">
          <a:schemeClr val="dk1"/>
        </a:fontRef>
        <a:schemeClr val="dk1"/>
      </a:tcTxStyle>
      <a:tcStyle>
        <a:tcBdr>
          <a:left>
            <a:ln w="12700" cap="flat" cmpd="sng">
              <a:solidFill>
                <a:schemeClr val="lt1"/>
              </a:solidFill>
            </a:ln>
          </a:left>
          <a:right>
            <a:ln w="12700" cap="flat" cmpd="sng">
              <a:solidFill>
                <a:schemeClr val="lt1"/>
              </a:solidFill>
            </a:ln>
          </a:right>
          <a:top>
            <a:ln w="12700" cap="flat" cmpd="sng">
              <a:solidFill>
                <a:srgbClr val="F2F2F2"/>
              </a:solidFill>
            </a:ln>
          </a:top>
          <a:bottom>
            <a:ln w="12700" cap="flat" cmpd="sng">
              <a:solidFill>
                <a:srgbClr val="F2F2F2"/>
              </a:solidFill>
            </a:ln>
          </a:bottom>
          <a:insideH>
            <a:ln w="12700" cap="flat" cmpd="sng">
              <a:solidFill>
                <a:srgbClr val="F2F2F2"/>
              </a:solidFill>
            </a:ln>
          </a:insideH>
          <a:insideV>
            <a:ln w="12700" cap="flat" cmpd="sng">
              <a:solidFill>
                <a:schemeClr val="lt1"/>
              </a:solidFill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  <a:fill>
          <a:solidFill>
            <a:srgbClr val="F2F2F2"/>
          </a:solidFill>
        </a:fill>
      </a:tcStyle>
    </a:band2H>
    <a:band1V>
      <a:tcStyle>
        <a:tcBdr/>
        <a:fill>
          <a:noFill/>
        </a:fill>
      </a:tcStyle>
    </a:band1V>
    <a:band2V>
      <a:tcStyle>
        <a:tcBdr/>
        <a:fill>
          <a:solidFill>
            <a:srgbClr val="F2F2F2"/>
          </a:solidFill>
        </a:fill>
      </a:tcStyle>
    </a:band2V>
    <a:lastCol>
      <a:tcTxStyle>
        <a:fontRef idx="minor">
          <a:schemeClr val="dk1"/>
        </a:fontRef>
        <a:schemeClr val="dk1"/>
      </a:tcTxStyle>
      <a:tcStyle>
        <a:tcBdr/>
      </a:tcStyle>
    </a:lastCol>
    <a:firstCol>
      <a:tcTxStyle b="on">
        <a:fontRef idx="minor">
          <a:schemeClr val="dk1"/>
        </a:fontRef>
        <a:schemeClr val="dk1"/>
      </a:tcTxStyle>
      <a:tcStyle>
        <a:tcBdr/>
      </a:tcStyle>
    </a:firstCol>
    <a:lastRow>
      <a:tcTxStyle b="on">
        <a:fontRef idx="minor">
          <a:schemeClr val="dk1"/>
        </a:fontRef>
        <a:schemeClr val="dk1"/>
      </a:tcTxStyle>
      <a:tcStyle>
        <a:tcBdr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V>
            <a:ln w="12700" cap="flat" cmpd="sng">
              <a:solidFill>
                <a:schemeClr val="lt1"/>
              </a:solidFill>
            </a:ln>
          </a:insideV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FFFFFF"/>
        </a:fontRef>
        <a:schemeClr val="lt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V>
            <a:ln w="12700" cap="flat" cmpd="sng">
              <a:solidFill>
                <a:schemeClr val="lt1"/>
              </a:solidFill>
            </a:ln>
          </a:insideV>
        </a:tcBdr>
        <a:fill>
          <a:solidFill>
            <a:schemeClr val="accent1"/>
          </a:solidFill>
        </a:fill>
      </a:tcStyle>
    </a:firstRow>
  </a:tblStyle>
  <a:tblStyle styleId="{8E69BC5D-742D-4883-A4A0-CE9C66BB31B4}" styleName="DSS Table Style 2">
    <a:wholeTbl>
      <a:tcTxStyle>
        <a:fontRef idx="minor">
          <a:schemeClr val="dk1"/>
        </a:fontRef>
        <a:schemeClr val="dk1"/>
      </a:tcTxStyle>
      <a:tcStyle>
        <a:tcBdr>
          <a:left>
            <a:ln w="12700" cap="flat" cmpd="sng">
              <a:solidFill>
                <a:schemeClr val="lt1"/>
              </a:solidFill>
            </a:ln>
          </a:left>
          <a:right>
            <a:ln w="12700" cap="flat" cmpd="sng">
              <a:solidFill>
                <a:schemeClr val="lt1"/>
              </a:solidFill>
            </a:ln>
          </a:right>
          <a:top>
            <a:ln w="12700" cap="flat" cmpd="sng">
              <a:solidFill>
                <a:srgbClr val="F2F2F2"/>
              </a:solidFill>
            </a:ln>
          </a:top>
          <a:bottom>
            <a:ln w="12700" cap="flat" cmpd="sng">
              <a:solidFill>
                <a:srgbClr val="F2F2F2"/>
              </a:solidFill>
            </a:ln>
          </a:bottom>
          <a:insideH>
            <a:ln w="12700" cap="flat" cmpd="sng">
              <a:solidFill>
                <a:srgbClr val="F2F2F2"/>
              </a:solidFill>
            </a:ln>
          </a:insideH>
          <a:insideV>
            <a:ln w="12700" cap="flat" cmpd="sng">
              <a:solidFill>
                <a:schemeClr val="lt1"/>
              </a:solidFill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  <a:fill>
          <a:solidFill>
            <a:srgbClr val="F2F2F2"/>
          </a:solidFill>
        </a:fill>
      </a:tcStyle>
    </a:band2H>
    <a:band1V>
      <a:tcStyle>
        <a:tcBdr/>
      </a:tcStyle>
    </a:band1V>
    <a:band2V>
      <a:tcStyle>
        <a:tcBdr/>
        <a:fill>
          <a:solidFill>
            <a:srgbClr val="F2F2F2"/>
          </a:solidFill>
        </a:fill>
      </a:tcStyle>
    </a:band2V>
    <a:lastCol>
      <a:tcTxStyle b="on">
        <a:fontRef idx="minor">
          <a:srgbClr val="008EAA"/>
        </a:fontRef>
        <a:schemeClr val="accent1"/>
      </a:tcTxStyle>
      <a:tcStyle>
        <a:tcBdr/>
      </a:tcStyle>
    </a:lastCol>
    <a:firstCol>
      <a:tcTxStyle b="on">
        <a:fontRef idx="minor">
          <a:schemeClr val="dk1"/>
        </a:fontRef>
        <a:schemeClr val="dk1"/>
      </a:tcTxStyle>
      <a:tcStyle>
        <a:tcBdr/>
      </a:tcStyle>
    </a:firstCol>
    <a:lastRow>
      <a:tcTxStyle b="on">
        <a:fontRef idx="minor">
          <a:schemeClr val="dk1"/>
        </a:fontRef>
        <a:schemeClr val="dk1"/>
      </a:tcTxStyle>
      <a:tcStyle>
        <a:tcBdr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V>
            <a:ln w="12700" cap="flat" cmpd="sng">
              <a:solidFill>
                <a:schemeClr val="lt1"/>
              </a:solidFill>
            </a:ln>
          </a:insideV>
        </a:tcBdr>
        <a:fill>
          <a:solidFill>
            <a:schemeClr val="lt1"/>
          </a:solidFill>
        </a:fill>
      </a:tcStyle>
    </a:lastRow>
    <a:firstRow>
      <a:tcTxStyle b="on">
        <a:fontRef idx="minor">
          <a:schemeClr val="dk1"/>
        </a:fontRef>
        <a:schemeClr val="dk1"/>
      </a:tcTxStyle>
      <a:tcStyle>
        <a:tcBdr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V>
            <a:ln w="12700" cap="flat" cmpd="sng">
              <a:solidFill>
                <a:schemeClr val="lt1"/>
              </a:solidFill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804" y="76"/>
      </p:cViewPr>
      <p:guideLst/>
    </p:cSldViewPr>
  </p:slideViewPr>
  <p:outlineViewPr>
    <p:cViewPr>
      <p:scale>
        <a:sx n="33" d="100"/>
        <a:sy n="33" d="100"/>
      </p:scale>
      <p:origin x="0" y="-57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22A456A-A532-4DC1-B087-08C0B9C24B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C29F5E-D43E-4715-AFAE-2F73327A4B6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31C80-F70D-4AA1-8F3A-D6DA812A54BF}" type="datetimeFigureOut">
              <a:rPr lang="en-AU" smtClean="0"/>
              <a:t>15/08/2024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F94BA0-AED3-437E-AAB0-25DF34AD96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algn="ctr"/>
            <a:r>
              <a:rPr lang="en-AU">
                <a:solidFill>
                  <a:srgbClr val="FF7E00"/>
                </a:solidFill>
                <a:latin typeface="Times New Roman" panose="02020603050405020304" pitchFamily="18" charset="0"/>
              </a:rPr>
              <a:t>OFFICIAL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94E698-05D7-4B2A-A1F4-C011A5E03B3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503AF-5BEE-4133-932E-47C61C1386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1460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6878AB-02F9-4E6E-85A5-D058ABB8AD49}" type="datetimeFigureOut">
              <a:rPr lang="en-AU" smtClean="0"/>
              <a:t>15/08/2024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 b="0" i="0" u="none">
                <a:solidFill>
                  <a:srgbClr val="FF7E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en-AU"/>
              <a:t>OFFICIAL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1617C-2330-43C0-83CA-1B53F434AD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825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1617C-2330-43C0-83CA-1B53F434AD03}" type="slidenum">
              <a:rPr lang="en-AU" smtClean="0"/>
              <a:t>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3AAC6-EA44-92F4-290C-43A26748E3B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65E049FE-BE61-9DD1-3F16-E6CF209918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5706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9FCD5A-FAEB-4408-A72D-6A117BCA66A8}" type="slidenum">
              <a:rPr lang="en-AU" smtClean="0"/>
              <a:t>10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729D6-D166-24A2-8371-C5C3400BC93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DCFA9C1D-1101-6B4E-4C23-52E6CD9423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7958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8987" rtl="0" eaLnBrk="1" fontAlgn="base" latinLnBrk="0" hangingPunct="1"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AU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2D21D1-52E2-420B-B491-CFF6D7BB79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4C7F2-A515-32C0-0BFA-C394E5CF5D0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pPr marL="0" marR="0" lvl="0" indent="0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50703382-D2C3-E682-F009-452451DBE2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solidFill>
                <a:srgbClr val="FF7E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3A61B4-5165-0E7A-7FD7-1F0E176F55D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645F003C-21A5-470F-BA00-C5E24DB400C2}" type="datetime1">
              <a:rPr lang="en-US" smtClean="0"/>
              <a:t>8/15/2024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521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600" kern="1200">
              <a:effectLst/>
              <a:highlight>
                <a:srgbClr val="00FF00"/>
              </a:highlight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2D21D1-52E2-420B-B491-CFF6D7BB79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6C15A-AB94-1648-4D74-1258035F783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pPr marL="0" marR="0" lvl="0" indent="0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074D08CF-FE2D-CF9D-2D1B-F637CF5E53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solidFill>
                <a:srgbClr val="FF7E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6E2D5B-F45F-6E47-9369-E7649529792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926A1804-5677-4315-9B2D-227A3C8B43DC}" type="datetime1">
              <a:rPr lang="en-US" smtClean="0"/>
              <a:t>8/15/2024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7674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8987" rtl="0" eaLnBrk="1" fontAlgn="base" latinLnBrk="0" hangingPunct="1"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AU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2D21D1-52E2-420B-B491-CFF6D7BB79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4C7F2-A515-32C0-0BFA-C394E5CF5D0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pPr marL="0" marR="0" lvl="0" indent="0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50703382-D2C3-E682-F009-452451DBE2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solidFill>
                <a:srgbClr val="FF7E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3A61B4-5165-0E7A-7FD7-1F0E176F55D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645F003C-21A5-470F-BA00-C5E24DB400C2}" type="datetime1">
              <a:rPr lang="en-US" smtClean="0"/>
              <a:t>8/15/2024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987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2D21D1-52E2-420B-B491-CFF6D7BB79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65B13-1197-1F26-99B7-2DFFB3D1DB8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pPr marL="0" marR="0" lvl="0" indent="0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6BDAD0FF-7AC6-D127-514F-1C357C0DCB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solidFill>
                <a:srgbClr val="FF7E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BAB6FB-DD7C-1043-6100-AA66EF76143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BA2E41DD-D135-474B-A24A-D1F27C8409B9}" type="datetime1">
              <a:rPr lang="en-US" smtClean="0"/>
              <a:t>8/15/2024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08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2D21D1-52E2-420B-B491-CFF6D7BB79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6C15A-AB94-1648-4D74-1258035F783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pPr marL="0" marR="0" lvl="0" indent="0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074D08CF-FE2D-CF9D-2D1B-F637CF5E53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solidFill>
                <a:srgbClr val="FF7E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8EB50F-273B-BFED-B7E4-EAB5BDE3CA4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6CB76D4A-D2CA-48C5-9CC3-74E34D035BFD}" type="datetime1">
              <a:rPr lang="en-US" smtClean="0"/>
              <a:t>8/15/2024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39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8987" rtl="0" eaLnBrk="1" fontAlgn="auto" latinLnBrk="0" hangingPunct="1">
              <a:buClrTx/>
              <a:buSzTx/>
              <a:buFontTx/>
              <a:buNone/>
              <a:tabLst/>
              <a:defRPr/>
            </a:pPr>
            <a:endParaRPr lang="en-AU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2D21D1-52E2-420B-B491-CFF6D7BB79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65B13-1197-1F26-99B7-2DFFB3D1DB8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pPr marL="0" marR="0" lvl="0" indent="0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6BDAD0FF-7AC6-D127-514F-1C357C0DCB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solidFill>
                <a:srgbClr val="FF7E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D46BCF-C7C2-31C9-8924-04A60D3E419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2DB18733-B6CB-487F-9D83-D2AD02FFCC45}" type="datetime1">
              <a:rPr lang="en-US" smtClean="0"/>
              <a:t>8/15/2024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204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2D21D1-52E2-420B-B491-CFF6D7BB79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8132B-2854-A89C-76C3-492E098C40F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pPr marL="0" marR="0" lvl="0" indent="0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28757A4A-3EAB-964B-F1C5-66D810AA767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solidFill>
                <a:srgbClr val="FF7E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C64018-AF22-8295-5A58-B58E54E7459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939F88A7-F618-4B19-B1DF-7187CD510130}" type="datetime1">
              <a:rPr lang="en-US" smtClean="0"/>
              <a:t>8/15/2024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77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8987" rtl="0" eaLnBrk="1" fontAlgn="base" latinLnBrk="0" hangingPunct="1"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AU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2D21D1-52E2-420B-B491-CFF6D7BB79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4C7F2-A515-32C0-0BFA-C394E5CF5D0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pPr marL="0" marR="0" lvl="0" indent="0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50703382-D2C3-E682-F009-452451DBE2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solidFill>
                <a:srgbClr val="FF7E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3A61B4-5165-0E7A-7FD7-1F0E176F55D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645F003C-21A5-470F-BA00-C5E24DB400C2}" type="datetime1">
              <a:rPr lang="en-US" smtClean="0"/>
              <a:t>8/15/2024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19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fontAlgn="base">
              <a:buSzPts val="1000"/>
              <a:buFont typeface="Symbol" panose="05050102010706020507" pitchFamily="18" charset="2"/>
              <a:buNone/>
            </a:pPr>
            <a:endParaRPr lang="en-AU">
              <a:effectLst/>
              <a:ea typeface="Calibri" panose="020F0502020204030204" pitchFamily="34" charset="0"/>
            </a:endParaRPr>
          </a:p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3C835C99-AF71-4005-B62A-078C3B6D2910}" type="datetime1">
              <a:rPr lang="en-US" smtClean="0"/>
              <a:t>8/15/2024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C3DFE-6836-D4AD-7939-21A7C58012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820FA727-8CFA-F7E6-65B5-E42F31F081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7690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1617C-2330-43C0-83CA-1B53F434AD03}" type="slidenum">
              <a:rPr lang="en-AU" smtClean="0"/>
              <a:t>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31A2E-4ECF-D93A-F598-B577BF741F2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1B5FACB9-246E-E46E-9F3A-0DA19702C6C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091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9FCD5A-FAEB-4408-A72D-6A117BCA66A8}" type="slidenum">
              <a:rPr lang="en-AU" smtClean="0"/>
              <a:t>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98B286-D7CE-A727-5431-3DA11849AA6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05EF647A-DBE0-A901-A35E-E3ED7AAE57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790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ustralian Government Department of Social Services">
            <a:extLst>
              <a:ext uri="{FF2B5EF4-FFF2-40B4-BE49-F238E27FC236}">
                <a16:creationId xmlns:a16="http://schemas.microsoft.com/office/drawing/2014/main" id="{44AE8ECC-8499-17A7-7169-F0D446CB89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67" y="589320"/>
            <a:ext cx="3999588" cy="81460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C2A176-702B-4376-AC71-2A106461FBB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9789" y="2735054"/>
            <a:ext cx="7333444" cy="609398"/>
          </a:xfrm>
        </p:spPr>
        <p:txBody>
          <a:bodyPr wrap="square" anchor="b">
            <a:spAutoFit/>
          </a:bodyPr>
          <a:lstStyle>
            <a:lvl1pPr algn="l"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add presentation title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446960-CED8-4CE7-8598-6F6C6F53871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9788" y="3428999"/>
            <a:ext cx="7333444" cy="332399"/>
          </a:xfrm>
        </p:spPr>
        <p:txBody>
          <a:bodyPr wrap="square">
            <a:sp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presentation subtitle</a:t>
            </a:r>
            <a:endParaRPr lang="en-A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880705-E9A4-9370-CD8E-E2E33E72E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15355" y="1658708"/>
            <a:ext cx="7476645" cy="51992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3F272-BAC4-CFB0-5BD2-025CF1FEB6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39788" y="6286499"/>
            <a:ext cx="9938166" cy="252410"/>
          </a:xfrm>
        </p:spPr>
        <p:txBody>
          <a:bodyPr/>
          <a:lstStyle>
            <a:lvl1pPr algn="ctr">
              <a:defRPr sz="1200" b="0" i="0" u="none">
                <a:solidFill>
                  <a:srgbClr val="FF7E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en-AU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088860725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B245E-612A-4802-AA86-02E58BC7CE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532701"/>
            <a:ext cx="10507661" cy="609398"/>
          </a:xfrm>
        </p:spPr>
        <p:txBody>
          <a:bodyPr anchor="b"/>
          <a:lstStyle>
            <a:lvl1pPr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en-AU" noProof="0"/>
              <a:t>Click to Divider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1E9043-0D8E-45C5-985C-98474BC3945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3428999"/>
            <a:ext cx="10507662" cy="266065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noProof="0"/>
              <a:t>Click to Divider Subtitle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B02FF60-60B3-41D5-967C-5DA1B9762B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9788" y="6286499"/>
            <a:ext cx="9708091" cy="2524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0" i="0" u="none">
                <a:solidFill>
                  <a:srgbClr val="FF7E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en-AU"/>
              <a:t>1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9C20840B-C17A-4110-99B2-D999FF7D6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47879" y="6286499"/>
            <a:ext cx="804334" cy="2524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63F2B1-4266-4ED4-AC2C-DB487684831E}" type="slidenum">
              <a:rPr lang="en-AU" noProof="0" smtClean="0"/>
              <a:pPr/>
              <a:t>‹#›</a:t>
            </a:fld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266425531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1E976E-710F-886E-052A-154F3E4808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pPr/>
              <a:t>‹#›</a:t>
            </a:fld>
            <a:endParaRPr lang="en-AU" noProof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400EDFA-2A6E-7B0B-6B27-9FE0BB1763D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9788" y="800100"/>
            <a:ext cx="10502478" cy="5149850"/>
          </a:xfrm>
        </p:spPr>
        <p:txBody>
          <a:bodyPr anchor="ctr" anchorCtr="0"/>
          <a:lstStyle>
            <a:lvl1pPr algn="ctr">
              <a:defRPr sz="2400">
                <a:solidFill>
                  <a:schemeClr val="accent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E36AC96-8FA9-C539-70D9-104BECA604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839788" y="6286499"/>
            <a:ext cx="9938166" cy="252410"/>
          </a:xfrm>
        </p:spPr>
        <p:txBody>
          <a:bodyPr/>
          <a:lstStyle>
            <a:lvl1pPr algn="ctr">
              <a:defRPr sz="1200" b="0" i="0" u="none">
                <a:solidFill>
                  <a:srgbClr val="FF7E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en-AU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9780846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A2B82-0586-412C-B2EB-52662E7EA8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noProof="0"/>
              <a:t>Click to add slide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F9EE50-1CB9-4EAD-9841-CDCE34CF0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0" i="0" u="none">
                <a:solidFill>
                  <a:srgbClr val="FF7E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en-AU"/>
              <a:t>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3D29F4-AD7A-44AF-A3B4-813CB209C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t>‹#›</a:t>
            </a:fld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312152290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D3FED3-4315-444D-8608-2FA7DA201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0" i="0" u="none">
                <a:solidFill>
                  <a:srgbClr val="FF7E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en-AU"/>
              <a:t>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FD4FE5-67E9-4B70-86CD-A9C4D76C3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F2B1-4266-4ED4-AC2C-DB48768483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615764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9" y="2139852"/>
            <a:ext cx="5486401" cy="2578297"/>
          </a:xfrm>
        </p:spPr>
        <p:txBody>
          <a:bodyPr>
            <a:noAutofit/>
          </a:bodyPr>
          <a:lstStyle>
            <a:lvl1pPr algn="r">
              <a:defRPr sz="7200">
                <a:solidFill>
                  <a:schemeClr val="accent1"/>
                </a:solidFill>
              </a:defRPr>
            </a:lvl1pPr>
          </a:lstStyle>
          <a:p>
            <a:r>
              <a:rPr lang="en-US"/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BC000-81E5-4501-AD48-4784C58675D4}" type="datetime1">
              <a:rPr lang="en-US" smtClean="0"/>
              <a:t>8/15/2024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89254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40"/>
            <a:ext cx="4045865" cy="1498177"/>
          </a:xfrm>
        </p:spPr>
        <p:txBody>
          <a:bodyPr>
            <a:no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AF80-7634-4A0F-A3D6-459FD9A02419}" type="datetime1">
              <a:rPr lang="en-US" smtClean="0"/>
              <a:t>8/15/2024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45029F8-E610-899B-543A-133F58659329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609600" y="1776952"/>
            <a:ext cx="4405998" cy="1963329"/>
          </a:xfrm>
        </p:spPr>
        <p:txBody>
          <a:bodyPr anchor="t">
            <a:normAutofit/>
          </a:bodyPr>
          <a:lstStyle>
            <a:lvl1pPr marL="0" indent="0" algn="l">
              <a:buNone/>
              <a:defRPr lang="en-US" sz="18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your desired text.</a:t>
            </a:r>
          </a:p>
        </p:txBody>
      </p:sp>
    </p:spTree>
    <p:extLst>
      <p:ext uri="{BB962C8B-B14F-4D97-AF65-F5344CB8AC3E}">
        <p14:creationId xmlns:p14="http://schemas.microsoft.com/office/powerpoint/2010/main" val="211220650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74F4F-D185-416A-B1C8-BC8AC02C8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2C28F-30E6-414E-AF8D-DBC6B3748B6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9788" y="1808163"/>
            <a:ext cx="10514012" cy="4118504"/>
          </a:xfrm>
        </p:spPr>
        <p:txBody>
          <a:bodyPr/>
          <a:lstStyle/>
          <a:p>
            <a:pPr lvl="0"/>
            <a:r>
              <a:rPr lang="en-AU" noProof="0"/>
              <a:t>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  <a:p>
            <a:pPr lvl="5"/>
            <a:r>
              <a:rPr lang="en-AU" noProof="0"/>
              <a:t>Sixth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CAB1C-7126-4630-B130-DC2CB18A9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0" i="0" u="none">
                <a:solidFill>
                  <a:srgbClr val="FF7E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en-AU"/>
              <a:t>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A15F07-24A7-4D18-87BB-E61B3DB0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t>‹#›</a:t>
            </a:fld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235415660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36B45-1C80-34C4-795E-FD47BEFA11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noProof="0"/>
              <a:t>Click to add slide 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D49623-FC11-56F7-D6B4-F3D7D6E97CD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39788" y="1808163"/>
            <a:ext cx="5076825" cy="41417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283D258A-47C9-0016-D8D1-F6A8D8B1847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76084" y="1808163"/>
            <a:ext cx="5076825" cy="41417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5809A8-8E91-578B-3DDF-D61DC9F20F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200" b="0" i="0" u="none">
                <a:solidFill>
                  <a:srgbClr val="FF7E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en-AU"/>
              <a:t>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A43E47-968F-5D72-2386-008A59729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pPr/>
              <a:t>‹#›</a:t>
            </a:fld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87065383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36B45-1C80-34C4-795E-FD47BEFA11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slide title</a:t>
            </a:r>
            <a:endParaRPr lang="en-AU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9DDCE5CE-2057-EEA9-667F-2AE655372DE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4220" y="1808163"/>
            <a:ext cx="5067300" cy="60960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 sz="24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/>
            </a:lvl2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D49623-FC11-56F7-D6B4-F3D7D6E97CD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39788" y="2485450"/>
            <a:ext cx="5076825" cy="3464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93B4F6DB-7A1B-9100-D467-47F60359826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75388" y="1808163"/>
            <a:ext cx="5067300" cy="60960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 sz="24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/>
            </a:lvl2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283D258A-47C9-0016-D8D1-F6A8D8B1847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76084" y="2485450"/>
            <a:ext cx="5076825" cy="3464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5809A8-8E91-578B-3DDF-D61DC9F20F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200" b="0" i="0" u="none">
                <a:solidFill>
                  <a:srgbClr val="FF7E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en-AU"/>
              <a:t>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A43E47-968F-5D72-2386-008A59729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63F2B1-4266-4ED4-AC2C-DB487684831E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702110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LHS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36B45-1C80-34C4-795E-FD47BEFA11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noProof="0"/>
              <a:t>Click to add slide 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D49623-FC11-56F7-D6B4-F3D7D6E97CD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39788" y="1808163"/>
            <a:ext cx="5076825" cy="41417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8" name="Picture Placeholder 7" descr="Image Placeholder">
            <a:extLst>
              <a:ext uri="{FF2B5EF4-FFF2-40B4-BE49-F238E27FC236}">
                <a16:creationId xmlns:a16="http://schemas.microsoft.com/office/drawing/2014/main" id="{BC99C403-6B62-C078-AFF5-3C4A10E48AD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75388" y="1808163"/>
            <a:ext cx="5067300" cy="4141787"/>
          </a:xfrm>
          <a:solidFill>
            <a:schemeClr val="bg1">
              <a:lumMod val="95000"/>
            </a:schemeClr>
          </a:solidFill>
        </p:spPr>
        <p:txBody>
          <a:bodyPr lIns="360000" tIns="360000" rIns="360000" bIns="360000"/>
          <a:lstStyle>
            <a:lvl1pPr>
              <a:defRPr sz="1600"/>
            </a:lvl1pPr>
          </a:lstStyle>
          <a:p>
            <a:r>
              <a:rPr lang="en-AU" noProof="0"/>
              <a:t>Click on the icon and follow the prompts to select your image.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5809A8-8E91-578B-3DDF-D61DC9F20F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200" b="0" i="0" u="none">
                <a:solidFill>
                  <a:srgbClr val="FF7E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en-AU"/>
              <a:t>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A43E47-968F-5D72-2386-008A59729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pPr/>
              <a:t>‹#›</a:t>
            </a:fld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395849847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RHS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36B45-1C80-34C4-795E-FD47BEFA11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noProof="0"/>
              <a:t>Click to add slide title</a:t>
            </a:r>
          </a:p>
        </p:txBody>
      </p:sp>
      <p:sp>
        <p:nvSpPr>
          <p:cNvPr id="8" name="Picture Placeholder 7" descr="Image Placeholder">
            <a:extLst>
              <a:ext uri="{FF2B5EF4-FFF2-40B4-BE49-F238E27FC236}">
                <a16:creationId xmlns:a16="http://schemas.microsoft.com/office/drawing/2014/main" id="{BC99C403-6B62-C078-AFF5-3C4A10E48AD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9788" y="1808163"/>
            <a:ext cx="5067300" cy="4141787"/>
          </a:xfrm>
          <a:solidFill>
            <a:schemeClr val="bg1">
              <a:lumMod val="95000"/>
            </a:schemeClr>
          </a:solidFill>
        </p:spPr>
        <p:txBody>
          <a:bodyPr lIns="360000" tIns="360000" rIns="360000" bIns="360000"/>
          <a:lstStyle>
            <a:lvl1pPr>
              <a:defRPr sz="1600"/>
            </a:lvl1pPr>
          </a:lstStyle>
          <a:p>
            <a:r>
              <a:rPr lang="en-AU" noProof="0"/>
              <a:t>Click on the icon and follow the prompts to select your image.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D49623-FC11-56F7-D6B4-F3D7D6E97CD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75388" y="1808163"/>
            <a:ext cx="5076825" cy="41417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5809A8-8E91-578B-3DDF-D61DC9F20F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200" b="0" i="0" u="none">
                <a:solidFill>
                  <a:srgbClr val="FF7E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en-AU"/>
              <a:t>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A43E47-968F-5D72-2386-008A59729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pPr/>
              <a:t>‹#›</a:t>
            </a:fld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2860597106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Full Width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A34EF-CFDD-70DD-88DA-AEE140954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/>
          </a:p>
        </p:txBody>
      </p:sp>
      <p:sp>
        <p:nvSpPr>
          <p:cNvPr id="5" name="Picture Placeholder 4" descr="Image Placeholder">
            <a:extLst>
              <a:ext uri="{FF2B5EF4-FFF2-40B4-BE49-F238E27FC236}">
                <a16:creationId xmlns:a16="http://schemas.microsoft.com/office/drawing/2014/main" id="{7B90D30B-C5D8-286C-D2D2-0225FED3D45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9788" y="1808163"/>
            <a:ext cx="10512425" cy="4141787"/>
          </a:xfrm>
          <a:solidFill>
            <a:schemeClr val="bg1">
              <a:lumMod val="95000"/>
            </a:schemeClr>
          </a:solidFill>
        </p:spPr>
        <p:txBody>
          <a:bodyPr lIns="360000" tIns="360000" rIns="360000" bIns="36000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AU" noProof="0"/>
              <a:t>Click on the icon and follow the prompts to select your image.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B8E786-9F82-EC2F-6600-F6755441D5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200" b="0" i="0" u="none">
                <a:solidFill>
                  <a:srgbClr val="FF7E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en-AU"/>
              <a:t>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15B3C4-0B71-F92B-3B2D-9E91696424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pPr/>
              <a:t>‹#›</a:t>
            </a:fld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267043770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7" descr="Image Placeholder">
            <a:extLst>
              <a:ext uri="{FF2B5EF4-FFF2-40B4-BE49-F238E27FC236}">
                <a16:creationId xmlns:a16="http://schemas.microsoft.com/office/drawing/2014/main" id="{E2450232-6A15-D0CD-EA3C-65FCBDB87C1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172076" y="800101"/>
            <a:ext cx="6170612" cy="5149850"/>
          </a:xfrm>
          <a:solidFill>
            <a:schemeClr val="bg1">
              <a:lumMod val="95000"/>
            </a:schemeClr>
          </a:solidFill>
        </p:spPr>
        <p:txBody>
          <a:bodyPr lIns="360000" tIns="360000" rIns="360000" bIns="360000"/>
          <a:lstStyle>
            <a:lvl1pPr>
              <a:defRPr sz="1600"/>
            </a:lvl1pPr>
          </a:lstStyle>
          <a:p>
            <a:r>
              <a:rPr lang="en-AU" noProof="0"/>
              <a:t>Click on the icon and follow the prompts to select your image.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257A185-0FB7-4828-92E2-2FEA7FD410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1322" y="800101"/>
            <a:ext cx="3932237" cy="1218795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en-AU" noProof="0"/>
              <a:t>Click to add slide title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19A5836C-3EE2-491C-A804-D9E605D96C9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51322" y="2171700"/>
            <a:ext cx="3921125" cy="3697288"/>
          </a:xfrm>
        </p:spPr>
        <p:txBody>
          <a:bodyPr/>
          <a:lstStyle/>
          <a:p>
            <a:pPr lvl="0"/>
            <a:r>
              <a:rPr lang="en-AU" noProof="0"/>
              <a:t>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  <a:p>
            <a:pPr lvl="5"/>
            <a:r>
              <a:rPr lang="en-AU" noProof="0"/>
              <a:t>Sixth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E6F239-7AF3-4530-A2B5-B379DB148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0" i="0" u="none">
                <a:solidFill>
                  <a:srgbClr val="FF7E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en-AU"/>
              <a:t>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14895D-5805-4F7F-9E33-F0A235D9B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t>‹#›</a:t>
            </a:fld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3611423985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567CF47-2A6F-4805-8236-77CA0F4FE3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1322" y="800100"/>
            <a:ext cx="3920703" cy="1218795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en-AU" noProof="0"/>
              <a:t>Click to add slide title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F7F495E0-8AB2-4857-8B5D-A547941533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51322" y="2193680"/>
            <a:ext cx="3921125" cy="3675307"/>
          </a:xfrm>
        </p:spPr>
        <p:txBody>
          <a:bodyPr/>
          <a:lstStyle/>
          <a:p>
            <a:pPr lvl="0"/>
            <a:r>
              <a:rPr lang="en-AU" noProof="0"/>
              <a:t>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  <a:p>
            <a:pPr lvl="5"/>
            <a:r>
              <a:rPr lang="en-AU" noProof="0"/>
              <a:t>Sixth level</a:t>
            </a:r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69595EDF-D4E2-4869-B76F-4BF54300D68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183188" y="800100"/>
            <a:ext cx="6172200" cy="5149850"/>
          </a:xfrm>
        </p:spPr>
        <p:txBody>
          <a:bodyPr/>
          <a:lstStyle/>
          <a:p>
            <a:pPr lvl="0"/>
            <a:r>
              <a:rPr lang="en-AU" noProof="0"/>
              <a:t>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  <a:p>
            <a:pPr lvl="5"/>
            <a:r>
              <a:rPr lang="en-AU" noProof="0"/>
              <a:t>Sixth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F2AFEF-6796-4FF8-87CB-41D46879F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0" i="0" u="none">
                <a:solidFill>
                  <a:srgbClr val="FF7E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en-AU"/>
              <a:t>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C4A5DB-64FC-4FAC-AB87-9EFBD1176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t>‹#›</a:t>
            </a:fld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283932660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8C27A0-7D2C-4FBB-B70D-3BDA3F9AF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2390"/>
            <a:ext cx="10502478" cy="67710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en-AU" noProof="0"/>
              <a:t>Click to add slide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AB03F2-F2F4-4F78-98F4-3316FD88B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1322" y="1808163"/>
            <a:ext cx="10502478" cy="411850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F260C-52B2-4D1C-B9C7-80179DFAC5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9788" y="6286499"/>
            <a:ext cx="9938166" cy="2524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0" i="0" u="none">
                <a:solidFill>
                  <a:srgbClr val="FF7E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en-AU"/>
              <a:t>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A0918-8A9E-4284-8EAE-6CC43FB0AF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37932" y="6286499"/>
            <a:ext cx="804334" cy="2524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fld id="{3F63F2B1-4266-4ED4-AC2C-DB487684831E}" type="slidenum">
              <a:rPr lang="en-AU" noProof="0" smtClean="0"/>
              <a:pPr/>
              <a:t>‹#›</a:t>
            </a:fld>
            <a:endParaRPr lang="en-AU" noProof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DF88D5-AF3C-F480-1F11-695A3233C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76697" y="6012872"/>
            <a:ext cx="1215303" cy="84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55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5" r:id="rId2"/>
    <p:sldLayoutId id="2147483706" r:id="rId3"/>
    <p:sldLayoutId id="2147483708" r:id="rId4"/>
    <p:sldLayoutId id="2147483707" r:id="rId5"/>
    <p:sldLayoutId id="2147483709" r:id="rId6"/>
    <p:sldLayoutId id="2147483710" r:id="rId7"/>
    <p:sldLayoutId id="2147483705" r:id="rId8"/>
    <p:sldLayoutId id="2147483704" r:id="rId9"/>
    <p:sldLayoutId id="2147483697" r:id="rId10"/>
    <p:sldLayoutId id="2147483711" r:id="rId11"/>
    <p:sldLayoutId id="2147483701" r:id="rId12"/>
    <p:sldLayoutId id="2147483702" r:id="rId13"/>
    <p:sldLayoutId id="2147483714" r:id="rId14"/>
    <p:sldLayoutId id="2147483716" r:id="rId1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68288" indent="-268288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0000" indent="-270000" algn="l" defTabSz="914400" rtl="0" eaLnBrk="1" latinLnBrk="0" hangingPunct="1">
        <a:lnSpc>
          <a:spcPct val="110000"/>
        </a:lnSpc>
        <a:spcBef>
          <a:spcPts val="1000"/>
        </a:spcBef>
        <a:buFont typeface="Calibri Light" panose="020F0302020204030204" pitchFamily="34" charset="0"/>
        <a:buChar char="−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None/>
        <a:defRPr sz="2400" b="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68288" indent="-268288" algn="l" defTabSz="914400" rtl="0" eaLnBrk="1" latinLnBrk="0" hangingPunct="1">
        <a:lnSpc>
          <a:spcPct val="110000"/>
        </a:lnSpc>
        <a:spcBef>
          <a:spcPts val="1000"/>
        </a:spcBef>
        <a:buFont typeface="+mj-lt"/>
        <a:buAutoNum type="arabicPeriod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540000" indent="-270000" algn="l" defTabSz="914400" rtl="0" eaLnBrk="1" latinLnBrk="0" hangingPunct="1">
        <a:lnSpc>
          <a:spcPct val="110000"/>
        </a:lnSpc>
        <a:spcBef>
          <a:spcPts val="1000"/>
        </a:spcBef>
        <a:buFont typeface="+mj-lt"/>
        <a:buAutoNum type="alphaLcPeriod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504" userDrawn="1">
          <p15:clr>
            <a:srgbClr val="F26B43"/>
          </p15:clr>
        </p15:guide>
        <p15:guide id="4" pos="529" userDrawn="1">
          <p15:clr>
            <a:srgbClr val="F26B43"/>
          </p15:clr>
        </p15:guide>
        <p15:guide id="5" pos="7151" userDrawn="1">
          <p15:clr>
            <a:srgbClr val="F26B43"/>
          </p15:clr>
        </p15:guide>
        <p15:guide id="6" orient="horz" pos="822" userDrawn="1">
          <p15:clr>
            <a:srgbClr val="F26B43"/>
          </p15:clr>
        </p15:guide>
        <p15:guide id="7" pos="3727" userDrawn="1">
          <p15:clr>
            <a:srgbClr val="F26B43"/>
          </p15:clr>
        </p15:guide>
        <p15:guide id="8" pos="3953" userDrawn="1">
          <p15:clr>
            <a:srgbClr val="F26B43"/>
          </p15:clr>
        </p15:guide>
        <p15:guide id="9" orient="horz" pos="1139" userDrawn="1">
          <p15:clr>
            <a:srgbClr val="F26B43"/>
          </p15:clr>
        </p15:guide>
        <p15:guide id="10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3.png"/><Relationship Id="rId5" Type="http://schemas.openxmlformats.org/officeDocument/2006/relationships/image" Target="../media/image12.e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sv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4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4.png"/><Relationship Id="rId4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3.png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818411-2AED-1B8C-1076-E502BAEE0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8" y="5224130"/>
            <a:ext cx="12186960" cy="16338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BE4B70-E2D6-4B0D-83B5-E4F9BB0C1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8" y="1626441"/>
            <a:ext cx="8717166" cy="1354217"/>
          </a:xfrm>
        </p:spPr>
        <p:txBody>
          <a:bodyPr/>
          <a:lstStyle/>
          <a:p>
            <a:r>
              <a:rPr lang="en-AU" dirty="0"/>
              <a:t>Disability Employment Reform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0E3A2D-67BE-4608-970E-AF8BB1CC13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9788" y="3158909"/>
            <a:ext cx="7333444" cy="902363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AU" b="1"/>
              <a:t>Presenter:</a:t>
            </a:r>
            <a:r>
              <a:rPr lang="en-AU"/>
              <a:t> Kellie Spence</a:t>
            </a:r>
          </a:p>
          <a:p>
            <a:r>
              <a:rPr lang="en-AU" b="1"/>
              <a:t>Position: </a:t>
            </a:r>
            <a:r>
              <a:rPr lang="en-AU"/>
              <a:t>Group Manager, Disability Employment</a:t>
            </a:r>
            <a:endParaRPr lang="en-AU"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710978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descr="Performance scorecard&#10;" hidden="1">
            <a:extLst>
              <a:ext uri="{FF2B5EF4-FFF2-40B4-BE49-F238E27FC236}">
                <a16:creationId xmlns:a16="http://schemas.microsoft.com/office/drawing/2014/main" id="{DFEE1329-1FC1-1B68-E33B-FA18DB9CB10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53007017"/>
              </p:ext>
            </p:extLst>
          </p:nvPr>
        </p:nvGraphicFramePr>
        <p:xfrm>
          <a:off x="1525467" y="265236"/>
          <a:ext cx="1466" cy="1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DFEE1329-1FC1-1B68-E33B-FA18DB9CB10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467" y="265236"/>
                        <a:ext cx="1466" cy="14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itle 18">
            <a:extLst>
              <a:ext uri="{FF2B5EF4-FFF2-40B4-BE49-F238E27FC236}">
                <a16:creationId xmlns:a16="http://schemas.microsoft.com/office/drawing/2014/main" id="{8E107E7D-99DC-ED9F-4A74-C5D9D7EF509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26720" y="233405"/>
            <a:ext cx="5953566" cy="76944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Participant Scorecard 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31D415A0-EEFE-3EF1-F676-EC22242F54B2}"/>
              </a:ext>
            </a:extLst>
          </p:cNvPr>
          <p:cNvSpPr txBox="1">
            <a:spLocks/>
          </p:cNvSpPr>
          <p:nvPr/>
        </p:nvSpPr>
        <p:spPr>
          <a:xfrm>
            <a:off x="452740" y="1003704"/>
            <a:ext cx="6447086" cy="541096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AU" sz="1600">
              <a:solidFill>
                <a:srgbClr val="000000"/>
              </a:solidFill>
              <a:latin typeface="+mj-lt"/>
            </a:endParaRPr>
          </a:p>
          <a:p>
            <a:pPr algn="l"/>
            <a:endParaRPr lang="en-AU" sz="1600">
              <a:solidFill>
                <a:srgbClr val="000000"/>
              </a:solidFill>
              <a:latin typeface="+mj-lt"/>
            </a:endParaRPr>
          </a:p>
          <a:p>
            <a:pPr algn="l"/>
            <a:r>
              <a:rPr lang="en-AU" sz="1600">
                <a:solidFill>
                  <a:srgbClr val="000000"/>
                </a:solidFill>
                <a:latin typeface="+mj-lt"/>
              </a:rPr>
              <a:t>A higher-level scorecard will be made available for Participant use:</a:t>
            </a:r>
          </a:p>
          <a:p>
            <a:pPr algn="l"/>
            <a:endParaRPr lang="en-AU" sz="1600">
              <a:solidFill>
                <a:srgbClr val="000000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1600">
                <a:solidFill>
                  <a:srgbClr val="000000"/>
                </a:solidFill>
                <a:latin typeface="+mj-lt"/>
              </a:rPr>
              <a:t>Assisting the participant to make an informed decision when selecting a provider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600">
              <a:solidFill>
                <a:srgbClr val="000000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1600">
                <a:solidFill>
                  <a:srgbClr val="000000"/>
                </a:solidFill>
                <a:latin typeface="+mj-lt"/>
              </a:rPr>
              <a:t>Highlights the name and location of the provider and the reporting period covered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600">
              <a:solidFill>
                <a:srgbClr val="000000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1600">
                <a:solidFill>
                  <a:srgbClr val="000000"/>
                </a:solidFill>
                <a:latin typeface="+mj-lt"/>
              </a:rPr>
              <a:t>The intention is to add any specialisation undertaken by that provider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600">
              <a:solidFill>
                <a:srgbClr val="000000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1600">
                <a:solidFill>
                  <a:srgbClr val="000000"/>
                </a:solidFill>
                <a:latin typeface="+mj-lt"/>
              </a:rPr>
              <a:t>Includes a brief description of each Performance indicator and the scoring metrics</a:t>
            </a:r>
          </a:p>
          <a:p>
            <a:pPr algn="l"/>
            <a:endParaRPr lang="en-AU" sz="16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0000"/>
                </a:solidFill>
                <a:latin typeface="+mj-lt"/>
              </a:rPr>
              <a:t>First limited release of these scorecards published 24 August 2024</a:t>
            </a:r>
          </a:p>
          <a:p>
            <a:pPr algn="l"/>
            <a:endParaRPr lang="en-US" sz="1600">
              <a:solidFill>
                <a:srgbClr val="000000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0000"/>
                </a:solidFill>
                <a:latin typeface="+mj-lt"/>
              </a:rPr>
              <a:t>User testing will be undertaken prior to the publication of the scorecards to ensure the language is fit for purpose for participants</a:t>
            </a:r>
            <a:endParaRPr lang="en-AU" sz="16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6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AU" sz="16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2" name="Group 1" descr="Performance scorecard">
            <a:extLst>
              <a:ext uri="{FF2B5EF4-FFF2-40B4-BE49-F238E27FC236}">
                <a16:creationId xmlns:a16="http://schemas.microsoft.com/office/drawing/2014/main" id="{BCC87039-A1AF-800A-1389-D1BAFD7E6058}"/>
              </a:ext>
            </a:extLst>
          </p:cNvPr>
          <p:cNvGrpSpPr/>
          <p:nvPr/>
        </p:nvGrpSpPr>
        <p:grpSpPr>
          <a:xfrm>
            <a:off x="6999225" y="292945"/>
            <a:ext cx="4350057" cy="5715328"/>
            <a:chOff x="3243336" y="750048"/>
            <a:chExt cx="5060695" cy="609046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D41BA70-C8B3-81C5-F4D3-CDD8EF06D685}"/>
                </a:ext>
              </a:extLst>
            </p:cNvPr>
            <p:cNvGrpSpPr/>
            <p:nvPr/>
          </p:nvGrpSpPr>
          <p:grpSpPr>
            <a:xfrm>
              <a:off x="3243336" y="750048"/>
              <a:ext cx="5060695" cy="6090465"/>
              <a:chOff x="612876" y="256593"/>
              <a:chExt cx="5060695" cy="6090465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0D44FD6-4C0B-00AC-FD6A-9E9534F0A9D7}"/>
                  </a:ext>
                </a:extLst>
              </p:cNvPr>
              <p:cNvSpPr/>
              <p:nvPr/>
            </p:nvSpPr>
            <p:spPr>
              <a:xfrm>
                <a:off x="612876" y="279197"/>
                <a:ext cx="5060695" cy="6067861"/>
              </a:xfrm>
              <a:prstGeom prst="rect">
                <a:avLst/>
              </a:prstGeom>
              <a:noFill/>
              <a:ln w="9525" cap="flat" cmpd="sng" algn="ctr">
                <a:solidFill>
                  <a:srgbClr val="00B0B9">
                    <a:lumMod val="50000"/>
                  </a:srgbClr>
                </a:solidFill>
                <a:prstDash val="solid"/>
              </a:ln>
              <a:effectLst/>
            </p:spPr>
            <p:txBody>
              <a:bodyPr lIns="74295" tIns="37148" rIns="74295" bIns="37148"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endParaRPr lang="en-AU" sz="974" b="1" kern="0">
                  <a:solidFill>
                    <a:srgbClr val="2E2E38"/>
                  </a:solidFill>
                  <a:latin typeface="EYInterstate Light"/>
                </a:endParaRPr>
              </a:p>
            </p:txBody>
          </p:sp>
          <p:pic>
            <p:nvPicPr>
              <p:cNvPr id="21" name="Picture 20" descr="Sureway | Workforce Australia and Disability Employment Services">
                <a:extLst>
                  <a:ext uri="{FF2B5EF4-FFF2-40B4-BE49-F238E27FC236}">
                    <a16:creationId xmlns:a16="http://schemas.microsoft.com/office/drawing/2014/main" id="{8435885E-C480-2621-F098-A41F009E0C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51185" y="380216"/>
                <a:ext cx="1396540" cy="66531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40C84521-8113-5E17-DE6D-55816DDB2DD6}"/>
                  </a:ext>
                </a:extLst>
              </p:cNvPr>
              <p:cNvSpPr/>
              <p:nvPr/>
            </p:nvSpPr>
            <p:spPr>
              <a:xfrm>
                <a:off x="745745" y="256593"/>
                <a:ext cx="3491266" cy="386178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974" b="1" kern="0">
                    <a:solidFill>
                      <a:srgbClr val="005A70"/>
                    </a:solidFill>
                    <a:latin typeface="EYInterstate Light" panose="02000506000000020004" pitchFamily="2" charset="0"/>
                  </a:rPr>
                  <a:t>PERFORMANCE SCORECARD </a:t>
                </a: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5B1F02B-66BF-1CBF-04C4-63E43A42150E}"/>
                  </a:ext>
                </a:extLst>
              </p:cNvPr>
              <p:cNvSpPr/>
              <p:nvPr/>
            </p:nvSpPr>
            <p:spPr>
              <a:xfrm>
                <a:off x="820532" y="1803202"/>
                <a:ext cx="4627195" cy="1458719"/>
              </a:xfrm>
              <a:prstGeom prst="rect">
                <a:avLst/>
              </a:prstGeom>
              <a:solidFill>
                <a:srgbClr val="F2F2F2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lIns="74295" tIns="37148" rIns="74295" bIns="37148"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800" kern="0">
                    <a:solidFill>
                      <a:srgbClr val="005A70"/>
                    </a:solidFill>
                    <a:latin typeface="EYInterstate Light" panose="02000506000000020004" pitchFamily="2" charset="0"/>
                  </a:rPr>
                  <a:t>This Performance Scorecard assesses the performance of your provider against Quality, Effectiveness and Efficiency measures.**</a:t>
                </a:r>
              </a:p>
              <a:p>
                <a:pPr defTabSz="742959">
                  <a:defRPr/>
                </a:pPr>
                <a:endParaRPr lang="en-AU" sz="800" kern="0">
                  <a:solidFill>
                    <a:srgbClr val="005A70"/>
                  </a:solidFill>
                  <a:latin typeface="EYInterstate Light" panose="02000506000000020004" pitchFamily="2" charset="0"/>
                </a:endParaRPr>
              </a:p>
              <a:p>
                <a:pPr defTabSz="742959">
                  <a:defRPr/>
                </a:pPr>
                <a:r>
                  <a:rPr lang="en-AU" sz="800" kern="0">
                    <a:solidFill>
                      <a:srgbClr val="005A70"/>
                    </a:solidFill>
                    <a:latin typeface="EYInterstate Light" panose="02000506000000020004" pitchFamily="2" charset="0"/>
                  </a:rPr>
                  <a:t>Provider 3 received a score of:</a:t>
                </a:r>
              </a:p>
              <a:p>
                <a:pPr marL="139305" indent="-139305" defTabSz="742959">
                  <a:buFont typeface="Arial" panose="020B0604020202020204" pitchFamily="34" charset="0"/>
                  <a:buChar char="•"/>
                  <a:defRPr/>
                </a:pPr>
                <a:r>
                  <a:rPr lang="en-AU" sz="800" b="1" kern="0">
                    <a:solidFill>
                      <a:srgbClr val="005A70"/>
                    </a:solidFill>
                    <a:latin typeface="EYInterstate Light"/>
                  </a:rPr>
                  <a:t>2 out of 3 for Quality, </a:t>
                </a:r>
                <a:r>
                  <a:rPr lang="en-AU" sz="800" kern="0">
                    <a:solidFill>
                      <a:srgbClr val="005A70"/>
                    </a:solidFill>
                    <a:latin typeface="EYInterstate Light"/>
                  </a:rPr>
                  <a:t>meaning your service provider met service expectations* </a:t>
                </a:r>
                <a:endParaRPr lang="en-AU" sz="800" kern="0">
                  <a:solidFill>
                    <a:srgbClr val="005A70"/>
                  </a:solidFill>
                  <a:latin typeface="EYInterstate Light" panose="02000506000000020004" pitchFamily="2" charset="0"/>
                </a:endParaRPr>
              </a:p>
              <a:p>
                <a:pPr marL="139305" indent="-139305" defTabSz="742959">
                  <a:buFont typeface="Arial" panose="020B0604020202020204" pitchFamily="34" charset="0"/>
                  <a:buChar char="•"/>
                  <a:defRPr/>
                </a:pPr>
                <a:r>
                  <a:rPr lang="en-AU" sz="800" b="1" kern="0">
                    <a:solidFill>
                      <a:srgbClr val="005A70"/>
                    </a:solidFill>
                    <a:latin typeface="EYInterstate Light"/>
                  </a:rPr>
                  <a:t>2 out of 3 for Effectiveness,</a:t>
                </a:r>
                <a:r>
                  <a:rPr lang="en-AU" sz="800" kern="0">
                    <a:solidFill>
                      <a:srgbClr val="005A70"/>
                    </a:solidFill>
                    <a:latin typeface="EYInterstate Light"/>
                  </a:rPr>
                  <a:t> meaning your service provider met service expectations*</a:t>
                </a:r>
                <a:endParaRPr lang="en-AU" sz="800" kern="0">
                  <a:solidFill>
                    <a:srgbClr val="005A70"/>
                  </a:solidFill>
                  <a:latin typeface="EYInterstate Light" panose="02000506000000020004" pitchFamily="2" charset="0"/>
                </a:endParaRPr>
              </a:p>
              <a:p>
                <a:pPr marL="139305" indent="-139305" defTabSz="742959">
                  <a:buFont typeface="Arial" panose="020B0604020202020204" pitchFamily="34" charset="0"/>
                  <a:buChar char="•"/>
                  <a:defRPr/>
                </a:pPr>
                <a:r>
                  <a:rPr lang="en-AU" sz="800" b="1" kern="0">
                    <a:solidFill>
                      <a:srgbClr val="005A70"/>
                    </a:solidFill>
                    <a:latin typeface="EYInterstate Light"/>
                  </a:rPr>
                  <a:t>1 out of 3 for Efficiency,</a:t>
                </a:r>
                <a:r>
                  <a:rPr lang="en-AU" sz="800" kern="0">
                    <a:solidFill>
                      <a:srgbClr val="005A70"/>
                    </a:solidFill>
                    <a:latin typeface="EYInterstate Light"/>
                  </a:rPr>
                  <a:t> meaning your service provider has not fully met service expectations* </a:t>
                </a:r>
                <a:endParaRPr lang="en-AU" sz="800" kern="0">
                  <a:solidFill>
                    <a:srgbClr val="005A70"/>
                  </a:solidFill>
                  <a:latin typeface="EYInterstate Light" panose="02000506000000020004" pitchFamily="2" charset="0"/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620E4EE7-5E88-FC87-65AA-8D774451469C}"/>
                  </a:ext>
                </a:extLst>
              </p:cNvPr>
              <p:cNvSpPr/>
              <p:nvPr/>
            </p:nvSpPr>
            <p:spPr>
              <a:xfrm>
                <a:off x="744134" y="1574863"/>
                <a:ext cx="1397621" cy="193089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800" b="1" kern="0">
                    <a:solidFill>
                      <a:srgbClr val="005A70"/>
                    </a:solidFill>
                    <a:latin typeface="EYInterstate Light" panose="02000506000000020004" pitchFamily="2" charset="0"/>
                  </a:rPr>
                  <a:t>Overview</a:t>
                </a: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643FA459-4786-E2BE-83D8-E3BA3B43ED42}"/>
                  </a:ext>
                </a:extLst>
              </p:cNvPr>
              <p:cNvSpPr/>
              <p:nvPr/>
            </p:nvSpPr>
            <p:spPr>
              <a:xfrm>
                <a:off x="829019" y="4795234"/>
                <a:ext cx="4618093" cy="1078478"/>
              </a:xfrm>
              <a:prstGeom prst="rect">
                <a:avLst/>
              </a:prstGeom>
              <a:noFill/>
              <a:ln w="9525" cap="flat" cmpd="sng" algn="ctr">
                <a:solidFill>
                  <a:srgbClr val="F8F8F8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4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CEDE7FF3-EA82-EEC4-ADCE-AD4BEB0176F6}"/>
                  </a:ext>
                </a:extLst>
              </p:cNvPr>
              <p:cNvSpPr/>
              <p:nvPr/>
            </p:nvSpPr>
            <p:spPr>
              <a:xfrm>
                <a:off x="744135" y="4600584"/>
                <a:ext cx="1808369" cy="193089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731" b="1" kern="0">
                    <a:solidFill>
                      <a:srgbClr val="005A70"/>
                    </a:solidFill>
                    <a:latin typeface="EYInterstate Light" panose="02000506000000020004" pitchFamily="2" charset="0"/>
                  </a:rPr>
                  <a:t>What does each score mean?</a:t>
                </a:r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5DF08EE2-C113-4E04-FE1B-6F9BEE566242}"/>
                  </a:ext>
                </a:extLst>
              </p:cNvPr>
              <p:cNvSpPr/>
              <p:nvPr/>
            </p:nvSpPr>
            <p:spPr>
              <a:xfrm>
                <a:off x="888197" y="4906011"/>
                <a:ext cx="178186" cy="180000"/>
              </a:xfrm>
              <a:prstGeom prst="ellipse">
                <a:avLst/>
              </a:prstGeom>
              <a:solidFill>
                <a:srgbClr val="F8F8F8">
                  <a:lumMod val="75000"/>
                </a:srgbClr>
              </a:solidFill>
              <a:ln w="9525" cap="flat" cmpd="sng" algn="ctr">
                <a:solidFill>
                  <a:srgbClr val="F8F8F8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4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3C39CB4C-11ED-1B70-8B67-C9B03D898E95}"/>
                  </a:ext>
                </a:extLst>
              </p:cNvPr>
              <p:cNvSpPr/>
              <p:nvPr/>
            </p:nvSpPr>
            <p:spPr>
              <a:xfrm>
                <a:off x="1113069" y="4906011"/>
                <a:ext cx="178186" cy="180000"/>
              </a:xfrm>
              <a:prstGeom prst="ellipse">
                <a:avLst/>
              </a:prstGeom>
              <a:solidFill>
                <a:sysClr val="window" lastClr="FFFFFF"/>
              </a:solidFill>
              <a:ln w="9525" cap="flat" cmpd="sng" algn="ctr">
                <a:solidFill>
                  <a:srgbClr val="F8F8F8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4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767207EB-0CC8-7B37-6014-17569CAF83F0}"/>
                  </a:ext>
                </a:extLst>
              </p:cNvPr>
              <p:cNvSpPr/>
              <p:nvPr/>
            </p:nvSpPr>
            <p:spPr>
              <a:xfrm>
                <a:off x="1325938" y="4906011"/>
                <a:ext cx="178186" cy="180000"/>
              </a:xfrm>
              <a:prstGeom prst="ellipse">
                <a:avLst/>
              </a:prstGeom>
              <a:solidFill>
                <a:sysClr val="window" lastClr="FFFFFF"/>
              </a:solidFill>
              <a:ln w="9525" cap="flat" cmpd="sng" algn="ctr">
                <a:solidFill>
                  <a:srgbClr val="F8F8F8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4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C720646F-E33B-8DA7-C3FA-23DE3F7FB454}"/>
                  </a:ext>
                </a:extLst>
              </p:cNvPr>
              <p:cNvSpPr/>
              <p:nvPr/>
            </p:nvSpPr>
            <p:spPr>
              <a:xfrm>
                <a:off x="888196" y="5233366"/>
                <a:ext cx="178186" cy="180000"/>
              </a:xfrm>
              <a:prstGeom prst="ellipse">
                <a:avLst/>
              </a:prstGeom>
              <a:solidFill>
                <a:srgbClr val="F8F8F8">
                  <a:lumMod val="75000"/>
                </a:srgbClr>
              </a:solidFill>
              <a:ln w="9525" cap="flat" cmpd="sng" algn="ctr">
                <a:solidFill>
                  <a:srgbClr val="F8F8F8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4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C84BC2AF-0C42-64CC-BCD3-239322320AFD}"/>
                  </a:ext>
                </a:extLst>
              </p:cNvPr>
              <p:cNvSpPr/>
              <p:nvPr/>
            </p:nvSpPr>
            <p:spPr>
              <a:xfrm>
                <a:off x="1113069" y="5233366"/>
                <a:ext cx="178186" cy="180000"/>
              </a:xfrm>
              <a:prstGeom prst="ellipse">
                <a:avLst/>
              </a:prstGeom>
              <a:solidFill>
                <a:srgbClr val="F8F8F8">
                  <a:lumMod val="75000"/>
                </a:srgbClr>
              </a:solidFill>
              <a:ln w="9525" cap="flat" cmpd="sng" algn="ctr">
                <a:solidFill>
                  <a:srgbClr val="F8F8F8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4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29DC5000-0CE1-DFBD-C7D2-C56BB7DC22BC}"/>
                  </a:ext>
                </a:extLst>
              </p:cNvPr>
              <p:cNvSpPr/>
              <p:nvPr/>
            </p:nvSpPr>
            <p:spPr>
              <a:xfrm>
                <a:off x="1325938" y="5233366"/>
                <a:ext cx="178186" cy="180000"/>
              </a:xfrm>
              <a:prstGeom prst="ellipse">
                <a:avLst/>
              </a:prstGeom>
              <a:solidFill>
                <a:sysClr val="window" lastClr="FFFFFF"/>
              </a:solidFill>
              <a:ln w="9525" cap="flat" cmpd="sng" algn="ctr">
                <a:solidFill>
                  <a:srgbClr val="F8F8F8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4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EB3C8663-F723-AB1D-6F62-EFC95646EEF9}"/>
                  </a:ext>
                </a:extLst>
              </p:cNvPr>
              <p:cNvSpPr/>
              <p:nvPr/>
            </p:nvSpPr>
            <p:spPr>
              <a:xfrm>
                <a:off x="879121" y="5585239"/>
                <a:ext cx="178186" cy="180000"/>
              </a:xfrm>
              <a:prstGeom prst="ellipse">
                <a:avLst/>
              </a:prstGeom>
              <a:solidFill>
                <a:srgbClr val="F8F8F8">
                  <a:lumMod val="75000"/>
                </a:srgbClr>
              </a:solidFill>
              <a:ln w="9525" cap="flat" cmpd="sng" algn="ctr">
                <a:solidFill>
                  <a:srgbClr val="F8F8F8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4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F283283C-C3E1-C517-F471-188D77CCA453}"/>
                  </a:ext>
                </a:extLst>
              </p:cNvPr>
              <p:cNvSpPr/>
              <p:nvPr/>
            </p:nvSpPr>
            <p:spPr>
              <a:xfrm>
                <a:off x="1098531" y="5585237"/>
                <a:ext cx="178186" cy="180000"/>
              </a:xfrm>
              <a:prstGeom prst="ellipse">
                <a:avLst/>
              </a:prstGeom>
              <a:solidFill>
                <a:srgbClr val="F8F8F8">
                  <a:lumMod val="75000"/>
                </a:srgbClr>
              </a:solidFill>
              <a:ln w="9525" cap="flat" cmpd="sng" algn="ctr">
                <a:solidFill>
                  <a:srgbClr val="F8F8F8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4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AE6A4B70-792E-0115-F5DE-819C545F04DA}"/>
                  </a:ext>
                </a:extLst>
              </p:cNvPr>
              <p:cNvSpPr/>
              <p:nvPr/>
            </p:nvSpPr>
            <p:spPr>
              <a:xfrm>
                <a:off x="1312290" y="5585237"/>
                <a:ext cx="178186" cy="180000"/>
              </a:xfrm>
              <a:prstGeom prst="ellipse">
                <a:avLst/>
              </a:prstGeom>
              <a:solidFill>
                <a:srgbClr val="F8F8F8">
                  <a:lumMod val="75000"/>
                </a:srgbClr>
              </a:solidFill>
              <a:ln w="9525" cap="flat" cmpd="sng" algn="ctr">
                <a:solidFill>
                  <a:srgbClr val="F8F8F8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4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6E8038A2-5757-85B4-ED80-ED031744C6D2}"/>
                  </a:ext>
                </a:extLst>
              </p:cNvPr>
              <p:cNvGrpSpPr/>
              <p:nvPr/>
            </p:nvGrpSpPr>
            <p:grpSpPr>
              <a:xfrm>
                <a:off x="829628" y="3270707"/>
                <a:ext cx="4627190" cy="1331979"/>
                <a:chOff x="820531" y="2721378"/>
                <a:chExt cx="4579294" cy="1331979"/>
              </a:xfrm>
            </p:grpSpPr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E8B6F762-FB4D-24AB-738B-D833F7374561}"/>
                    </a:ext>
                  </a:extLst>
                </p:cNvPr>
                <p:cNvSpPr/>
                <p:nvPr/>
              </p:nvSpPr>
              <p:spPr>
                <a:xfrm>
                  <a:off x="4032599" y="2729899"/>
                  <a:ext cx="1367226" cy="360000"/>
                </a:xfrm>
                <a:prstGeom prst="rect">
                  <a:avLst/>
                </a:prstGeom>
                <a:solidFill>
                  <a:srgbClr val="78BE20"/>
                </a:solidFill>
                <a:ln w="9525" cap="flat" cmpd="sng" algn="ctr">
                  <a:solidFill>
                    <a:srgbClr val="78BE20"/>
                  </a:solidFill>
                  <a:prstDash val="solid"/>
                </a:ln>
                <a:effectLst/>
              </p:spPr>
              <p:txBody>
                <a:bodyPr vert="horz" rtlCol="0" anchor="ctr" anchorCtr="0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742959">
                    <a:defRPr/>
                  </a:pPr>
                  <a:r>
                    <a:rPr lang="en-AU" sz="800" b="1" kern="0">
                      <a:solidFill>
                        <a:srgbClr val="FFFFFF"/>
                      </a:solidFill>
                      <a:latin typeface="EYInterstate Light"/>
                    </a:rPr>
                    <a:t>EFFICIENCY</a:t>
                  </a:r>
                </a:p>
              </p:txBody>
            </p:sp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2F077671-33A1-79BA-E9A7-6E5B9E6C407F}"/>
                    </a:ext>
                  </a:extLst>
                </p:cNvPr>
                <p:cNvSpPr/>
                <p:nvPr/>
              </p:nvSpPr>
              <p:spPr>
                <a:xfrm>
                  <a:off x="2426567" y="2721378"/>
                  <a:ext cx="1367226" cy="359999"/>
                </a:xfrm>
                <a:prstGeom prst="rect">
                  <a:avLst/>
                </a:prstGeom>
                <a:solidFill>
                  <a:srgbClr val="00B0B9"/>
                </a:solidFill>
                <a:ln w="9525" cap="flat" cmpd="sng" algn="ctr">
                  <a:solidFill>
                    <a:srgbClr val="00B0B9"/>
                  </a:solidFill>
                  <a:prstDash val="solid"/>
                </a:ln>
                <a:effectLst/>
              </p:spPr>
              <p:txBody>
                <a:bodyPr vert="horz" rtlCol="0" anchor="ctr" anchorCtr="0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742959">
                    <a:defRPr/>
                  </a:pPr>
                  <a:r>
                    <a:rPr lang="en-AU" sz="800" b="1" kern="0">
                      <a:solidFill>
                        <a:srgbClr val="FFFFFF"/>
                      </a:solidFill>
                      <a:latin typeface="EYInterstate Light"/>
                    </a:rPr>
                    <a:t>EFFECTIVENESS</a:t>
                  </a:r>
                </a:p>
              </p:txBody>
            </p:sp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FA9183F2-3926-7D05-CA7A-2A95A7B8642B}"/>
                    </a:ext>
                  </a:extLst>
                </p:cNvPr>
                <p:cNvSpPr/>
                <p:nvPr/>
              </p:nvSpPr>
              <p:spPr>
                <a:xfrm>
                  <a:off x="820531" y="2729899"/>
                  <a:ext cx="1367226" cy="360000"/>
                </a:xfrm>
                <a:prstGeom prst="rect">
                  <a:avLst/>
                </a:prstGeom>
                <a:solidFill>
                  <a:srgbClr val="005A70"/>
                </a:solidFill>
                <a:ln w="9525" cap="flat" cmpd="sng" algn="ctr">
                  <a:solidFill>
                    <a:srgbClr val="005A70"/>
                  </a:solidFill>
                  <a:prstDash val="solid"/>
                </a:ln>
                <a:effectLst/>
              </p:spPr>
              <p:txBody>
                <a:bodyPr vert="horz" rtlCol="0" anchor="ctr" anchorCtr="0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742959">
                    <a:defRPr/>
                  </a:pPr>
                  <a:r>
                    <a:rPr lang="en-AU" sz="800" b="1" kern="0">
                      <a:solidFill>
                        <a:srgbClr val="FFFFFF"/>
                      </a:solidFill>
                      <a:latin typeface="EYInterstate Light"/>
                    </a:rPr>
                    <a:t>QUALITY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7D591DA2-97F5-3573-0D3F-B8EF64194ECD}"/>
                    </a:ext>
                  </a:extLst>
                </p:cNvPr>
                <p:cNvSpPr/>
                <p:nvPr/>
              </p:nvSpPr>
              <p:spPr>
                <a:xfrm>
                  <a:off x="2802219" y="3754868"/>
                  <a:ext cx="178186" cy="180000"/>
                </a:xfrm>
                <a:prstGeom prst="ellipse">
                  <a:avLst/>
                </a:prstGeom>
                <a:solidFill>
                  <a:srgbClr val="00B0B9"/>
                </a:solidFill>
                <a:ln w="9525" cap="flat" cmpd="sng" algn="ctr">
                  <a:solidFill>
                    <a:srgbClr val="00B0B9"/>
                  </a:solidFill>
                  <a:prstDash val="solid"/>
                </a:ln>
                <a:effectLst/>
              </p:spPr>
              <p:txBody>
                <a:bodyPr rtlCol="0" anchor="t" anchorCtr="0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742959">
                    <a:defRPr/>
                  </a:pPr>
                  <a:endParaRPr lang="en-AU" sz="974" kern="0">
                    <a:solidFill>
                      <a:srgbClr val="FFFFFF"/>
                    </a:solidFill>
                    <a:latin typeface="EYInterstate Light"/>
                  </a:endParaRP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E1BD9AFE-B705-D9DD-DFD2-EF31C72BD869}"/>
                    </a:ext>
                  </a:extLst>
                </p:cNvPr>
                <p:cNvSpPr/>
                <p:nvPr/>
              </p:nvSpPr>
              <p:spPr>
                <a:xfrm>
                  <a:off x="3027091" y="3754868"/>
                  <a:ext cx="178186" cy="180000"/>
                </a:xfrm>
                <a:prstGeom prst="ellipse">
                  <a:avLst/>
                </a:prstGeom>
                <a:solidFill>
                  <a:srgbClr val="00B0B9"/>
                </a:solidFill>
                <a:ln w="9525" cap="flat" cmpd="sng" algn="ctr">
                  <a:solidFill>
                    <a:srgbClr val="00B0B9"/>
                  </a:solidFill>
                  <a:prstDash val="solid"/>
                </a:ln>
                <a:effectLst/>
              </p:spPr>
              <p:txBody>
                <a:bodyPr rtlCol="0" anchor="t" anchorCtr="0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742959">
                    <a:defRPr/>
                  </a:pPr>
                  <a:endParaRPr lang="en-AU" sz="974" kern="0">
                    <a:solidFill>
                      <a:srgbClr val="FFFFFF"/>
                    </a:solidFill>
                    <a:latin typeface="EYInterstate Light"/>
                  </a:endParaRP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EE74DC2C-0583-4F76-0561-3A16A77C5AEB}"/>
                    </a:ext>
                  </a:extLst>
                </p:cNvPr>
                <p:cNvSpPr/>
                <p:nvPr/>
              </p:nvSpPr>
              <p:spPr>
                <a:xfrm>
                  <a:off x="3239960" y="3754868"/>
                  <a:ext cx="178186" cy="180000"/>
                </a:xfrm>
                <a:prstGeom prst="ellips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rgbClr val="00B0B9"/>
                  </a:solidFill>
                  <a:prstDash val="solid"/>
                </a:ln>
                <a:effectLst/>
              </p:spPr>
              <p:txBody>
                <a:bodyPr rtlCol="0" anchor="t" anchorCtr="0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742959">
                    <a:defRPr/>
                  </a:pPr>
                  <a:endParaRPr lang="en-AU" sz="974" kern="0">
                    <a:solidFill>
                      <a:srgbClr val="FFFFFF"/>
                    </a:solidFill>
                    <a:latin typeface="EYInterstate Light"/>
                  </a:endParaRP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BDF8ECEB-D4F0-0851-2D5E-43EDF8416B35}"/>
                    </a:ext>
                  </a:extLst>
                </p:cNvPr>
                <p:cNvSpPr/>
                <p:nvPr/>
              </p:nvSpPr>
              <p:spPr>
                <a:xfrm>
                  <a:off x="4408250" y="3754868"/>
                  <a:ext cx="178186" cy="180000"/>
                </a:xfrm>
                <a:prstGeom prst="ellipse">
                  <a:avLst/>
                </a:prstGeom>
                <a:solidFill>
                  <a:srgbClr val="78BE20"/>
                </a:solidFill>
                <a:ln w="9525" cap="flat" cmpd="sng" algn="ctr">
                  <a:solidFill>
                    <a:srgbClr val="78BE20"/>
                  </a:solidFill>
                  <a:prstDash val="solid"/>
                </a:ln>
                <a:effectLst/>
              </p:spPr>
              <p:txBody>
                <a:bodyPr rtlCol="0" anchor="t" anchorCtr="0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742959">
                    <a:defRPr/>
                  </a:pPr>
                  <a:endParaRPr lang="en-AU" sz="974" kern="0">
                    <a:solidFill>
                      <a:srgbClr val="FFFFFF"/>
                    </a:solidFill>
                    <a:latin typeface="EYInterstate Light"/>
                  </a:endParaRPr>
                </a:p>
              </p:txBody>
            </p:sp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839A5D95-10D1-CF1B-C3D4-9CB3D0EA743A}"/>
                    </a:ext>
                  </a:extLst>
                </p:cNvPr>
                <p:cNvSpPr/>
                <p:nvPr/>
              </p:nvSpPr>
              <p:spPr>
                <a:xfrm>
                  <a:off x="4633122" y="3754868"/>
                  <a:ext cx="178186" cy="180000"/>
                </a:xfrm>
                <a:prstGeom prst="ellips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rgbClr val="78BE20"/>
                  </a:solidFill>
                  <a:prstDash val="solid"/>
                </a:ln>
                <a:effectLst/>
              </p:spPr>
              <p:txBody>
                <a:bodyPr rtlCol="0" anchor="t" anchorCtr="0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742959">
                    <a:defRPr/>
                  </a:pPr>
                  <a:endParaRPr lang="en-AU" sz="974" kern="0">
                    <a:solidFill>
                      <a:srgbClr val="FFFFFF"/>
                    </a:solidFill>
                    <a:latin typeface="EYInterstate Light"/>
                  </a:endParaRPr>
                </a:p>
              </p:txBody>
            </p: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4CA69856-A766-5B94-D9A6-D39326196719}"/>
                    </a:ext>
                  </a:extLst>
                </p:cNvPr>
                <p:cNvSpPr/>
                <p:nvPr/>
              </p:nvSpPr>
              <p:spPr>
                <a:xfrm>
                  <a:off x="4845992" y="3754868"/>
                  <a:ext cx="178186" cy="180000"/>
                </a:xfrm>
                <a:prstGeom prst="ellips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rgbClr val="78BE20"/>
                  </a:solidFill>
                  <a:prstDash val="solid"/>
                </a:ln>
                <a:effectLst/>
              </p:spPr>
              <p:txBody>
                <a:bodyPr rtlCol="0" anchor="t" anchorCtr="0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742959">
                    <a:defRPr/>
                  </a:pPr>
                  <a:endParaRPr lang="en-AU" sz="974" kern="0">
                    <a:solidFill>
                      <a:srgbClr val="FFFFFF"/>
                    </a:solidFill>
                    <a:latin typeface="EYInterstate Light"/>
                  </a:endParaRPr>
                </a:p>
              </p:txBody>
            </p:sp>
            <p:sp>
              <p:nvSpPr>
                <p:cNvPr id="51" name="Oval 50">
                  <a:extLst>
                    <a:ext uri="{FF2B5EF4-FFF2-40B4-BE49-F238E27FC236}">
                      <a16:creationId xmlns:a16="http://schemas.microsoft.com/office/drawing/2014/main" id="{71930BB5-A2BE-25BA-F9FC-6B537ACC8D15}"/>
                    </a:ext>
                  </a:extLst>
                </p:cNvPr>
                <p:cNvSpPr/>
                <p:nvPr/>
              </p:nvSpPr>
              <p:spPr>
                <a:xfrm>
                  <a:off x="1198469" y="3754868"/>
                  <a:ext cx="178186" cy="180000"/>
                </a:xfrm>
                <a:prstGeom prst="ellipse">
                  <a:avLst/>
                </a:prstGeom>
                <a:solidFill>
                  <a:srgbClr val="005A70"/>
                </a:solidFill>
                <a:ln w="9525" cap="flat" cmpd="sng" algn="ctr">
                  <a:solidFill>
                    <a:srgbClr val="005A70"/>
                  </a:solidFill>
                  <a:prstDash val="solid"/>
                </a:ln>
                <a:effectLst/>
              </p:spPr>
              <p:txBody>
                <a:bodyPr rtlCol="0" anchor="t" anchorCtr="0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742959">
                    <a:defRPr/>
                  </a:pPr>
                  <a:endParaRPr lang="en-AU" sz="974" kern="0">
                    <a:solidFill>
                      <a:srgbClr val="FFFFFF"/>
                    </a:solidFill>
                    <a:latin typeface="EYInterstate Light"/>
                  </a:endParaRPr>
                </a:p>
              </p:txBody>
            </p:sp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18837293-5C15-630A-4696-1E88B99BDCF5}"/>
                    </a:ext>
                  </a:extLst>
                </p:cNvPr>
                <p:cNvSpPr/>
                <p:nvPr/>
              </p:nvSpPr>
              <p:spPr>
                <a:xfrm>
                  <a:off x="1417880" y="3754868"/>
                  <a:ext cx="178186" cy="180000"/>
                </a:xfrm>
                <a:prstGeom prst="ellipse">
                  <a:avLst/>
                </a:prstGeom>
                <a:solidFill>
                  <a:srgbClr val="005A70"/>
                </a:solidFill>
                <a:ln w="9525" cap="flat" cmpd="sng" algn="ctr">
                  <a:solidFill>
                    <a:srgbClr val="005A70"/>
                  </a:solidFill>
                  <a:prstDash val="solid"/>
                </a:ln>
                <a:effectLst/>
              </p:spPr>
              <p:txBody>
                <a:bodyPr rtlCol="0" anchor="t" anchorCtr="0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742959">
                    <a:defRPr/>
                  </a:pPr>
                  <a:endParaRPr lang="en-AU" sz="974" kern="0">
                    <a:solidFill>
                      <a:srgbClr val="FFFFFF"/>
                    </a:solidFill>
                    <a:latin typeface="EYInterstate Light"/>
                  </a:endParaRPr>
                </a:p>
              </p:txBody>
            </p:sp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78A6682F-A332-43C8-6C31-7B5F26A8E324}"/>
                    </a:ext>
                  </a:extLst>
                </p:cNvPr>
                <p:cNvSpPr/>
                <p:nvPr/>
              </p:nvSpPr>
              <p:spPr>
                <a:xfrm>
                  <a:off x="1631638" y="3754868"/>
                  <a:ext cx="178186" cy="180000"/>
                </a:xfrm>
                <a:prstGeom prst="ellipse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rgbClr val="005A70"/>
                  </a:solidFill>
                  <a:prstDash val="solid"/>
                </a:ln>
                <a:effectLst/>
              </p:spPr>
              <p:txBody>
                <a:bodyPr rtlCol="0" anchor="t" anchorCtr="0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742959">
                    <a:defRPr/>
                  </a:pPr>
                  <a:endParaRPr lang="en-AU" sz="974" kern="0">
                    <a:solidFill>
                      <a:srgbClr val="FFFFFF"/>
                    </a:solidFill>
                    <a:latin typeface="EYInterstate Light"/>
                  </a:endParaRPr>
                </a:p>
              </p:txBody>
            </p:sp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487BBB61-4408-D1B8-BFE4-F176EB6A1357}"/>
                    </a:ext>
                  </a:extLst>
                </p:cNvPr>
                <p:cNvSpPr/>
                <p:nvPr/>
              </p:nvSpPr>
              <p:spPr>
                <a:xfrm>
                  <a:off x="2426566" y="3066838"/>
                  <a:ext cx="1367227" cy="632580"/>
                </a:xfrm>
                <a:prstGeom prst="rect">
                  <a:avLst/>
                </a:prstGeom>
                <a:solidFill>
                  <a:sysClr val="window" lastClr="FFFFFF">
                    <a:lumMod val="95000"/>
                  </a:sysClr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 anchorCtr="0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742959">
                    <a:defRPr/>
                  </a:pPr>
                  <a:r>
                    <a:rPr lang="en-AU" sz="700" kern="0">
                      <a:solidFill>
                        <a:srgbClr val="005A70"/>
                      </a:solidFill>
                      <a:latin typeface="EYInterstate Light" panose="02000506000000020004" pitchFamily="2" charset="0"/>
                    </a:rPr>
                    <a:t>Ability of providers to help people with disability complete education and find jobs</a:t>
                  </a:r>
                </a:p>
              </p:txBody>
            </p:sp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2EC67FE8-705C-6D78-6D3A-A5550839A9AA}"/>
                    </a:ext>
                  </a:extLst>
                </p:cNvPr>
                <p:cNvSpPr/>
                <p:nvPr/>
              </p:nvSpPr>
              <p:spPr>
                <a:xfrm>
                  <a:off x="2426569" y="2798299"/>
                  <a:ext cx="1367225" cy="1255058"/>
                </a:xfrm>
                <a:prstGeom prst="rect">
                  <a:avLst/>
                </a:prstGeom>
                <a:noFill/>
                <a:ln w="9525" cap="flat" cmpd="sng" algn="ctr">
                  <a:solidFill>
                    <a:srgbClr val="00B0B9"/>
                  </a:solidFill>
                  <a:prstDash val="solid"/>
                </a:ln>
                <a:effectLst/>
              </p:spPr>
              <p:txBody>
                <a:bodyPr rtlCol="0" anchor="t" anchorCtr="0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742959">
                    <a:defRPr/>
                  </a:pPr>
                  <a:endParaRPr lang="en-AU" sz="731" kern="0">
                    <a:solidFill>
                      <a:srgbClr val="FFFFFF"/>
                    </a:solidFill>
                    <a:latin typeface="EYInterstate Light"/>
                  </a:endParaRPr>
                </a:p>
              </p:txBody>
            </p:sp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F3AC9916-6C76-4CC5-F970-3DD72661CAEA}"/>
                    </a:ext>
                  </a:extLst>
                </p:cNvPr>
                <p:cNvSpPr/>
                <p:nvPr/>
              </p:nvSpPr>
              <p:spPr>
                <a:xfrm>
                  <a:off x="4032596" y="3086176"/>
                  <a:ext cx="1367227" cy="613243"/>
                </a:xfrm>
                <a:prstGeom prst="rect">
                  <a:avLst/>
                </a:prstGeom>
                <a:solidFill>
                  <a:sysClr val="window" lastClr="FFFFFF">
                    <a:lumMod val="95000"/>
                  </a:sysClr>
                </a:solidFill>
                <a:ln w="9525" cap="flat" cmpd="sng" algn="ctr">
                  <a:solidFill>
                    <a:sysClr val="window" lastClr="FFFFFF"/>
                  </a:solidFill>
                  <a:prstDash val="solid"/>
                </a:ln>
                <a:effectLst/>
              </p:spPr>
              <p:txBody>
                <a:bodyPr rtlCol="0" anchor="ctr" anchorCtr="0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742959">
                    <a:defRPr/>
                  </a:pPr>
                  <a:r>
                    <a:rPr lang="en-AU" sz="700" kern="0">
                      <a:solidFill>
                        <a:srgbClr val="005A70"/>
                      </a:solidFill>
                      <a:latin typeface="EYInterstate Light" panose="02000506000000020004" pitchFamily="2" charset="0"/>
                    </a:rPr>
                    <a:t>Time taken for people with disability to start in the program </a:t>
                  </a:r>
                </a:p>
              </p:txBody>
            </p:sp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0B2D65D4-BF34-2DC5-2018-340899D8FFEB}"/>
                    </a:ext>
                  </a:extLst>
                </p:cNvPr>
                <p:cNvSpPr/>
                <p:nvPr/>
              </p:nvSpPr>
              <p:spPr>
                <a:xfrm>
                  <a:off x="820531" y="3074491"/>
                  <a:ext cx="1367227" cy="624926"/>
                </a:xfrm>
                <a:prstGeom prst="rect">
                  <a:avLst/>
                </a:prstGeom>
                <a:solidFill>
                  <a:sysClr val="window" lastClr="FFFFFF">
                    <a:lumMod val="95000"/>
                  </a:sysClr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tlCol="0" anchor="ctr" anchorCtr="0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742959">
                    <a:defRPr/>
                  </a:pPr>
                  <a:r>
                    <a:rPr lang="en-AU" sz="700" kern="0">
                      <a:solidFill>
                        <a:srgbClr val="005A70"/>
                      </a:solidFill>
                      <a:latin typeface="EYInterstate Light" panose="02000506000000020004" pitchFamily="2" charset="0"/>
                    </a:rPr>
                    <a:t>Quality of services provided to people with disability </a:t>
                  </a:r>
                  <a:endParaRPr lang="en-AU" sz="700" b="1" kern="0">
                    <a:solidFill>
                      <a:srgbClr val="005A70"/>
                    </a:solidFill>
                    <a:latin typeface="EYInterstate Light" panose="02000506000000020004" pitchFamily="2" charset="0"/>
                  </a:endParaRPr>
                </a:p>
              </p:txBody>
            </p:sp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0DEEA34A-884A-18AE-3BD4-FFEB7B8FF12C}"/>
                    </a:ext>
                  </a:extLst>
                </p:cNvPr>
                <p:cNvSpPr/>
                <p:nvPr/>
              </p:nvSpPr>
              <p:spPr>
                <a:xfrm>
                  <a:off x="4032601" y="2795396"/>
                  <a:ext cx="1367223" cy="125506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rgbClr val="78BE20"/>
                  </a:solidFill>
                  <a:prstDash val="solid"/>
                </a:ln>
                <a:effectLst/>
              </p:spPr>
              <p:txBody>
                <a:bodyPr rtlCol="0" anchor="t" anchorCtr="0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742959">
                    <a:defRPr/>
                  </a:pPr>
                  <a:endParaRPr lang="en-AU" sz="731" kern="0">
                    <a:solidFill>
                      <a:srgbClr val="FFFFFF"/>
                    </a:solidFill>
                    <a:latin typeface="EYInterstate Light"/>
                  </a:endParaRPr>
                </a:p>
              </p:txBody>
            </p:sp>
            <p:sp>
              <p:nvSpPr>
                <p:cNvPr id="59" name="Rectangle 58">
                  <a:extLst>
                    <a:ext uri="{FF2B5EF4-FFF2-40B4-BE49-F238E27FC236}">
                      <a16:creationId xmlns:a16="http://schemas.microsoft.com/office/drawing/2014/main" id="{90176F35-1CA6-C1D2-5F29-E35CA4DA4506}"/>
                    </a:ext>
                  </a:extLst>
                </p:cNvPr>
                <p:cNvSpPr/>
                <p:nvPr/>
              </p:nvSpPr>
              <p:spPr>
                <a:xfrm>
                  <a:off x="820531" y="2795396"/>
                  <a:ext cx="1367223" cy="125506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rgbClr val="005A70"/>
                  </a:solidFill>
                  <a:prstDash val="solid"/>
                </a:ln>
                <a:effectLst/>
              </p:spPr>
              <p:txBody>
                <a:bodyPr rtlCol="0" anchor="t" anchorCtr="0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defTabSz="742959">
                    <a:defRPr/>
                  </a:pPr>
                  <a:endParaRPr lang="en-AU" sz="731" kern="0">
                    <a:solidFill>
                      <a:srgbClr val="FFFFFF"/>
                    </a:solidFill>
                    <a:latin typeface="EYInterstate Light"/>
                  </a:endParaRPr>
                </a:p>
              </p:txBody>
            </p:sp>
          </p:grp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0F6BF5A1-BC27-8AAB-861A-06FCB8F03284}"/>
                  </a:ext>
                </a:extLst>
              </p:cNvPr>
              <p:cNvSpPr/>
              <p:nvPr/>
            </p:nvSpPr>
            <p:spPr>
              <a:xfrm>
                <a:off x="1637103" y="4918753"/>
                <a:ext cx="3788082" cy="193089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lIns="74295" tIns="37148" rIns="74295" bIns="37148"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800" b="1" kern="0">
                    <a:solidFill>
                      <a:srgbClr val="005A70"/>
                    </a:solidFill>
                    <a:latin typeface="EYInterstate Light"/>
                  </a:rPr>
                  <a:t>Improvement required: </a:t>
                </a:r>
                <a:r>
                  <a:rPr lang="en-AU" sz="800" kern="0">
                    <a:solidFill>
                      <a:srgbClr val="005A70"/>
                    </a:solidFill>
                    <a:latin typeface="EYInterstate Light"/>
                  </a:rPr>
                  <a:t>Providers have not fully met service expectations and improvement actions are required*</a:t>
                </a:r>
                <a:endParaRPr lang="en-AU" sz="800" b="1" kern="0">
                  <a:solidFill>
                    <a:srgbClr val="005A70"/>
                  </a:solidFill>
                  <a:latin typeface="EYInterstate Light"/>
                </a:endParaRP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34C39A30-A7FE-0385-FF6A-6808BACEBED0}"/>
                  </a:ext>
                </a:extLst>
              </p:cNvPr>
              <p:cNvSpPr/>
              <p:nvPr/>
            </p:nvSpPr>
            <p:spPr>
              <a:xfrm>
                <a:off x="1637103" y="5268477"/>
                <a:ext cx="3788082" cy="193089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lIns="74295" tIns="37148" rIns="74295" bIns="37148"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800" b="1" kern="0">
                    <a:solidFill>
                      <a:srgbClr val="005A70"/>
                    </a:solidFill>
                    <a:latin typeface="EYInterstate Light"/>
                  </a:rPr>
                  <a:t>Meets expectations: </a:t>
                </a:r>
                <a:r>
                  <a:rPr lang="en-AU" sz="800" kern="0">
                    <a:solidFill>
                      <a:srgbClr val="005A70"/>
                    </a:solidFill>
                    <a:latin typeface="EYInterstate Light"/>
                  </a:rPr>
                  <a:t>Providers are meeting service expectations*</a:t>
                </a:r>
                <a:endParaRPr lang="en-AU" sz="800" kern="0">
                  <a:solidFill>
                    <a:srgbClr val="005A70"/>
                  </a:solidFill>
                  <a:latin typeface="EYInterstate Light" panose="02000506000000020004" pitchFamily="2" charset="0"/>
                </a:endParaRP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A27C098B-3460-54F0-24C7-9C49BF4EB8D4}"/>
                  </a:ext>
                </a:extLst>
              </p:cNvPr>
              <p:cNvSpPr/>
              <p:nvPr/>
            </p:nvSpPr>
            <p:spPr>
              <a:xfrm>
                <a:off x="1637103" y="5581745"/>
                <a:ext cx="3788082" cy="193089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lIns="74295" tIns="37148" rIns="74295" bIns="37148"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800" b="1" kern="0">
                    <a:solidFill>
                      <a:srgbClr val="005A70"/>
                    </a:solidFill>
                    <a:latin typeface="EYInterstate Light"/>
                  </a:rPr>
                  <a:t>Exceeds expectations: </a:t>
                </a:r>
                <a:r>
                  <a:rPr lang="en-AU" sz="800" kern="0">
                    <a:solidFill>
                      <a:srgbClr val="005A70"/>
                    </a:solidFill>
                    <a:latin typeface="EYInterstate Light"/>
                  </a:rPr>
                  <a:t>Providers are exceeding service expectations* </a:t>
                </a:r>
                <a:endParaRPr lang="en-AU" sz="800" b="1" kern="0">
                  <a:solidFill>
                    <a:srgbClr val="005A70"/>
                  </a:solidFill>
                  <a:latin typeface="EYInterstate Light" panose="02000506000000020004" pitchFamily="2" charset="0"/>
                </a:endParaRP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0F09AED3-AD43-9684-90D3-259AA3AC6D6E}"/>
                  </a:ext>
                </a:extLst>
              </p:cNvPr>
              <p:cNvSpPr/>
              <p:nvPr/>
            </p:nvSpPr>
            <p:spPr>
              <a:xfrm>
                <a:off x="754566" y="5963859"/>
                <a:ext cx="4706820" cy="120325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lIns="74295" tIns="37148" rIns="74295" bIns="37148"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569" b="1" kern="0">
                    <a:solidFill>
                      <a:srgbClr val="005A70"/>
                    </a:solidFill>
                    <a:latin typeface="EYInterstate Light"/>
                  </a:rPr>
                  <a:t>*Expectations are outlined in the DES Grant Agreement</a:t>
                </a:r>
              </a:p>
              <a:p>
                <a:pPr defTabSz="742959">
                  <a:defRPr/>
                </a:pPr>
                <a:r>
                  <a:rPr lang="en-AU" sz="569" b="1" kern="0">
                    <a:solidFill>
                      <a:srgbClr val="005A70"/>
                    </a:solidFill>
                    <a:latin typeface="EYInterstate Light"/>
                  </a:rPr>
                  <a:t>** An additional explainer document will be provided with further information</a:t>
                </a:r>
                <a:endParaRPr lang="en-AU" sz="569" b="1" kern="0">
                  <a:solidFill>
                    <a:srgbClr val="005A70"/>
                  </a:solidFill>
                  <a:latin typeface="EYInterstate Light" panose="02000506000000020004" pitchFamily="2" charset="0"/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EE60B0E-8F95-C1AE-FF1F-9C9E2BD2CD3F}"/>
                </a:ext>
              </a:extLst>
            </p:cNvPr>
            <p:cNvGrpSpPr/>
            <p:nvPr/>
          </p:nvGrpSpPr>
          <p:grpSpPr>
            <a:xfrm>
              <a:off x="3374594" y="1097699"/>
              <a:ext cx="2981859" cy="193089"/>
              <a:chOff x="751274" y="581558"/>
              <a:chExt cx="2981859" cy="193089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21F00B7-131E-5840-3B4F-B1FB244D8EB1}"/>
                  </a:ext>
                </a:extLst>
              </p:cNvPr>
              <p:cNvSpPr/>
              <p:nvPr/>
            </p:nvSpPr>
            <p:spPr>
              <a:xfrm>
                <a:off x="751274" y="581558"/>
                <a:ext cx="1397619" cy="193089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800" b="1" kern="0">
                    <a:solidFill>
                      <a:srgbClr val="005A70"/>
                    </a:solidFill>
                    <a:latin typeface="EYInterstate Light" panose="02000506000000020004" pitchFamily="2" charset="0"/>
                  </a:rPr>
                  <a:t>Provider: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8E1594C-4FB8-197D-4426-223CBB26803B}"/>
                  </a:ext>
                </a:extLst>
              </p:cNvPr>
              <p:cNvSpPr/>
              <p:nvPr/>
            </p:nvSpPr>
            <p:spPr>
              <a:xfrm>
                <a:off x="1809260" y="581558"/>
                <a:ext cx="1923873" cy="193089"/>
              </a:xfrm>
              <a:prstGeom prst="rect">
                <a:avLst/>
              </a:prstGeom>
              <a:solidFill>
                <a:srgbClr val="005A70">
                  <a:lumMod val="75000"/>
                </a:srgb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lIns="74295" tIns="37148" rIns="74295" bIns="37148"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651" i="1" kern="0">
                    <a:solidFill>
                      <a:srgbClr val="F8F8F8"/>
                    </a:solidFill>
                    <a:latin typeface="EYInterstate Light"/>
                  </a:rPr>
                  <a:t>Provider 3</a:t>
                </a: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FE8EAAD-26CC-BFFF-3A53-352D42F4313D}"/>
                </a:ext>
              </a:extLst>
            </p:cNvPr>
            <p:cNvGrpSpPr/>
            <p:nvPr/>
          </p:nvGrpSpPr>
          <p:grpSpPr>
            <a:xfrm>
              <a:off x="3374594" y="1347421"/>
              <a:ext cx="2976966" cy="238565"/>
              <a:chOff x="754842" y="811573"/>
              <a:chExt cx="2976966" cy="238565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D2BA258-B5C5-D536-96FE-1E4AC6B9FBF7}"/>
                  </a:ext>
                </a:extLst>
              </p:cNvPr>
              <p:cNvSpPr/>
              <p:nvPr/>
            </p:nvSpPr>
            <p:spPr>
              <a:xfrm>
                <a:off x="754842" y="811573"/>
                <a:ext cx="970089" cy="238565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lIns="74295" tIns="37148" rIns="74295" bIns="37148"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800" b="1" kern="0">
                    <a:solidFill>
                      <a:srgbClr val="005A70"/>
                    </a:solidFill>
                    <a:latin typeface="EYInterstate Light"/>
                  </a:rPr>
                  <a:t>Employment Service Area: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072B932-9BDB-17EC-403C-5CAC7CCE6319}"/>
                  </a:ext>
                </a:extLst>
              </p:cNvPr>
              <p:cNvSpPr/>
              <p:nvPr/>
            </p:nvSpPr>
            <p:spPr>
              <a:xfrm>
                <a:off x="1803732" y="811573"/>
                <a:ext cx="1928076" cy="193089"/>
              </a:xfrm>
              <a:prstGeom prst="rect">
                <a:avLst/>
              </a:prstGeom>
              <a:solidFill>
                <a:srgbClr val="005A70">
                  <a:lumMod val="75000"/>
                </a:srgb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lIns="74295" tIns="37148" rIns="74295" bIns="37148"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651" i="1" kern="0">
                    <a:solidFill>
                      <a:srgbClr val="F8F8F8"/>
                    </a:solidFill>
                    <a:latin typeface="EYInterstate Light"/>
                  </a:rPr>
                  <a:t>Kiewa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4C7B08B-50F6-B405-765B-4C03230F6A83}"/>
                </a:ext>
              </a:extLst>
            </p:cNvPr>
            <p:cNvGrpSpPr/>
            <p:nvPr/>
          </p:nvGrpSpPr>
          <p:grpSpPr>
            <a:xfrm>
              <a:off x="3374594" y="1608172"/>
              <a:ext cx="2976966" cy="191570"/>
              <a:chOff x="745744" y="1059778"/>
              <a:chExt cx="2986063" cy="193089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59D7507-E372-A6F3-9341-6EC028EE1DD1}"/>
                  </a:ext>
                </a:extLst>
              </p:cNvPr>
              <p:cNvSpPr/>
              <p:nvPr/>
            </p:nvSpPr>
            <p:spPr>
              <a:xfrm>
                <a:off x="745744" y="1059778"/>
                <a:ext cx="1397622" cy="193089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800" b="1" kern="0">
                    <a:solidFill>
                      <a:srgbClr val="005A70"/>
                    </a:solidFill>
                    <a:latin typeface="EYInterstate Light" panose="02000506000000020004" pitchFamily="2" charset="0"/>
                  </a:rPr>
                  <a:t>Service Type: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DBFD390-779C-79B3-51AA-E7879A0DB05C}"/>
                  </a:ext>
                </a:extLst>
              </p:cNvPr>
              <p:cNvSpPr/>
              <p:nvPr/>
            </p:nvSpPr>
            <p:spPr>
              <a:xfrm>
                <a:off x="1794635" y="1059779"/>
                <a:ext cx="1937172" cy="185933"/>
              </a:xfrm>
              <a:prstGeom prst="rect">
                <a:avLst/>
              </a:prstGeom>
              <a:solidFill>
                <a:srgbClr val="005A70">
                  <a:lumMod val="75000"/>
                </a:srgb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lIns="74295" tIns="37148" rIns="74295" bIns="37148"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651" i="1" kern="0">
                    <a:solidFill>
                      <a:srgbClr val="F8F8F8"/>
                    </a:solidFill>
                    <a:latin typeface="EYInterstate Light"/>
                  </a:rPr>
                  <a:t>ESS/DMS</a:t>
                </a:r>
                <a:endParaRPr lang="en-AU" sz="651" i="1" kern="0">
                  <a:solidFill>
                    <a:srgbClr val="F8F8F8"/>
                  </a:solidFill>
                  <a:latin typeface="EYInterstate Light" panose="02000506000000020004" pitchFamily="2" charset="0"/>
                </a:endParaRP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27E5A127-882A-3843-9C28-35CA2A59A93E}"/>
                </a:ext>
              </a:extLst>
            </p:cNvPr>
            <p:cNvGrpSpPr/>
            <p:nvPr/>
          </p:nvGrpSpPr>
          <p:grpSpPr>
            <a:xfrm>
              <a:off x="3374594" y="1845217"/>
              <a:ext cx="2976964" cy="161502"/>
              <a:chOff x="737146" y="1319980"/>
              <a:chExt cx="2971781" cy="193089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41B70E2-E778-1182-2788-0FB4DAF9E46C}"/>
                  </a:ext>
                </a:extLst>
              </p:cNvPr>
              <p:cNvSpPr/>
              <p:nvPr/>
            </p:nvSpPr>
            <p:spPr>
              <a:xfrm>
                <a:off x="1780851" y="1319980"/>
                <a:ext cx="1928076" cy="193089"/>
              </a:xfrm>
              <a:prstGeom prst="rect">
                <a:avLst/>
              </a:prstGeom>
              <a:solidFill>
                <a:srgbClr val="005A70">
                  <a:lumMod val="75000"/>
                </a:srgb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lIns="74295" tIns="37148" rIns="74295" bIns="37148"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651" i="1" kern="0">
                    <a:solidFill>
                      <a:srgbClr val="F8F8F8"/>
                    </a:solidFill>
                    <a:latin typeface="EYInterstate Light"/>
                  </a:rPr>
                  <a:t>Specialist – Sensory impairment</a:t>
                </a:r>
                <a:endParaRPr lang="en-AU" sz="651" i="1" kern="0">
                  <a:solidFill>
                    <a:srgbClr val="F8F8F8"/>
                  </a:solidFill>
                  <a:latin typeface="EYInterstate Light" panose="02000506000000020004" pitchFamily="2" charset="0"/>
                </a:endParaRP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0BFA8EA-A63B-53A1-FAD1-2AEDE840DB40}"/>
                  </a:ext>
                </a:extLst>
              </p:cNvPr>
              <p:cNvSpPr/>
              <p:nvPr/>
            </p:nvSpPr>
            <p:spPr>
              <a:xfrm>
                <a:off x="737146" y="1319980"/>
                <a:ext cx="1397621" cy="193089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lIns="74295" tIns="37148" rIns="74295" bIns="37148"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800" b="1" kern="0">
                    <a:solidFill>
                      <a:srgbClr val="005A70"/>
                    </a:solidFill>
                    <a:latin typeface="EYInterstate Light"/>
                  </a:rPr>
                  <a:t>Specialisation:</a:t>
                </a:r>
                <a:endParaRPr lang="en-US" sz="1600" kern="0">
                  <a:solidFill>
                    <a:srgbClr val="005A70"/>
                  </a:solidFill>
                  <a:latin typeface="Arial"/>
                </a:endParaRPr>
              </a:p>
            </p:txBody>
          </p:sp>
        </p:grp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E6568-9188-5A20-B5C5-2B845F4CF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43884" y="6304239"/>
            <a:ext cx="38963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108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44048"/>
            <a:fld id="{EF10AA22-7383-4F49-87C9-FE0A84CB7966}" type="slidenum">
              <a:rPr lang="en-AU" smtClean="0"/>
              <a:pPr defTabSz="844048"/>
              <a:t>10</a:t>
            </a:fld>
            <a:endParaRPr lang="en-AU">
              <a:solidFill>
                <a:prstClr val="white"/>
              </a:solidFill>
              <a:latin typeface="Arial"/>
            </a:endParaRP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D008F2E4-A72B-CF08-4C74-0AD715C4D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37932" y="6286499"/>
            <a:ext cx="804334" cy="252412"/>
          </a:xfrm>
        </p:spPr>
        <p:txBody>
          <a:bodyPr/>
          <a:lstStyle/>
          <a:p>
            <a:fld id="{3F63F2B1-4266-4ED4-AC2C-DB487684831E}" type="slidenum">
              <a:rPr lang="en-AU" noProof="0" smtClean="0"/>
              <a:t>10</a:t>
            </a:fld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3224245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FEA6722-2A77-4074-55F9-CCCBCE0448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8" y="5224130"/>
            <a:ext cx="12186960" cy="16338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69A366A-1097-32DE-7AC1-F4FC7F7B7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589" y="393974"/>
            <a:ext cx="10969943" cy="677108"/>
          </a:xfrm>
        </p:spPr>
        <p:txBody>
          <a:bodyPr/>
          <a:lstStyle/>
          <a:p>
            <a:r>
              <a:rPr lang="en-US">
                <a:solidFill>
                  <a:srgbClr val="005568"/>
                </a:solidFill>
                <a:latin typeface="Tahoma"/>
                <a:ea typeface="Tahoma"/>
                <a:cs typeface="Tahoma"/>
              </a:rPr>
              <a:t>Supported </a:t>
            </a:r>
            <a:r>
              <a:rPr lang="en-US" sz="4000">
                <a:solidFill>
                  <a:srgbClr val="005568"/>
                </a:solidFill>
                <a:latin typeface="Tahoma"/>
                <a:ea typeface="Tahoma"/>
                <a:cs typeface="Tahoma"/>
              </a:rPr>
              <a:t>Employment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1CC919-35FC-096F-02D0-9D55008D82B9}"/>
              </a:ext>
            </a:extLst>
          </p:cNvPr>
          <p:cNvSpPr txBox="1"/>
          <p:nvPr/>
        </p:nvSpPr>
        <p:spPr>
          <a:xfrm>
            <a:off x="721588" y="1459905"/>
            <a:ext cx="11052595" cy="4826594"/>
          </a:xfrm>
          <a:prstGeom prst="rect">
            <a:avLst/>
          </a:prstGeom>
          <a:noFill/>
          <a:ln w="38100">
            <a:noFill/>
          </a:ln>
        </p:spPr>
        <p:txBody>
          <a:bodyPr wrap="square" lIns="91440" tIns="108000" rIns="91440" bIns="45720" rtlCol="0" anchor="t">
            <a:noAutofit/>
          </a:bodyPr>
          <a:lstStyle/>
          <a:p>
            <a:pPr marL="3429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sz="2400">
                <a:latin typeface="Tahoma"/>
                <a:ea typeface="Tahoma"/>
                <a:cs typeface="Tahoma"/>
              </a:rPr>
              <a:t>Supported employment measures announced in the 2023-24 Budget underway:</a:t>
            </a:r>
            <a:endParaRPr lang="en-AU" sz="2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75665" lvl="1" indent="-342900">
              <a:lnSpc>
                <a:spcPct val="110000"/>
              </a:lnSpc>
              <a:spcBef>
                <a:spcPts val="600"/>
              </a:spcBef>
              <a:buFont typeface="Arial" panose="02070309020205020404" pitchFamily="49" charset="0"/>
              <a:buChar char="•"/>
            </a:pPr>
            <a:r>
              <a:rPr lang="en-AU" sz="2400">
                <a:latin typeface="Tahoma"/>
                <a:ea typeface="Tahoma"/>
                <a:cs typeface="Tahoma"/>
              </a:rPr>
              <a:t>The Structural Adjustment Fund;</a:t>
            </a:r>
            <a:endParaRPr lang="en-AU" sz="2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75665" lvl="1" indent="-342900">
              <a:lnSpc>
                <a:spcPct val="110000"/>
              </a:lnSpc>
              <a:spcBef>
                <a:spcPts val="600"/>
              </a:spcBef>
              <a:buFont typeface="Arial" panose="02070309020205020404" pitchFamily="49" charset="0"/>
              <a:buChar char="•"/>
            </a:pPr>
            <a:r>
              <a:rPr lang="en-AU" sz="2400">
                <a:latin typeface="Tahoma"/>
                <a:ea typeface="Tahoma"/>
                <a:cs typeface="Tahoma"/>
              </a:rPr>
              <a:t>a new disability employment advocacy and information supports program; and</a:t>
            </a:r>
          </a:p>
          <a:p>
            <a:pPr marL="875665" lvl="1" indent="-342900">
              <a:lnSpc>
                <a:spcPct val="110000"/>
              </a:lnSpc>
              <a:spcBef>
                <a:spcPts val="600"/>
              </a:spcBef>
              <a:buFont typeface="Arial" panose="02070309020205020404" pitchFamily="49" charset="0"/>
              <a:buChar char="•"/>
            </a:pPr>
            <a:r>
              <a:rPr lang="en-AU" sz="2400">
                <a:latin typeface="Tahoma"/>
                <a:ea typeface="Tahoma"/>
                <a:cs typeface="Tahoma"/>
              </a:rPr>
              <a:t>piloting employment expos.</a:t>
            </a:r>
          </a:p>
          <a:p>
            <a:pPr marL="532765" lvl="1">
              <a:lnSpc>
                <a:spcPct val="110000"/>
              </a:lnSpc>
              <a:spcBef>
                <a:spcPts val="600"/>
              </a:spcBef>
            </a:pPr>
            <a:endParaRPr lang="en-AU" sz="2000">
              <a:latin typeface="Tahoma"/>
              <a:ea typeface="Tahoma"/>
              <a:cs typeface="Tahoma"/>
            </a:endParaRPr>
          </a:p>
          <a:p>
            <a:pPr marL="418465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sz="2400">
                <a:latin typeface="Tahoma"/>
                <a:ea typeface="Tahoma"/>
                <a:cs typeface="Tahoma"/>
              </a:rPr>
              <a:t>Survey regarding transition to the Supported Wage System (SWS). </a:t>
            </a:r>
            <a:endParaRPr lang="en-AU" sz="2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5565">
              <a:lnSpc>
                <a:spcPct val="110000"/>
              </a:lnSpc>
              <a:spcBef>
                <a:spcPts val="600"/>
              </a:spcBef>
            </a:pPr>
            <a:endParaRPr lang="en-AU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5565">
              <a:lnSpc>
                <a:spcPct val="110000"/>
              </a:lnSpc>
              <a:spcBef>
                <a:spcPts val="600"/>
              </a:spcBef>
            </a:pPr>
            <a:endParaRPr lang="en-AU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F61A2A0-5145-46D6-74C7-49B236C62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7932" y="1459905"/>
            <a:ext cx="9720000" cy="0"/>
          </a:xfrm>
          <a:prstGeom prst="line">
            <a:avLst/>
          </a:prstGeom>
          <a:ln>
            <a:solidFill>
              <a:srgbClr val="00556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767E8F3-13A8-56FB-3C4B-388A1A8E0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21471" y="4523304"/>
            <a:ext cx="9720000" cy="0"/>
          </a:xfrm>
          <a:prstGeom prst="line">
            <a:avLst/>
          </a:prstGeom>
          <a:ln>
            <a:solidFill>
              <a:srgbClr val="00556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7D2467-9DBA-B819-EED3-C70E5FEAB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41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1D1E4E1-2F30-ECF3-3F1D-74B511D67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8" y="893"/>
            <a:ext cx="12188825" cy="6856214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4876E554-9D81-369C-B849-83181DA5437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29589" y="540001"/>
            <a:ext cx="10569909" cy="54168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60949" rIns="0" bIns="60949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1218987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AU" sz="4000" b="0">
                <a:solidFill>
                  <a:srgbClr val="005568"/>
                </a:solidFill>
                <a:latin typeface="Tahoma"/>
                <a:ea typeface="Tahoma"/>
                <a:cs typeface="Tahoma"/>
              </a:rPr>
              <a:t>Feedback</a:t>
            </a:r>
            <a:r>
              <a:rPr lang="en-AU" sz="4400" b="0">
                <a:solidFill>
                  <a:srgbClr val="005568"/>
                </a:solidFill>
                <a:latin typeface="Tahoma"/>
                <a:ea typeface="Tahoma"/>
                <a:cs typeface="Tahoma"/>
              </a:rPr>
              <a:t> and more information</a:t>
            </a:r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1D1F3AB1-3B81-8D22-47F0-F17D1EA226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40387" y="1340768"/>
            <a:ext cx="914400" cy="9144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1C011-29CE-FB52-869D-9D7853FF6268}"/>
              </a:ext>
            </a:extLst>
          </p:cNvPr>
          <p:cNvSpPr txBox="1">
            <a:spLocks/>
          </p:cNvSpPr>
          <p:nvPr/>
        </p:nvSpPr>
        <p:spPr>
          <a:xfrm>
            <a:off x="1812471" y="2483845"/>
            <a:ext cx="8567057" cy="179612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266700" indent="-2667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274638" algn="l" defTabSz="914400" rtl="0" eaLnBrk="1" latinLnBrk="0" hangingPunct="1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038" indent="-274638" algn="l" defTabSz="914400" rtl="0" eaLnBrk="1" latinLnBrk="0" hangingPunct="1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4738" indent="-266700" algn="l" defTabSz="914400" rtl="0" eaLnBrk="1" latinLnBrk="0" hangingPunct="1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39850" indent="-265113" algn="l" defTabSz="914400" rtl="0" eaLnBrk="1" latinLnBrk="0" hangingPunct="1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218987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AU" sz="2400" spc="15">
                <a:solidFill>
                  <a:srgbClr val="000000"/>
                </a:solidFill>
                <a:latin typeface="Tahoma"/>
                <a:ea typeface="Tahoma"/>
                <a:cs typeface="Tahoma"/>
              </a:rPr>
              <a:t>New information will be made available through the </a:t>
            </a:r>
            <a:br>
              <a:rPr lang="en-AU" sz="2400" spc="15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AU" sz="2400" spc="15">
                <a:solidFill>
                  <a:srgbClr val="000000"/>
                </a:solidFill>
                <a:latin typeface="Tahoma"/>
                <a:ea typeface="Tahoma"/>
                <a:cs typeface="Tahoma"/>
              </a:rPr>
              <a:t>Department of Social Services </a:t>
            </a:r>
            <a:br>
              <a:rPr lang="en-AU" sz="2400" spc="15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AU" sz="2400" spc="15">
                <a:solidFill>
                  <a:srgbClr val="000000"/>
                </a:solidFill>
                <a:latin typeface="Tahoma"/>
                <a:ea typeface="Tahoma"/>
                <a:cs typeface="Tahoma"/>
              </a:rPr>
              <a:t>(dss.gov.au/new-specialist-disability-employment-program) and DSS Engage </a:t>
            </a:r>
            <a:br>
              <a:rPr lang="en-AU" sz="2400" spc="15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AU" sz="2400" spc="15">
                <a:solidFill>
                  <a:srgbClr val="000000"/>
                </a:solidFill>
                <a:latin typeface="Tahoma"/>
                <a:ea typeface="Tahoma"/>
                <a:cs typeface="Tahoma"/>
              </a:rPr>
              <a:t>&lt;engage.dss.gov.au&gt;</a:t>
            </a:r>
            <a:endParaRPr lang="en-AU" sz="2400">
              <a:solidFill>
                <a:srgbClr val="000000"/>
              </a:solidFill>
              <a:latin typeface="Tahoma"/>
              <a:ea typeface="Tahoma"/>
              <a:cs typeface="Tahoma"/>
            </a:endParaRPr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8FA762A6-854F-D8F3-D293-9A644BFBB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40388" y="4602832"/>
            <a:ext cx="914401" cy="914401"/>
          </a:xfrm>
          <a:prstGeom prst="rect">
            <a:avLst/>
          </a:prstGeom>
        </p:spPr>
      </p:pic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571F225-5510-7BC2-8368-C92EEE93A10E}"/>
              </a:ext>
            </a:extLst>
          </p:cNvPr>
          <p:cNvSpPr txBox="1">
            <a:spLocks/>
          </p:cNvSpPr>
          <p:nvPr/>
        </p:nvSpPr>
        <p:spPr>
          <a:xfrm>
            <a:off x="1812471" y="5668359"/>
            <a:ext cx="8567057" cy="3651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266700" indent="-2667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274638" algn="l" defTabSz="914400" rtl="0" eaLnBrk="1" latinLnBrk="0" hangingPunct="1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038" indent="-274638" algn="l" defTabSz="914400" rtl="0" eaLnBrk="1" latinLnBrk="0" hangingPunct="1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4738" indent="-266700" algn="l" defTabSz="914400" rtl="0" eaLnBrk="1" latinLnBrk="0" hangingPunct="1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39850" indent="-265113" algn="l" defTabSz="914400" rtl="0" eaLnBrk="1" latinLnBrk="0" hangingPunct="1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en-AU" sz="240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Email: DESConsultations@dss.gov.au</a:t>
            </a:r>
            <a:endParaRPr lang="en-US" sz="240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610697A-267D-F62A-4D11-58AE735F7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12</a:t>
            </a:fld>
            <a:endParaRPr lang="en-US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842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FEA6722-2A77-4074-55F9-CCCBCE0448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8" y="5224130"/>
            <a:ext cx="12186960" cy="16338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69A366A-1097-32DE-7AC1-F4FC7F7B7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589" y="455529"/>
            <a:ext cx="10969943" cy="615553"/>
          </a:xfrm>
        </p:spPr>
        <p:txBody>
          <a:bodyPr/>
          <a:lstStyle/>
          <a:p>
            <a:r>
              <a:rPr lang="en-US" sz="4000">
                <a:solidFill>
                  <a:srgbClr val="005568"/>
                </a:solidFill>
                <a:latin typeface="Tahoma"/>
                <a:ea typeface="Tahoma"/>
                <a:cs typeface="Tahoma"/>
              </a:rPr>
              <a:t>Questions</a:t>
            </a:r>
          </a:p>
        </p:txBody>
      </p:sp>
      <p:pic>
        <p:nvPicPr>
          <p:cNvPr id="4" name="Graphic 3" descr="Question Mark with solid fill">
            <a:extLst>
              <a:ext uri="{FF2B5EF4-FFF2-40B4-BE49-F238E27FC236}">
                <a16:creationId xmlns:a16="http://schemas.microsoft.com/office/drawing/2014/main" id="{C7152983-CA54-20B1-B6CF-8E9ADADDE8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20326" y="2004544"/>
            <a:ext cx="2956560" cy="300736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3DEAD-DE34-97DF-342A-593691673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169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7F7BD4-D5BA-0EAD-6BA5-693559D09F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5685" y="1"/>
            <a:ext cx="6511092" cy="63586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CB81F33-7484-A070-69C9-65E8A42B6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588" y="360001"/>
            <a:ext cx="5064656" cy="1498177"/>
          </a:xfrm>
        </p:spPr>
        <p:txBody>
          <a:bodyPr/>
          <a:lstStyle/>
          <a:p>
            <a:r>
              <a:rPr lang="en-US" sz="4000">
                <a:solidFill>
                  <a:srgbClr val="00556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Acknowledgement of Country</a:t>
            </a:r>
          </a:p>
        </p:txBody>
      </p:sp>
      <p:pic>
        <p:nvPicPr>
          <p:cNvPr id="7" name="Picture 6" descr="An image of Australia as an indigenous design.">
            <a:extLst>
              <a:ext uri="{FF2B5EF4-FFF2-40B4-BE49-F238E27FC236}">
                <a16:creationId xmlns:a16="http://schemas.microsoft.com/office/drawing/2014/main" id="{55A600D4-D0A3-45BB-03B1-A522E6FBFD3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89" y="2340000"/>
            <a:ext cx="2747489" cy="2813528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7BAD899-0D35-75B9-804E-00FBEE751D02}"/>
              </a:ext>
            </a:extLst>
          </p:cNvPr>
          <p:cNvSpPr txBox="1">
            <a:spLocks/>
          </p:cNvSpPr>
          <p:nvPr/>
        </p:nvSpPr>
        <p:spPr>
          <a:xfrm>
            <a:off x="3097588" y="2175111"/>
            <a:ext cx="7802382" cy="3714835"/>
          </a:xfrm>
          <a:prstGeom prst="roundRect">
            <a:avLst>
              <a:gd name="adj" fmla="val 23415"/>
            </a:avLst>
          </a:prstGeom>
          <a:solidFill>
            <a:schemeClr val="bg1"/>
          </a:solidFill>
        </p:spPr>
        <p:txBody>
          <a:bodyPr vert="horz" wrap="square" lIns="0" tIns="0" rIns="0" bIns="0" rtlCol="0" anchor="t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68288" indent="-2682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0000" indent="-27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alibri Light" panose="020F0302020204030204" pitchFamily="34" charset="0"/>
              <a:buChar char="−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None/>
              <a:defRPr sz="24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68288" indent="-2682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0000" indent="-27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+mj-lt"/>
              <a:buAutoNum type="alphaLcPeriod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defRPr/>
            </a:pPr>
            <a:r>
              <a:rPr lang="en-AU" sz="2400" i="1">
                <a:latin typeface="Tahoma"/>
                <a:cs typeface="Segoe UI"/>
              </a:rPr>
              <a:t>The Department of Social Services acknowledges the traditional custodians of the land on which we meet today and their connections to land, water, culture and community. </a:t>
            </a:r>
            <a:br>
              <a:rPr lang="en-AU" sz="2400" i="1">
                <a:latin typeface="Tahoma"/>
                <a:cs typeface="Segoe UI"/>
              </a:rPr>
            </a:br>
            <a:br>
              <a:rPr lang="en-AU" sz="2400" i="1">
                <a:latin typeface="Tahoma"/>
                <a:cs typeface="Segoe UI"/>
              </a:rPr>
            </a:br>
            <a:r>
              <a:rPr lang="en-AU" sz="2400" i="1">
                <a:latin typeface="Tahoma"/>
                <a:cs typeface="Segoe UI"/>
              </a:rPr>
              <a:t>We pay our respects to the elders past and present and extend that respect to all Aboriginal and </a:t>
            </a:r>
            <a:br>
              <a:rPr lang="en-AU" sz="2400" i="1">
                <a:latin typeface="Tahoma"/>
                <a:cs typeface="Segoe UI"/>
              </a:rPr>
            </a:br>
            <a:r>
              <a:rPr lang="en-AU" sz="2400" i="1">
                <a:latin typeface="Tahoma"/>
                <a:cs typeface="Segoe UI"/>
              </a:rPr>
              <a:t>Torres Strait Islander peoples today.</a:t>
            </a:r>
            <a:endParaRPr lang="en-AU" sz="2000">
              <a:latin typeface="Segoe UI"/>
              <a:cs typeface="Segoe U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76A8BC-5D90-7C4E-F39B-9ABCE4302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20" y="5224130"/>
            <a:ext cx="12186960" cy="163387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C6C066-C010-588B-E18A-0F1E67587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120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1">
            <a:extLst>
              <a:ext uri="{FF2B5EF4-FFF2-40B4-BE49-F238E27FC236}">
                <a16:creationId xmlns:a16="http://schemas.microsoft.com/office/drawing/2014/main" id="{B458C209-B5BE-AE80-18CF-2EB7C9BECCC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908019" y="554383"/>
            <a:ext cx="5829118" cy="61311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4000" b="0" i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AU" i="0">
                <a:solidFill>
                  <a:srgbClr val="005568"/>
                </a:solidFill>
                <a:latin typeface="Tahoma"/>
                <a:ea typeface="Tahoma"/>
                <a:cs typeface="Tahoma"/>
              </a:rPr>
              <a:t>Probity Statement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7645BFC-3638-780F-2F44-4F0E0DF628AF}"/>
              </a:ext>
            </a:extLst>
          </p:cNvPr>
          <p:cNvSpPr txBox="1">
            <a:spLocks/>
          </p:cNvSpPr>
          <p:nvPr/>
        </p:nvSpPr>
        <p:spPr>
          <a:xfrm>
            <a:off x="1010174" y="1654555"/>
            <a:ext cx="9929925" cy="4454681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68288" indent="-2682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0000" indent="-27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alibri Light" panose="020F0302020204030204" pitchFamily="34" charset="0"/>
              <a:buChar char="−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None/>
              <a:defRPr sz="24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68288" indent="-2682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0000" indent="-27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+mj-lt"/>
              <a:buAutoNum type="alphaLcPeriod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AU" sz="2400" i="1">
                <a:latin typeface="Tahoma"/>
                <a:ea typeface="Tahoma"/>
                <a:cs typeface="Tahoma"/>
              </a:rPr>
              <a:t>The Department of Social Services is </a:t>
            </a:r>
            <a:r>
              <a:rPr lang="en-AU" sz="2400" i="1">
                <a:solidFill>
                  <a:srgbClr val="000000"/>
                </a:solidFill>
                <a:latin typeface="Tahoma"/>
                <a:ea typeface="Tahoma"/>
                <a:cs typeface="Tahoma"/>
              </a:rPr>
              <a:t>committed to conducting </a:t>
            </a:r>
            <a:br>
              <a:rPr lang="en-AU" sz="2400" i="1">
                <a:solidFill>
                  <a:srgbClr val="000000"/>
                </a:solidFill>
                <a:latin typeface="Tahoma"/>
                <a:ea typeface="Tahoma"/>
                <a:cs typeface="Tahoma"/>
              </a:rPr>
            </a:br>
            <a:r>
              <a:rPr lang="en-AU" sz="2400" i="1">
                <a:solidFill>
                  <a:srgbClr val="000000"/>
                </a:solidFill>
                <a:latin typeface="Tahoma"/>
                <a:ea typeface="Tahoma"/>
                <a:cs typeface="Tahoma"/>
              </a:rPr>
              <a:t>a fair, honest, and transparent process for the design and implementation of the new specialist disability employment program and related services.</a:t>
            </a:r>
            <a:endParaRPr lang="en-US" sz="2400" i="1">
              <a:solidFill>
                <a:srgbClr val="444444"/>
              </a:solidFill>
              <a:latin typeface="Tahoma"/>
              <a:ea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en-AU" sz="2400" i="1">
              <a:solidFill>
                <a:srgbClr val="44444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AU" sz="2400" i="1">
                <a:solidFill>
                  <a:srgbClr val="000000"/>
                </a:solidFill>
                <a:latin typeface="Tahoma"/>
                <a:ea typeface="Tahoma"/>
                <a:cs typeface="Tahoma"/>
              </a:rPr>
              <a:t>For today's event, this means that:</a:t>
            </a:r>
            <a:endParaRPr lang="en-AU" sz="2400" i="1">
              <a:solidFill>
                <a:srgbClr val="005A70"/>
              </a:solidFill>
              <a:latin typeface="Tahoma"/>
              <a:ea typeface="Tahoma"/>
              <a:cs typeface="Tahoma"/>
            </a:endParaRPr>
          </a:p>
          <a:p>
            <a:pPr marL="609600" lvl="1" indent="-342900" defTabSz="1218987">
              <a:lnSpc>
                <a:spcPct val="110000"/>
              </a:lnSpc>
              <a:spcBef>
                <a:spcPts val="600"/>
              </a:spcBef>
              <a:buFont typeface="Tahoma" panose="020B0604030504040204" pitchFamily="34" charset="0"/>
              <a:buChar char="-"/>
              <a:defRPr/>
            </a:pPr>
            <a:r>
              <a:rPr lang="en-AU" sz="2400" i="1">
                <a:solidFill>
                  <a:srgbClr val="000000"/>
                </a:solidFill>
                <a:latin typeface="Tahoma"/>
                <a:ea typeface="Tahoma"/>
                <a:cs typeface="Tahoma"/>
              </a:rPr>
              <a:t>this </a:t>
            </a:r>
            <a:r>
              <a:rPr lang="en-AU" sz="2400" i="1">
                <a:solidFill>
                  <a:schemeClr val="tx1"/>
                </a:solidFill>
                <a:latin typeface="Tahoma"/>
                <a:ea typeface="Tahoma"/>
                <a:cs typeface="Tahoma"/>
              </a:rPr>
              <a:t>presentation will be made publicly available on the </a:t>
            </a:r>
            <a:br>
              <a:rPr lang="en-AU" sz="2400" i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AU" sz="2400" i="1">
                <a:solidFill>
                  <a:schemeClr val="tx1"/>
                </a:solidFill>
                <a:latin typeface="Tahoma"/>
                <a:ea typeface="Tahoma"/>
                <a:cs typeface="Tahoma"/>
              </a:rPr>
              <a:t>DSS Engage website</a:t>
            </a:r>
          </a:p>
          <a:p>
            <a:pPr marL="609600" lvl="1" indent="-342900" defTabSz="1218987">
              <a:lnSpc>
                <a:spcPct val="110000"/>
              </a:lnSpc>
              <a:spcBef>
                <a:spcPts val="600"/>
              </a:spcBef>
              <a:buFont typeface="Tahoma" panose="020B0604030504040204" pitchFamily="34" charset="0"/>
              <a:buChar char="-"/>
              <a:defRPr/>
            </a:pPr>
            <a:r>
              <a:rPr lang="en-AU" sz="2400" i="1">
                <a:solidFill>
                  <a:schemeClr val="tx1"/>
                </a:solidFill>
                <a:latin typeface="Tahoma"/>
                <a:ea typeface="Tahoma"/>
                <a:cs typeface="Tahoma"/>
              </a:rPr>
              <a:t>any views </a:t>
            </a:r>
            <a:r>
              <a:rPr lang="en-AU" sz="2400" i="1">
                <a:solidFill>
                  <a:srgbClr val="000000"/>
                </a:solidFill>
                <a:latin typeface="Tahoma"/>
                <a:ea typeface="Tahoma"/>
                <a:cs typeface="Tahoma"/>
              </a:rPr>
              <a:t>expressed, or information provided, by attendees to this event will be considered, along with the views expressed and information provided by other stakeholders.</a:t>
            </a:r>
            <a:br>
              <a:rPr lang="en-AU" sz="2400" i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AU" sz="2000" i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A0F8E5-50A2-453C-ED91-4E76D120C5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21488"/>
            <a:ext cx="12186960" cy="1633870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188CFC-B6EA-447B-AD35-67122803F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522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le 1">
            <a:extLst>
              <a:ext uri="{FF2B5EF4-FFF2-40B4-BE49-F238E27FC236}">
                <a16:creationId xmlns:a16="http://schemas.microsoft.com/office/drawing/2014/main" id="{2DF406A6-FB99-C94F-6044-3F5E1DCD2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308" y="394261"/>
            <a:ext cx="10969943" cy="711081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4000">
                <a:solidFill>
                  <a:srgbClr val="005568"/>
                </a:solidFill>
                <a:latin typeface="Tahoma"/>
                <a:ea typeface="Tahoma"/>
                <a:cs typeface="Tahoma"/>
              </a:rPr>
              <a:t>Overview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9FBF789-31BC-5521-5EE9-1973D548FCB0}"/>
              </a:ext>
            </a:extLst>
          </p:cNvPr>
          <p:cNvSpPr txBox="1">
            <a:spLocks/>
          </p:cNvSpPr>
          <p:nvPr/>
        </p:nvSpPr>
        <p:spPr>
          <a:xfrm>
            <a:off x="712411" y="1479055"/>
            <a:ext cx="5814874" cy="4863447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68288" indent="-2682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0000" indent="-27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alibri Light" panose="020F0302020204030204" pitchFamily="34" charset="0"/>
              <a:buChar char="−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None/>
              <a:defRPr sz="24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68288" indent="-2682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0000" indent="-27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+mj-lt"/>
              <a:buAutoNum type="alphaLcPeriod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8595" marR="0" lvl="0" indent="0" algn="l" defTabSz="914400" rtl="0" eaLnBrk="1" fontAlgn="auto" latinLnBrk="0" hangingPunct="1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AU" sz="2400" b="0" i="0" u="none" strike="noStrike" kern="1200" cap="none" spc="0" normalizeH="0" baseline="0" noProof="0">
                <a:ln>
                  <a:noFill/>
                </a:ln>
                <a:solidFill>
                  <a:srgbClr val="005A7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Key Topics</a:t>
            </a:r>
            <a:endParaRPr lang="en-US">
              <a:ea typeface="+mn-ea"/>
              <a:cs typeface="+mn-cs"/>
            </a:endParaRPr>
          </a:p>
          <a:p>
            <a:pPr marL="996950" lvl="2" indent="-457200">
              <a:lnSpc>
                <a:spcPct val="110000"/>
              </a:lnSpc>
              <a:spcBef>
                <a:spcPts val="600"/>
              </a:spcBef>
              <a:buAutoNum type="arabicPeriod"/>
            </a:pPr>
            <a:r>
              <a:rPr lang="en-AU" sz="2400">
                <a:latin typeface="Tahoma"/>
                <a:ea typeface="Tahoma"/>
                <a:cs typeface="Tahoma"/>
              </a:rPr>
              <a:t>Summary of new program design</a:t>
            </a:r>
            <a:endParaRPr lang="en-AU"/>
          </a:p>
          <a:p>
            <a:pPr marL="996950" lvl="2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AU" sz="2400">
                <a:latin typeface="Tahoma"/>
                <a:ea typeface="Tahoma"/>
                <a:cs typeface="Tahoma"/>
              </a:rPr>
              <a:t>Market strategy</a:t>
            </a:r>
          </a:p>
          <a:p>
            <a:pPr marL="996950" lvl="2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AU" sz="2400">
                <a:latin typeface="Tahoma"/>
                <a:ea typeface="Tahoma"/>
                <a:cs typeface="Tahoma"/>
              </a:rPr>
              <a:t>Supporting Programs </a:t>
            </a:r>
            <a:endParaRPr lang="en-AU" sz="2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96950" lvl="2" indent="-457200">
              <a:lnSpc>
                <a:spcPct val="110000"/>
              </a:lnSpc>
              <a:spcBef>
                <a:spcPts val="600"/>
              </a:spcBef>
              <a:buAutoNum type="arabicPeriod"/>
            </a:pPr>
            <a:r>
              <a:rPr lang="en-AU" sz="2400">
                <a:latin typeface="Tahoma"/>
                <a:ea typeface="Tahoma"/>
                <a:cs typeface="Tahoma"/>
              </a:rPr>
              <a:t>Performance Framework</a:t>
            </a:r>
            <a:endParaRPr lang="en-AU" sz="2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96950" lvl="2" indent="-457200">
              <a:lnSpc>
                <a:spcPct val="110000"/>
              </a:lnSpc>
              <a:spcBef>
                <a:spcPts val="600"/>
              </a:spcBef>
              <a:buAutoNum type="arabicPeriod"/>
            </a:pPr>
            <a:r>
              <a:rPr lang="en-AU" sz="2400">
                <a:latin typeface="Tahoma"/>
                <a:ea typeface="Tahoma"/>
                <a:cs typeface="Tahoma"/>
              </a:rPr>
              <a:t>Supported Employment  </a:t>
            </a:r>
            <a:endParaRPr lang="en-AU" sz="2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96950" lvl="2" indent="-457200">
              <a:lnSpc>
                <a:spcPct val="110000"/>
              </a:lnSpc>
              <a:spcBef>
                <a:spcPts val="600"/>
              </a:spcBef>
              <a:buFont typeface="Calibri Light" panose="020F0302020204030204" pitchFamily="34" charset="0"/>
              <a:buAutoNum type="arabicPeriod"/>
            </a:pPr>
            <a:endParaRPr lang="en-AU" sz="2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96950" lvl="2" indent="-457200">
              <a:lnSpc>
                <a:spcPct val="110000"/>
              </a:lnSpc>
              <a:spcBef>
                <a:spcPts val="600"/>
              </a:spcBef>
              <a:buFont typeface="Calibri Light" panose="020F0302020204030204" pitchFamily="34" charset="0"/>
              <a:buAutoNum type="arabicPeriod"/>
            </a:pPr>
            <a:endParaRPr lang="en-AU" sz="2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82650" lvl="2" indent="-342900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AU" sz="2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AU" sz="2400" i="1">
              <a:latin typeface="Tahoma"/>
              <a:ea typeface="Tahoma"/>
              <a:cs typeface="Segoe U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0B5A7B-BE35-1B9D-11B7-7750E00A0E97}"/>
              </a:ext>
            </a:extLst>
          </p:cNvPr>
          <p:cNvSpPr txBox="1"/>
          <p:nvPr/>
        </p:nvSpPr>
        <p:spPr>
          <a:xfrm>
            <a:off x="7703472" y="1908771"/>
            <a:ext cx="3618337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AU" b="1">
                <a:solidFill>
                  <a:schemeClr val="accent6">
                    <a:lumMod val="75000"/>
                  </a:schemeClr>
                </a:solidFill>
              </a:rPr>
              <a:t>The new disability employment program commences 1 July 2025</a:t>
            </a:r>
          </a:p>
        </p:txBody>
      </p:sp>
      <p:pic>
        <p:nvPicPr>
          <p:cNvPr id="5" name="Graphic 4" descr="Route (Two Pins With A Path) outline">
            <a:extLst>
              <a:ext uri="{FF2B5EF4-FFF2-40B4-BE49-F238E27FC236}">
                <a16:creationId xmlns:a16="http://schemas.microsoft.com/office/drawing/2014/main" id="{3385189E-F238-4CDC-5C6E-C60BC06BBB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99198" y="2617923"/>
            <a:ext cx="3382297" cy="338229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C270000-FD84-AC17-35D3-FBB97CD02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221488"/>
            <a:ext cx="12186960" cy="1633870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22FFBD0-2955-05C3-F5FB-BC6556B26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029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>
            <a:extLst>
              <a:ext uri="{FF2B5EF4-FFF2-40B4-BE49-F238E27FC236}">
                <a16:creationId xmlns:a16="http://schemas.microsoft.com/office/drawing/2014/main" id="{F9823156-89A0-BC8F-0C78-DC18EF4676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3251" y="5224130"/>
            <a:ext cx="2347163" cy="16338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3EC7EE-302E-A7BA-E425-FFD424807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589" y="393974"/>
            <a:ext cx="10969943" cy="677108"/>
          </a:xfrm>
        </p:spPr>
        <p:txBody>
          <a:bodyPr/>
          <a:lstStyle/>
          <a:p>
            <a:r>
              <a:rPr lang="en-US">
                <a:solidFill>
                  <a:srgbClr val="005568"/>
                </a:solidFill>
                <a:latin typeface="Tahoma"/>
                <a:ea typeface="Tahoma"/>
                <a:cs typeface="Tahoma"/>
              </a:rPr>
              <a:t>Summary of new program design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741CAF-B70D-CEFE-B08B-612F4343A216}"/>
              </a:ext>
            </a:extLst>
          </p:cNvPr>
          <p:cNvSpPr txBox="1">
            <a:spLocks/>
          </p:cNvSpPr>
          <p:nvPr/>
        </p:nvSpPr>
        <p:spPr>
          <a:xfrm>
            <a:off x="1148060" y="1200868"/>
            <a:ext cx="9881938" cy="508239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68288" indent="-2682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0000" indent="-27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alibri Light" panose="020F0302020204030204" pitchFamily="34" charset="0"/>
              <a:buChar char="−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None/>
              <a:defRPr sz="24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68288" indent="-2682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0000" indent="-27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+mj-lt"/>
              <a:buAutoNum type="alphaLcPeriod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087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2400">
                <a:solidFill>
                  <a:schemeClr val="tx1"/>
                </a:solidFill>
                <a:latin typeface="Tahoma"/>
                <a:ea typeface="Tahoma"/>
                <a:cs typeface="Tahoma"/>
              </a:rPr>
              <a:t>A simplified program design focussed on relationships with participants and employers and less complexity. </a:t>
            </a:r>
            <a:endParaRPr lang="en-US">
              <a:solidFill>
                <a:schemeClr val="tx1"/>
              </a:solidFill>
            </a:endParaRPr>
          </a:p>
          <a:p>
            <a:pPr marL="610870" lvl="1" indent="-342900">
              <a:lnSpc>
                <a:spcPct val="100000"/>
              </a:lnSpc>
              <a:spcAft>
                <a:spcPts val="600"/>
              </a:spcAft>
            </a:pPr>
            <a:r>
              <a:rPr lang="en-AU" sz="2400">
                <a:solidFill>
                  <a:schemeClr val="tx1"/>
                </a:solidFill>
                <a:latin typeface="Tahoma"/>
                <a:ea typeface="Tahoma"/>
                <a:cs typeface="Tahoma"/>
              </a:rPr>
              <a:t>Expanded eligibility </a:t>
            </a:r>
            <a:r>
              <a:rPr lang="en-GB" sz="2400">
                <a:solidFill>
                  <a:schemeClr val="tx1"/>
                </a:solidFill>
                <a:latin typeface="Tahoma"/>
                <a:ea typeface="Tahoma"/>
                <a:cs typeface="Tahoma"/>
              </a:rPr>
              <a:t>targeting those who will benefit most.</a:t>
            </a:r>
          </a:p>
          <a:p>
            <a:pPr marL="610870" lvl="1" indent="-342900">
              <a:lnSpc>
                <a:spcPct val="100000"/>
              </a:lnSpc>
              <a:spcAft>
                <a:spcPts val="600"/>
              </a:spcAft>
            </a:pPr>
            <a:r>
              <a:rPr lang="en-AU" sz="2400">
                <a:solidFill>
                  <a:schemeClr val="tx1"/>
                </a:solidFill>
                <a:latin typeface="Tahoma"/>
                <a:ea typeface="Tahoma"/>
                <a:cs typeface="Tahoma"/>
              </a:rPr>
              <a:t>An intensive and flexible service to meet the individual needs </a:t>
            </a:r>
            <a:br>
              <a:rPr lang="en-AU" sz="2400">
                <a:latin typeface="Tahoma"/>
                <a:ea typeface="Tahoma"/>
                <a:cs typeface="Tahoma"/>
              </a:rPr>
            </a:br>
            <a:r>
              <a:rPr lang="en-AU" sz="2400">
                <a:solidFill>
                  <a:schemeClr val="tx1"/>
                </a:solidFill>
                <a:latin typeface="Tahoma"/>
                <a:ea typeface="Tahoma"/>
                <a:cs typeface="Tahoma"/>
              </a:rPr>
              <a:t>of participants.</a:t>
            </a:r>
          </a:p>
          <a:p>
            <a:pPr marL="610870" lvl="1" indent="-342900">
              <a:lnSpc>
                <a:spcPct val="100000"/>
              </a:lnSpc>
              <a:spcAft>
                <a:spcPts val="600"/>
              </a:spcAft>
            </a:pPr>
            <a:r>
              <a:rPr lang="en-AU" sz="2400">
                <a:solidFill>
                  <a:schemeClr val="tx1"/>
                </a:solidFill>
                <a:latin typeface="Tahoma"/>
                <a:ea typeface="Tahoma"/>
                <a:cs typeface="Tahoma"/>
              </a:rPr>
              <a:t>A focus on meaningful engagement of participants to deliver a respected service led by the participant.</a:t>
            </a:r>
          </a:p>
          <a:p>
            <a:pPr marL="610870" lvl="1" indent="-342900">
              <a:lnSpc>
                <a:spcPct val="100000"/>
              </a:lnSpc>
              <a:spcAft>
                <a:spcPts val="600"/>
              </a:spcAft>
            </a:pPr>
            <a:r>
              <a:rPr lang="en-AU" sz="2400">
                <a:solidFill>
                  <a:schemeClr val="tx1"/>
                </a:solidFill>
                <a:latin typeface="Tahoma"/>
                <a:ea typeface="Tahoma"/>
                <a:cs typeface="Tahoma"/>
              </a:rPr>
              <a:t>Support whilst in employment for those who need it.</a:t>
            </a:r>
          </a:p>
          <a:p>
            <a:pPr marL="610870" lvl="1" indent="-342900">
              <a:lnSpc>
                <a:spcPct val="100000"/>
              </a:lnSpc>
              <a:spcAft>
                <a:spcPts val="600"/>
              </a:spcAft>
            </a:pPr>
            <a:r>
              <a:rPr lang="en-AU" sz="2400">
                <a:solidFill>
                  <a:schemeClr val="tx1"/>
                </a:solidFill>
                <a:latin typeface="Tahoma"/>
                <a:ea typeface="Tahoma"/>
                <a:cs typeface="Tahoma"/>
              </a:rPr>
              <a:t>Employer services to build capability to employ people with disability and improved wage subsidies.</a:t>
            </a:r>
          </a:p>
          <a:p>
            <a:pPr marL="610870" lvl="1" indent="-342900">
              <a:lnSpc>
                <a:spcPct val="100000"/>
              </a:lnSpc>
              <a:spcAft>
                <a:spcPts val="600"/>
              </a:spcAft>
            </a:pPr>
            <a:endParaRPr lang="en-AU" sz="2400">
              <a:solidFill>
                <a:schemeClr val="tx1"/>
              </a:solidFill>
              <a:latin typeface="Tahoma"/>
              <a:ea typeface="Tahoma"/>
              <a:cs typeface="Tahoma"/>
            </a:endParaRPr>
          </a:p>
          <a:p>
            <a:pPr marL="610870" lvl="1" indent="-342900">
              <a:lnSpc>
                <a:spcPct val="100000"/>
              </a:lnSpc>
              <a:spcAft>
                <a:spcPts val="600"/>
              </a:spcAft>
            </a:pPr>
            <a:endParaRPr lang="en-AU">
              <a:solidFill>
                <a:schemeClr val="tx1"/>
              </a:solidFill>
              <a:latin typeface="Tahoma"/>
              <a:ea typeface="Tahoma"/>
              <a:cs typeface="Tahoma"/>
            </a:endParaRPr>
          </a:p>
          <a:p>
            <a:pPr marL="610870" lvl="1" indent="-342900">
              <a:lnSpc>
                <a:spcPct val="100000"/>
              </a:lnSpc>
              <a:spcAft>
                <a:spcPts val="600"/>
              </a:spcAft>
            </a:pPr>
            <a:endParaRPr lang="en-AU" sz="2400">
              <a:solidFill>
                <a:schemeClr val="tx1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3887011-48FD-5348-9084-ACEB19ECCE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5</a:t>
            </a:fld>
            <a:endParaRPr lang="en-US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14C73B-5ACE-D0ED-74A6-3F5B2F13C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221488"/>
            <a:ext cx="12186960" cy="16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305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FEA6722-2A77-4074-55F9-CCCBCE0448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8" y="5234862"/>
            <a:ext cx="12186960" cy="16338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69A366A-1097-32DE-7AC1-F4FC7F7B7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589" y="393974"/>
            <a:ext cx="10969943" cy="677108"/>
          </a:xfrm>
        </p:spPr>
        <p:txBody>
          <a:bodyPr/>
          <a:lstStyle/>
          <a:p>
            <a:r>
              <a:rPr lang="en-US">
                <a:solidFill>
                  <a:srgbClr val="005568"/>
                </a:solidFill>
                <a:latin typeface="Tahoma"/>
                <a:ea typeface="Tahoma"/>
                <a:cs typeface="Tahoma"/>
              </a:rPr>
              <a:t>Market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6DE86-C946-F1BD-D8AA-E13E7D2B43ED}"/>
              </a:ext>
            </a:extLst>
          </p:cNvPr>
          <p:cNvSpPr txBox="1">
            <a:spLocks/>
          </p:cNvSpPr>
          <p:nvPr/>
        </p:nvSpPr>
        <p:spPr>
          <a:xfrm>
            <a:off x="840096" y="1439530"/>
            <a:ext cx="7895531" cy="460734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457120" indent="-457120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990427" indent="-380933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52373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213322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74272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335221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70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20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69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6565" indent="-456565">
              <a:lnSpc>
                <a:spcPct val="110000"/>
              </a:lnSpc>
              <a:spcBef>
                <a:spcPts val="600"/>
              </a:spcBef>
            </a:pPr>
            <a:r>
              <a:rPr lang="en-AU" sz="2000">
                <a:latin typeface="Tahoma"/>
                <a:ea typeface="Tahoma"/>
                <a:cs typeface="Tahoma"/>
              </a:rPr>
              <a:t>The new program aims to strengthen the quality and diversity of providers.</a:t>
            </a:r>
            <a:endParaRPr lang="en-US" sz="2000">
              <a:latin typeface="Tahoma"/>
              <a:ea typeface="Tahoma"/>
              <a:cs typeface="Tahoma"/>
            </a:endParaRPr>
          </a:p>
          <a:p>
            <a:pPr marL="456565" indent="-456565">
              <a:lnSpc>
                <a:spcPct val="110000"/>
              </a:lnSpc>
              <a:spcBef>
                <a:spcPts val="1800"/>
              </a:spcBef>
            </a:pPr>
            <a:r>
              <a:rPr lang="en-AU" sz="2000">
                <a:latin typeface="Tahoma"/>
                <a:ea typeface="Tahoma"/>
                <a:cs typeface="Tahoma"/>
              </a:rPr>
              <a:t>Specialist providers with deep expertise in a participant cohort will be encouraged.</a:t>
            </a:r>
          </a:p>
          <a:p>
            <a:pPr marL="456565" indent="-456565">
              <a:lnSpc>
                <a:spcPct val="110000"/>
              </a:lnSpc>
              <a:spcBef>
                <a:spcPts val="1800"/>
              </a:spcBef>
            </a:pPr>
            <a:r>
              <a:rPr lang="en-AU" sz="2000">
                <a:latin typeface="Tahoma"/>
                <a:ea typeface="Tahoma"/>
                <a:cs typeface="Tahoma"/>
              </a:rPr>
              <a:t>Balance market controls that support the viability </a:t>
            </a:r>
            <a:br>
              <a:rPr lang="en-A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AU" sz="2000">
                <a:latin typeface="Tahoma"/>
                <a:ea typeface="Tahoma"/>
                <a:cs typeface="Tahoma"/>
              </a:rPr>
              <a:t>of smaller and more specialist providers to enter </a:t>
            </a:r>
            <a:br>
              <a:rPr lang="en-AU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AU" sz="2000">
                <a:latin typeface="Tahoma"/>
                <a:ea typeface="Tahoma"/>
                <a:cs typeface="Tahoma"/>
              </a:rPr>
              <a:t>or re-enter the market.</a:t>
            </a:r>
          </a:p>
          <a:p>
            <a:pPr marL="456565" indent="-456565">
              <a:lnSpc>
                <a:spcPct val="110000"/>
              </a:lnSpc>
              <a:spcBef>
                <a:spcPts val="1800"/>
              </a:spcBef>
            </a:pPr>
            <a:r>
              <a:rPr lang="en-AU" sz="2000">
                <a:latin typeface="Tahoma"/>
                <a:ea typeface="Tahoma"/>
                <a:cs typeface="Tahoma"/>
              </a:rPr>
              <a:t>Increase diversity and participant choice and control.</a:t>
            </a:r>
          </a:p>
          <a:p>
            <a:pPr marL="456565" indent="-456565">
              <a:lnSpc>
                <a:spcPct val="110000"/>
              </a:lnSpc>
              <a:spcBef>
                <a:spcPts val="1800"/>
              </a:spcBef>
            </a:pPr>
            <a:r>
              <a:rPr lang="en-AU" sz="2000">
                <a:latin typeface="Tahoma"/>
                <a:ea typeface="Tahoma"/>
                <a:cs typeface="Tahoma"/>
              </a:rPr>
              <a:t>Employment Service Areas (ESAs) remain the same.</a:t>
            </a:r>
          </a:p>
          <a:p>
            <a:pPr marL="456565" indent="-456565">
              <a:lnSpc>
                <a:spcPct val="110000"/>
              </a:lnSpc>
              <a:spcBef>
                <a:spcPts val="1800"/>
              </a:spcBef>
            </a:pPr>
            <a:endParaRPr lang="en-AU" sz="2400">
              <a:latin typeface="Tahoma"/>
              <a:ea typeface="Tahoma"/>
              <a:cs typeface="Tahoma"/>
            </a:endParaRPr>
          </a:p>
        </p:txBody>
      </p:sp>
      <p:pic>
        <p:nvPicPr>
          <p:cNvPr id="14" name="Picture 13" descr="Decorative map of Australia">
            <a:extLst>
              <a:ext uri="{FF2B5EF4-FFF2-40B4-BE49-F238E27FC236}">
                <a16:creationId xmlns:a16="http://schemas.microsoft.com/office/drawing/2014/main" id="{A7308908-D9AB-5939-AB8F-2B00140669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16646" y="2133451"/>
            <a:ext cx="3107184" cy="3107184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8252E-7B1F-99A0-04DE-1C52766B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064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8586147-5373-A2DD-6A7F-2C39E8FD9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637" y="257910"/>
            <a:ext cx="10969943" cy="1231106"/>
          </a:xfrm>
        </p:spPr>
        <p:txBody>
          <a:bodyPr/>
          <a:lstStyle/>
          <a:p>
            <a:r>
              <a:rPr lang="en-AU" sz="4000"/>
              <a:t>National Panel of Assessors and Disability Employment Centre for Excellence</a:t>
            </a:r>
            <a:endParaRPr lang="en-US" sz="4000">
              <a:solidFill>
                <a:srgbClr val="00556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66F8C5-CCED-FFFF-4B85-C05402B9D999}"/>
              </a:ext>
            </a:extLst>
          </p:cNvPr>
          <p:cNvSpPr txBox="1"/>
          <p:nvPr/>
        </p:nvSpPr>
        <p:spPr>
          <a:xfrm>
            <a:off x="562476" y="1564270"/>
            <a:ext cx="4638548" cy="432000"/>
          </a:xfrm>
          <a:prstGeom prst="round2SameRect">
            <a:avLst>
              <a:gd name="adj1" fmla="val 50000"/>
              <a:gd name="adj2" fmla="val 1260"/>
            </a:avLst>
          </a:prstGeom>
          <a:solidFill>
            <a:srgbClr val="00A29E"/>
          </a:solidFill>
        </p:spPr>
        <p:txBody>
          <a:bodyPr wrap="square" lIns="91440" tIns="45720" rIns="91440" bIns="45720" rtlCol="0" anchor="ctr" anchorCtr="0">
            <a:noAutofit/>
          </a:bodyPr>
          <a:lstStyle/>
          <a:p>
            <a:pPr algn="ctr"/>
            <a:r>
              <a:rPr lang="en-AU" b="1">
                <a:solidFill>
                  <a:srgbClr val="17255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National Panel of Assessors (NPA)</a:t>
            </a:r>
            <a:endParaRPr lang="en-US" b="1">
              <a:solidFill>
                <a:srgbClr val="1725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78CB1B-B4AF-8E02-0E28-153A704B795E}"/>
              </a:ext>
            </a:extLst>
          </p:cNvPr>
          <p:cNvSpPr txBox="1"/>
          <p:nvPr/>
        </p:nvSpPr>
        <p:spPr>
          <a:xfrm>
            <a:off x="562888" y="2001990"/>
            <a:ext cx="5113973" cy="3569356"/>
          </a:xfrm>
          <a:prstGeom prst="rect">
            <a:avLst/>
          </a:prstGeom>
          <a:noFill/>
          <a:ln w="38100">
            <a:solidFill>
              <a:srgbClr val="00A29E"/>
            </a:solidFill>
          </a:ln>
        </p:spPr>
        <p:txBody>
          <a:bodyPr wrap="square" lIns="91440" tIns="108000" rIns="91440" bIns="45720" rtlCol="0" anchor="t">
            <a:noAutofit/>
          </a:bodyPr>
          <a:lstStyle/>
          <a:p>
            <a:pPr>
              <a:lnSpc>
                <a:spcPct val="110000"/>
              </a:lnSpc>
            </a:pPr>
            <a:r>
              <a:rPr lang="en-AU" sz="2000">
                <a:latin typeface="Tahoma"/>
                <a:ea typeface="Tahoma"/>
                <a:cs typeface="Tahoma"/>
              </a:rPr>
              <a:t>The </a:t>
            </a:r>
            <a:r>
              <a:rPr lang="en-AU" sz="2000">
                <a:solidFill>
                  <a:srgbClr val="262626"/>
                </a:solidFill>
                <a:latin typeface="Tahoma"/>
                <a:ea typeface="Tahoma"/>
                <a:cs typeface="Tahoma"/>
              </a:rPr>
              <a:t>NPA program is a standing panel of independent assessment service providers contracted to provide assessments to support the needs of people with disability in the workplace.</a:t>
            </a:r>
            <a:endParaRPr lang="en-US" sz="2000">
              <a:latin typeface="Tahoma"/>
              <a:ea typeface="Tahoma"/>
              <a:cs typeface="Tahoma"/>
            </a:endParaRPr>
          </a:p>
          <a:p>
            <a:pPr>
              <a:lnSpc>
                <a:spcPct val="110000"/>
              </a:lnSpc>
            </a:pPr>
            <a:endParaRPr lang="en-AU" sz="2000">
              <a:solidFill>
                <a:srgbClr val="262626"/>
              </a:solidFill>
              <a:latin typeface="Tahoma"/>
              <a:ea typeface="Tahoma"/>
              <a:cs typeface="Tahoma"/>
            </a:endParaRPr>
          </a:p>
          <a:p>
            <a:pPr>
              <a:lnSpc>
                <a:spcPct val="110000"/>
              </a:lnSpc>
            </a:pPr>
            <a:r>
              <a:rPr lang="en-AU" sz="2000">
                <a:latin typeface="Tahoma"/>
                <a:ea typeface="Tahoma"/>
                <a:cs typeface="Tahoma"/>
              </a:rPr>
              <a:t>The NPA program will continue to provide high-quality assessment services from 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AU" sz="2000">
                <a:latin typeface="Tahoma"/>
                <a:ea typeface="Tahoma"/>
                <a:cs typeface="Tahoma"/>
              </a:rPr>
              <a:t>1 July 2025.</a:t>
            </a:r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AU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1B24E3-83C9-8915-B77C-23CDD470CDA1}"/>
              </a:ext>
            </a:extLst>
          </p:cNvPr>
          <p:cNvSpPr txBox="1"/>
          <p:nvPr/>
        </p:nvSpPr>
        <p:spPr>
          <a:xfrm>
            <a:off x="5905103" y="1571200"/>
            <a:ext cx="4638548" cy="432000"/>
          </a:xfrm>
          <a:prstGeom prst="round2SameRect">
            <a:avLst>
              <a:gd name="adj1" fmla="val 50000"/>
              <a:gd name="adj2" fmla="val 1260"/>
            </a:avLst>
          </a:prstGeom>
          <a:solidFill>
            <a:srgbClr val="00A29E">
              <a:alpha val="50196"/>
            </a:srgbClr>
          </a:solidFill>
        </p:spPr>
        <p:txBody>
          <a:bodyPr wrap="square" lIns="91440" tIns="45720" rIns="91440" bIns="45720" rtlCol="0" anchor="ctr" anchorCtr="0">
            <a:noAutofit/>
          </a:bodyPr>
          <a:lstStyle/>
          <a:p>
            <a:pPr algn="ctr"/>
            <a:r>
              <a:rPr lang="en-AU" b="1">
                <a:solidFill>
                  <a:srgbClr val="17255A"/>
                </a:solidFill>
                <a:latin typeface="Tahoma"/>
                <a:ea typeface="Tahoma"/>
                <a:cs typeface="Tahoma"/>
              </a:rPr>
              <a:t>Centre of Excellence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203DC7-9002-D768-05AD-02E4CE07C74A}"/>
              </a:ext>
            </a:extLst>
          </p:cNvPr>
          <p:cNvSpPr txBox="1"/>
          <p:nvPr/>
        </p:nvSpPr>
        <p:spPr>
          <a:xfrm>
            <a:off x="5906412" y="2001990"/>
            <a:ext cx="5415897" cy="3569356"/>
          </a:xfrm>
          <a:prstGeom prst="rect">
            <a:avLst/>
          </a:prstGeom>
          <a:noFill/>
          <a:ln w="38100">
            <a:solidFill>
              <a:srgbClr val="00A29E"/>
            </a:solidFill>
          </a:ln>
        </p:spPr>
        <p:txBody>
          <a:bodyPr wrap="square" lIns="91440" tIns="108000" rIns="91440" bIns="45720" rtlCol="0" anchor="t">
            <a:noAutofit/>
          </a:bodyPr>
          <a:lstStyle/>
          <a:p>
            <a:pPr>
              <a:lnSpc>
                <a:spcPct val="110000"/>
              </a:lnSpc>
            </a:pPr>
            <a:r>
              <a:rPr lang="en-AU" sz="2000">
                <a:latin typeface="Tahoma"/>
                <a:ea typeface="Tahoma"/>
                <a:cs typeface="Tahoma"/>
              </a:rPr>
              <a:t>The Centre of Excellence will be an evidence-informed, best-practice hub that will focus on providing resources and tools to help employment service providers deliver disability aware quality services to both clients with disability and employers.</a:t>
            </a:r>
            <a:endParaRPr lang="en-US" sz="2000">
              <a:latin typeface="Tahoma"/>
              <a:ea typeface="Tahoma"/>
              <a:cs typeface="Tahoma"/>
            </a:endParaRPr>
          </a:p>
          <a:p>
            <a:pPr>
              <a:lnSpc>
                <a:spcPct val="110000"/>
              </a:lnSpc>
            </a:pPr>
            <a:endParaRPr lang="en-AU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AU" sz="2000">
                <a:latin typeface="Tahoma"/>
                <a:ea typeface="Tahoma"/>
                <a:cs typeface="Tahoma"/>
              </a:rPr>
              <a:t>The Centre is intended to commence in March 2025, and share evidence-based best practice resources. </a:t>
            </a:r>
          </a:p>
          <a:p>
            <a:endParaRPr lang="en-AU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E93528-D27A-617B-7638-708C0DE851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8" y="5224130"/>
            <a:ext cx="12186961" cy="1633870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83C7D90-F000-38FE-1FDB-F7AE4D848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93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B793C-939C-4315-AAC1-622ED1480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169" y="321112"/>
            <a:ext cx="10502478" cy="677108"/>
          </a:xfrm>
        </p:spPr>
        <p:txBody>
          <a:bodyPr/>
          <a:lstStyle/>
          <a:p>
            <a:r>
              <a:rPr lang="en-AU"/>
              <a:t>New Performance Framework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83347-510D-457E-9222-8202D010D66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68069" y="1091406"/>
            <a:ext cx="10807715" cy="4141787"/>
          </a:xfrm>
        </p:spPr>
        <p:txBody>
          <a:bodyPr/>
          <a:lstStyle/>
          <a:p>
            <a:pPr marL="285750" lvl="0" indent="-285750">
              <a:buFontTx/>
              <a:buChar char="-"/>
            </a:pPr>
            <a:r>
              <a:rPr lang="en-AU" b="0" i="0" u="none" strike="noStrike" baseline="0">
                <a:solidFill>
                  <a:srgbClr val="000000"/>
                </a:solidFill>
                <a:latin typeface="+mj-lt"/>
              </a:rPr>
              <a:t>The new Performance Framework replaces the 2018 DES Performance Framework, Interim Measures and Star Ratings. </a:t>
            </a:r>
          </a:p>
          <a:p>
            <a:pPr marL="285750" lvl="0" indent="-285750">
              <a:buFontTx/>
              <a:buChar char="-"/>
            </a:pPr>
            <a:r>
              <a:rPr lang="en-AU" b="0" i="0" u="none" strike="noStrike" baseline="0">
                <a:solidFill>
                  <a:srgbClr val="000000"/>
                </a:solidFill>
                <a:latin typeface="+mj-lt"/>
              </a:rPr>
              <a:t>It monitors and measures the performance of providers against an agreed set of key performance measures </a:t>
            </a:r>
            <a:r>
              <a:rPr lang="en-AU">
                <a:solidFill>
                  <a:srgbClr val="000000"/>
                </a:solidFill>
                <a:latin typeface="+mj-lt"/>
              </a:rPr>
              <a:t>to </a:t>
            </a:r>
            <a:r>
              <a:rPr lang="en-AU" b="0" i="0" u="none" strike="noStrike" baseline="0">
                <a:solidFill>
                  <a:srgbClr val="000000"/>
                </a:solidFill>
                <a:latin typeface="+mj-lt"/>
              </a:rPr>
              <a:t>continuously improve the overall performance of the program in achieving meaningful and sustainable employment outcomes for participants.  </a:t>
            </a:r>
          </a:p>
          <a:p>
            <a:pPr marL="285750" lvl="0" indent="-285750">
              <a:buFontTx/>
              <a:buChar char="-"/>
            </a:pPr>
            <a:r>
              <a:rPr lang="en-AU" b="0" i="0" u="none" strike="noStrike" baseline="0">
                <a:solidFill>
                  <a:srgbClr val="000000"/>
                </a:solidFill>
                <a:latin typeface="+mj-lt"/>
              </a:rPr>
              <a:t>The Framework uses the three Key Performance Indicators, consistent with the current DES Grant Agreement: </a:t>
            </a:r>
          </a:p>
          <a:p>
            <a:r>
              <a:rPr lang="en-AU">
                <a:solidFill>
                  <a:srgbClr val="000000"/>
                </a:solidFill>
                <a:latin typeface="+mj-lt"/>
              </a:rPr>
              <a:t>	</a:t>
            </a:r>
            <a:endParaRPr lang="en-AU"/>
          </a:p>
        </p:txBody>
      </p:sp>
      <p:pic>
        <p:nvPicPr>
          <p:cNvPr id="8" name="Picture 7" descr="Provider Performance Framework">
            <a:extLst>
              <a:ext uri="{FF2B5EF4-FFF2-40B4-BE49-F238E27FC236}">
                <a16:creationId xmlns:a16="http://schemas.microsoft.com/office/drawing/2014/main" id="{DF2969F2-E3E2-1D1E-E77C-5F124CAE45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9976" y="3194957"/>
            <a:ext cx="7223900" cy="3558036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99FF73-9599-A328-B930-2FD6761343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pPr/>
              <a:t>8</a:t>
            </a:fld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2445358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descr="Performance scorecard">
            <a:extLst>
              <a:ext uri="{FF2B5EF4-FFF2-40B4-BE49-F238E27FC236}">
                <a16:creationId xmlns:a16="http://schemas.microsoft.com/office/drawing/2014/main" id="{DFEE1329-1FC1-1B68-E33B-FA18DB9CB10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17581538"/>
              </p:ext>
            </p:extLst>
          </p:nvPr>
        </p:nvGraphicFramePr>
        <p:xfrm>
          <a:off x="1525467" y="265236"/>
          <a:ext cx="1466" cy="1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DFEE1329-1FC1-1B68-E33B-FA18DB9CB10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467" y="265236"/>
                        <a:ext cx="1466" cy="14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itle 21">
            <a:extLst>
              <a:ext uri="{FF2B5EF4-FFF2-40B4-BE49-F238E27FC236}">
                <a16:creationId xmlns:a16="http://schemas.microsoft.com/office/drawing/2014/main" id="{628B9BD9-4F03-7098-51A6-86B1A01A9AF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26219" y="192686"/>
            <a:ext cx="5650258" cy="107721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Provider Scorecard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2A532A78-5349-7428-7B78-0CEB72E9E6BE}"/>
              </a:ext>
            </a:extLst>
          </p:cNvPr>
          <p:cNvSpPr txBox="1">
            <a:spLocks/>
          </p:cNvSpPr>
          <p:nvPr/>
        </p:nvSpPr>
        <p:spPr>
          <a:xfrm>
            <a:off x="442271" y="976579"/>
            <a:ext cx="5653729" cy="5304439"/>
          </a:xfrm>
          <a:prstGeom prst="rect">
            <a:avLst/>
          </a:prstGeom>
        </p:spPr>
        <p:txBody>
          <a:bodyPr/>
          <a:lstStyle>
            <a:lvl1pPr marL="246181" indent="-246181" algn="l" defTabSz="844048" rtl="0" eaLnBrk="1" latinLnBrk="0" hangingPunct="1">
              <a:lnSpc>
                <a:spcPct val="110000"/>
              </a:lnSpc>
              <a:spcBef>
                <a:spcPts val="1108"/>
              </a:spcBef>
              <a:buFont typeface="Arial" panose="020B0604020202020204" pitchFamily="34" charset="0"/>
              <a:buChar char="•"/>
              <a:defRPr sz="1846" kern="1200">
                <a:solidFill>
                  <a:schemeClr val="accent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99689" indent="-253508" algn="l" defTabSz="844048" rtl="0" eaLnBrk="1" latinLnBrk="0" hangingPunct="1">
              <a:lnSpc>
                <a:spcPct val="110000"/>
              </a:lnSpc>
              <a:spcBef>
                <a:spcPts val="277"/>
              </a:spcBef>
              <a:buFont typeface="Arial" panose="020B0604020202020204" pitchFamily="34" charset="0"/>
              <a:buChar char="–"/>
              <a:defRPr sz="1846" kern="1200">
                <a:solidFill>
                  <a:schemeClr val="accent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745869" indent="-253508" algn="l" defTabSz="844048" rtl="0" eaLnBrk="1" latinLnBrk="0" hangingPunct="1">
              <a:lnSpc>
                <a:spcPct val="110000"/>
              </a:lnSpc>
              <a:spcBef>
                <a:spcPts val="277"/>
              </a:spcBef>
              <a:buFont typeface="Arial" panose="020B0604020202020204" pitchFamily="34" charset="0"/>
              <a:buChar char="–"/>
              <a:defRPr sz="1846" kern="1200">
                <a:solidFill>
                  <a:schemeClr val="accent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992050" indent="-246181" algn="l" defTabSz="844048" rtl="0" eaLnBrk="1" latinLnBrk="0" hangingPunct="1">
              <a:lnSpc>
                <a:spcPct val="110000"/>
              </a:lnSpc>
              <a:spcBef>
                <a:spcPts val="277"/>
              </a:spcBef>
              <a:buFont typeface="Arial" panose="020B0604020202020204" pitchFamily="34" charset="0"/>
              <a:buChar char="–"/>
              <a:defRPr sz="1846" kern="1200">
                <a:solidFill>
                  <a:schemeClr val="accent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1236765" indent="-244716" algn="l" defTabSz="844048" rtl="0" eaLnBrk="1" latinLnBrk="0" hangingPunct="1">
              <a:lnSpc>
                <a:spcPct val="110000"/>
              </a:lnSpc>
              <a:spcBef>
                <a:spcPts val="277"/>
              </a:spcBef>
              <a:buFont typeface="Arial" panose="020B0604020202020204" pitchFamily="34" charset="0"/>
              <a:buChar char="–"/>
              <a:defRPr sz="1846" kern="1200">
                <a:solidFill>
                  <a:schemeClr val="accent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321129" indent="-211012" algn="l" defTabSz="84404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54" indent="-211012" algn="l" defTabSz="84404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5177" indent="-211012" algn="l" defTabSz="84404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87201" indent="-211012" algn="l" defTabSz="84404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1600">
                <a:solidFill>
                  <a:srgbClr val="000000"/>
                </a:solidFill>
                <a:latin typeface="+mj-lt"/>
              </a:rPr>
              <a:t>Detailed performance scorecards will be prepared for providers quarterly and include:</a:t>
            </a:r>
          </a:p>
          <a:p>
            <a:pPr marL="285750" indent="-285750"/>
            <a:r>
              <a:rPr lang="en-AU" sz="1600">
                <a:solidFill>
                  <a:srgbClr val="000000"/>
                </a:solidFill>
                <a:latin typeface="+mj-lt"/>
              </a:rPr>
              <a:t>A rating for each individual performance indicator and an overall score for that Key Performance Indicator (Quality, Effectiveness or Efficiency)</a:t>
            </a:r>
          </a:p>
          <a:p>
            <a:pPr marL="285750" indent="-285750"/>
            <a:r>
              <a:rPr lang="en-AU" sz="1600">
                <a:solidFill>
                  <a:srgbClr val="000000"/>
                </a:solidFill>
                <a:latin typeface="+mj-lt"/>
              </a:rPr>
              <a:t>A breakdown of the measures within each KPI, with a score against each.</a:t>
            </a:r>
          </a:p>
          <a:p>
            <a:pPr marL="0" indent="0">
              <a:buNone/>
            </a:pPr>
            <a:r>
              <a:rPr lang="en-US" sz="1600">
                <a:solidFill>
                  <a:srgbClr val="000000"/>
                </a:solidFill>
                <a:latin typeface="+mj-lt"/>
              </a:rPr>
              <a:t>First run of provider </a:t>
            </a:r>
            <a:r>
              <a:rPr lang="en-US" sz="1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Scorecards produced </a:t>
            </a:r>
            <a:r>
              <a:rPr lang="en-US" sz="1600">
                <a:solidFill>
                  <a:srgbClr val="000000"/>
                </a:solidFill>
                <a:latin typeface="+mj-lt"/>
              </a:rPr>
              <a:t>for all providers late  July 2024.</a:t>
            </a:r>
          </a:p>
          <a:p>
            <a:pPr marL="0" indent="0">
              <a:buNone/>
            </a:pPr>
            <a:r>
              <a:rPr lang="en-AU" sz="1600">
                <a:solidFill>
                  <a:srgbClr val="000000"/>
                </a:solidFill>
                <a:latin typeface="+mj-lt"/>
              </a:rPr>
              <a:t>Due to availability of historical data, t</a:t>
            </a:r>
            <a:r>
              <a:rPr lang="en-US" sz="1600">
                <a:solidFill>
                  <a:srgbClr val="000000"/>
                </a:solidFill>
                <a:latin typeface="+mj-lt"/>
              </a:rPr>
              <a:t>he first run of the Scorecards will include:</a:t>
            </a:r>
          </a:p>
          <a:p>
            <a:pPr marL="285750" indent="-285750"/>
            <a:r>
              <a:rPr lang="en-AU" sz="1600">
                <a:solidFill>
                  <a:srgbClr val="000000"/>
                </a:solidFill>
                <a:latin typeface="+mj-lt"/>
              </a:rPr>
              <a:t>Employment Duration</a:t>
            </a:r>
          </a:p>
          <a:p>
            <a:pPr marL="285750" indent="-285750"/>
            <a:r>
              <a:rPr lang="en-AU" sz="1600">
                <a:solidFill>
                  <a:srgbClr val="000000"/>
                </a:solidFill>
                <a:latin typeface="+mj-lt"/>
              </a:rPr>
              <a:t>Ongoing Support and </a:t>
            </a:r>
          </a:p>
          <a:p>
            <a:pPr marL="285750" indent="-285750"/>
            <a:r>
              <a:rPr lang="en-AU" sz="1600">
                <a:solidFill>
                  <a:srgbClr val="000000"/>
                </a:solidFill>
                <a:latin typeface="+mj-lt"/>
              </a:rPr>
              <a:t>Quality (indicative) metrics only</a:t>
            </a:r>
          </a:p>
          <a:p>
            <a:endParaRPr lang="en-AU" sz="16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122" name="Group 121" descr="Performance scorecard">
            <a:extLst>
              <a:ext uri="{FF2B5EF4-FFF2-40B4-BE49-F238E27FC236}">
                <a16:creationId xmlns:a16="http://schemas.microsoft.com/office/drawing/2014/main" id="{FB386197-546D-9B46-9DCE-4B58805C0339}"/>
              </a:ext>
            </a:extLst>
          </p:cNvPr>
          <p:cNvGrpSpPr/>
          <p:nvPr/>
        </p:nvGrpSpPr>
        <p:grpSpPr>
          <a:xfrm>
            <a:off x="6233909" y="205063"/>
            <a:ext cx="4944384" cy="6281738"/>
            <a:chOff x="5065263" y="900884"/>
            <a:chExt cx="4243556" cy="5716869"/>
          </a:xfrm>
        </p:grpSpPr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8E6DF203-66BB-EBA3-DFA2-FCD8F781866E}"/>
                </a:ext>
              </a:extLst>
            </p:cNvPr>
            <p:cNvSpPr/>
            <p:nvPr/>
          </p:nvSpPr>
          <p:spPr>
            <a:xfrm>
              <a:off x="5065263" y="931279"/>
              <a:ext cx="4243556" cy="5686474"/>
            </a:xfrm>
            <a:prstGeom prst="rect">
              <a:avLst/>
            </a:prstGeom>
            <a:noFill/>
            <a:ln w="9525" cap="flat" cmpd="sng" algn="ctr">
              <a:solidFill>
                <a:srgbClr val="00B0B9">
                  <a:lumMod val="50000"/>
                </a:srgbClr>
              </a:solidFill>
              <a:prstDash val="solid"/>
            </a:ln>
            <a:effectLst/>
          </p:spPr>
          <p:txBody>
            <a:bodyPr lIns="74295" tIns="37148" rIns="74295" bIns="37148" rtlCol="0" anchor="t" anchorCtr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9">
                <a:defRPr/>
              </a:pPr>
              <a:endParaRPr lang="en-AU" sz="975" b="1" kern="0">
                <a:solidFill>
                  <a:srgbClr val="2E2E38"/>
                </a:solidFill>
                <a:latin typeface="EYInterstate Light"/>
              </a:endParaRPr>
            </a:p>
          </p:txBody>
        </p:sp>
        <p:pic>
          <p:nvPicPr>
            <p:cNvPr id="124" name="Picture 123" descr="Sureway | Workforce Australia and Disability Employment Services">
              <a:extLst>
                <a:ext uri="{FF2B5EF4-FFF2-40B4-BE49-F238E27FC236}">
                  <a16:creationId xmlns:a16="http://schemas.microsoft.com/office/drawing/2014/main" id="{783C02AA-CF22-E42B-E957-83637CB8B69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72863" y="1051670"/>
              <a:ext cx="1315968" cy="55135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5844F645-C548-EDA1-4965-D3379E2270F0}"/>
                </a:ext>
              </a:extLst>
            </p:cNvPr>
            <p:cNvSpPr/>
            <p:nvPr/>
          </p:nvSpPr>
          <p:spPr>
            <a:xfrm>
              <a:off x="5141138" y="900884"/>
              <a:ext cx="2927539" cy="288480"/>
            </a:xfrm>
            <a:prstGeom prst="rect">
              <a:avLst/>
            </a:prstGeom>
            <a:noFill/>
            <a:ln w="9525" cap="flat" cmpd="sng" algn="ctr">
              <a:noFill/>
              <a:prstDash val="solid"/>
            </a:ln>
            <a:effectLst/>
          </p:spPr>
          <p:txBody>
            <a:bodyPr rtlCol="0" anchor="ctr" anchorCtr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9">
                <a:defRPr/>
              </a:pPr>
              <a:r>
                <a:rPr lang="en-AU" sz="975" b="1" kern="0">
                  <a:solidFill>
                    <a:srgbClr val="005A70"/>
                  </a:solidFill>
                  <a:latin typeface="EYInterstate Light" panose="02000506000000020004" pitchFamily="2" charset="0"/>
                </a:rPr>
                <a:t>PERFORMANCE SCORECARD</a:t>
              </a:r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7D8E085D-A78F-6003-7EE4-C7B17236C02F}"/>
                </a:ext>
              </a:extLst>
            </p:cNvPr>
            <p:cNvSpPr/>
            <p:nvPr/>
          </p:nvSpPr>
          <p:spPr>
            <a:xfrm>
              <a:off x="5205340" y="1935072"/>
              <a:ext cx="3915848" cy="46800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 anchorCtr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9">
                <a:defRPr/>
              </a:pPr>
              <a:r>
                <a:rPr lang="en-AU" sz="650" kern="0">
                  <a:solidFill>
                    <a:srgbClr val="005A70"/>
                  </a:solidFill>
                  <a:latin typeface="EYInterstate Light" panose="02000506000000020004" pitchFamily="2" charset="0"/>
                </a:rPr>
                <a:t>This Performance Scorecard assesses providers against the DES Performance Framework domains of Quality, Effectiveness and Efficiency.  </a:t>
              </a:r>
            </a:p>
            <a:p>
              <a:pPr defTabSz="742959">
                <a:defRPr/>
              </a:pPr>
              <a:endParaRPr lang="en-AU" sz="650" kern="0">
                <a:solidFill>
                  <a:srgbClr val="005A70"/>
                </a:solidFill>
                <a:latin typeface="EYInterstate Light" panose="02000506000000020004" pitchFamily="2" charset="0"/>
              </a:endParaRPr>
            </a:p>
            <a:p>
              <a:pPr defTabSz="742959">
                <a:defRPr/>
              </a:pPr>
              <a:r>
                <a:rPr lang="en-AU" sz="650" kern="0">
                  <a:solidFill>
                    <a:srgbClr val="005A70"/>
                  </a:solidFill>
                  <a:latin typeface="EYInterstate Light" panose="02000506000000020004" pitchFamily="2" charset="0"/>
                </a:rPr>
                <a:t>Provider 3 received a score of </a:t>
              </a:r>
              <a:r>
                <a:rPr lang="en-AU" sz="650" b="1" kern="0">
                  <a:solidFill>
                    <a:srgbClr val="005A70"/>
                  </a:solidFill>
                  <a:latin typeface="EYInterstate Light" panose="02000506000000020004" pitchFamily="2" charset="0"/>
                </a:rPr>
                <a:t>2 out of 3 for Quality, 2 out of 3 for Effectiveness and 1 out of 3 for Efficiency. </a:t>
              </a:r>
              <a:endParaRPr lang="en-AU" sz="650" kern="0">
                <a:solidFill>
                  <a:srgbClr val="005A70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B9B99329-8A80-CE87-5B07-BE59521811FA}"/>
                </a:ext>
              </a:extLst>
            </p:cNvPr>
            <p:cNvSpPr/>
            <p:nvPr/>
          </p:nvSpPr>
          <p:spPr>
            <a:xfrm>
              <a:off x="5142626" y="1805755"/>
              <a:ext cx="1171950" cy="144240"/>
            </a:xfrm>
            <a:prstGeom prst="rect">
              <a:avLst/>
            </a:prstGeom>
            <a:noFill/>
            <a:ln w="9525" cap="flat" cmpd="sng" algn="ctr">
              <a:noFill/>
              <a:prstDash val="solid"/>
            </a:ln>
            <a:effectLst/>
          </p:spPr>
          <p:txBody>
            <a:bodyPr rtlCol="0" anchor="ctr" anchorCtr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9">
                <a:defRPr/>
              </a:pPr>
              <a:r>
                <a:rPr lang="en-AU" sz="731" b="1" kern="0">
                  <a:solidFill>
                    <a:srgbClr val="005A70"/>
                  </a:solidFill>
                  <a:latin typeface="EYInterstate Light" panose="02000506000000020004" pitchFamily="2" charset="0"/>
                </a:rPr>
                <a:t>Overview</a:t>
              </a:r>
            </a:p>
          </p:txBody>
        </p:sp>
        <p:sp>
          <p:nvSpPr>
            <p:cNvPr id="128" name="TextBox 11">
              <a:extLst>
                <a:ext uri="{FF2B5EF4-FFF2-40B4-BE49-F238E27FC236}">
                  <a16:creationId xmlns:a16="http://schemas.microsoft.com/office/drawing/2014/main" id="{0790229D-312F-DCF6-C2E5-C36F2B756C73}"/>
                </a:ext>
              </a:extLst>
            </p:cNvPr>
            <p:cNvSpPr txBox="1"/>
            <p:nvPr/>
          </p:nvSpPr>
          <p:spPr>
            <a:xfrm>
              <a:off x="5728407" y="2396252"/>
              <a:ext cx="1036942" cy="115219"/>
            </a:xfrm>
            <a:prstGeom prst="rect">
              <a:avLst/>
            </a:prstGeom>
            <a:noFill/>
          </p:spPr>
          <p:txBody>
            <a:bodyPr wrap="square" lIns="0" tIns="29718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lnSpc>
                  <a:spcPct val="85000"/>
                </a:lnSpc>
                <a:spcAft>
                  <a:spcPts val="488"/>
                </a:spcAft>
                <a:buClr>
                  <a:srgbClr val="27ACAA"/>
                </a:buClr>
                <a:buSzPct val="70000"/>
              </a:pPr>
              <a:r>
                <a:rPr lang="en-AU" sz="731" b="1">
                  <a:solidFill>
                    <a:srgbClr val="2E2E38"/>
                  </a:solidFill>
                  <a:latin typeface="EYInterstate Light"/>
                </a:rPr>
                <a:t>Measures/Indicators</a:t>
              </a:r>
            </a:p>
          </p:txBody>
        </p:sp>
        <p:sp>
          <p:nvSpPr>
            <p:cNvPr id="129" name="TextBox 12">
              <a:extLst>
                <a:ext uri="{FF2B5EF4-FFF2-40B4-BE49-F238E27FC236}">
                  <a16:creationId xmlns:a16="http://schemas.microsoft.com/office/drawing/2014/main" id="{D27C3239-2DA7-624F-62B7-7F997E11B21B}"/>
                </a:ext>
              </a:extLst>
            </p:cNvPr>
            <p:cNvSpPr txBox="1"/>
            <p:nvPr/>
          </p:nvSpPr>
          <p:spPr>
            <a:xfrm>
              <a:off x="7195815" y="2396252"/>
              <a:ext cx="865644" cy="115219"/>
            </a:xfrm>
            <a:prstGeom prst="rect">
              <a:avLst/>
            </a:prstGeom>
            <a:noFill/>
          </p:spPr>
          <p:txBody>
            <a:bodyPr wrap="square" lIns="0" tIns="29718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lnSpc>
                  <a:spcPct val="85000"/>
                </a:lnSpc>
                <a:spcAft>
                  <a:spcPts val="488"/>
                </a:spcAft>
                <a:buClr>
                  <a:srgbClr val="27ACAA"/>
                </a:buClr>
                <a:buSzPct val="70000"/>
              </a:pPr>
              <a:r>
                <a:rPr lang="en-AU" sz="731" b="1">
                  <a:solidFill>
                    <a:srgbClr val="2E2E38"/>
                  </a:solidFill>
                  <a:latin typeface="EYInterstate Light"/>
                </a:rPr>
                <a:t>Score</a:t>
              </a:r>
            </a:p>
          </p:txBody>
        </p: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E073B7EB-0D10-202E-B2B8-A2F568ED249F}"/>
                </a:ext>
              </a:extLst>
            </p:cNvPr>
            <p:cNvSpPr/>
            <p:nvPr/>
          </p:nvSpPr>
          <p:spPr>
            <a:xfrm>
              <a:off x="5241142" y="5109886"/>
              <a:ext cx="3880047" cy="507133"/>
            </a:xfrm>
            <a:prstGeom prst="rect">
              <a:avLst/>
            </a:prstGeom>
            <a:noFill/>
            <a:ln w="9525" cap="flat" cmpd="sng" algn="ctr">
              <a:solidFill>
                <a:srgbClr val="78BE20"/>
              </a:solidFill>
              <a:prstDash val="solid"/>
            </a:ln>
            <a:effectLst/>
          </p:spPr>
          <p:txBody>
            <a:bodyPr rtlCol="0" anchor="t" anchorCtr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742959">
                <a:defRPr/>
              </a:pPr>
              <a:endParaRPr lang="en-AU" sz="731" kern="0">
                <a:solidFill>
                  <a:srgbClr val="FFFFFF"/>
                </a:solidFill>
                <a:latin typeface="EYInterstate Light"/>
              </a:endParaRPr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EF0B886F-8C9C-BB19-82E5-CFBD32D6FBCB}"/>
                </a:ext>
              </a:extLst>
            </p:cNvPr>
            <p:cNvSpPr/>
            <p:nvPr/>
          </p:nvSpPr>
          <p:spPr>
            <a:xfrm>
              <a:off x="5247776" y="5109884"/>
              <a:ext cx="442346" cy="507135"/>
            </a:xfrm>
            <a:prstGeom prst="rect">
              <a:avLst/>
            </a:prstGeom>
            <a:solidFill>
              <a:srgbClr val="78BE20"/>
            </a:solidFill>
            <a:ln w="9525" cap="flat" cmpd="sng" algn="ctr">
              <a:solidFill>
                <a:srgbClr val="78BE20"/>
              </a:solidFill>
              <a:prstDash val="solid"/>
            </a:ln>
            <a:effectLst/>
          </p:spPr>
          <p:txBody>
            <a:bodyPr vert="vert270" rtlCol="0" anchor="ctr" anchorCtr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742959">
                <a:defRPr/>
              </a:pPr>
              <a:r>
                <a:rPr lang="en-AU" sz="569" kern="0">
                  <a:solidFill>
                    <a:srgbClr val="FFFFFF"/>
                  </a:solidFill>
                  <a:latin typeface="EYInterstate Light"/>
                </a:rPr>
                <a:t>EFFICIENCY</a:t>
              </a:r>
            </a:p>
          </p:txBody>
        </p:sp>
        <p:sp>
          <p:nvSpPr>
            <p:cNvPr id="132" name="TextBox 15">
              <a:extLst>
                <a:ext uri="{FF2B5EF4-FFF2-40B4-BE49-F238E27FC236}">
                  <a16:creationId xmlns:a16="http://schemas.microsoft.com/office/drawing/2014/main" id="{8585A525-CC14-86CB-EC91-FA2C7C0AA27E}"/>
                </a:ext>
              </a:extLst>
            </p:cNvPr>
            <p:cNvSpPr txBox="1"/>
            <p:nvPr/>
          </p:nvSpPr>
          <p:spPr>
            <a:xfrm>
              <a:off x="5917285" y="5297630"/>
              <a:ext cx="757829" cy="176622"/>
            </a:xfrm>
            <a:prstGeom prst="rect">
              <a:avLst/>
            </a:prstGeom>
            <a:noFill/>
          </p:spPr>
          <p:txBody>
            <a:bodyPr wrap="square" lIns="0" tIns="22289" rIns="0" bIns="0" rtlCol="0" anchor="t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lnSpc>
                  <a:spcPct val="85000"/>
                </a:lnSpc>
                <a:spcAft>
                  <a:spcPts val="366"/>
                </a:spcAft>
                <a:buClr>
                  <a:srgbClr val="27ACAA"/>
                </a:buClr>
                <a:buSzPct val="70000"/>
              </a:pPr>
              <a:r>
                <a:rPr lang="en-AU" sz="650" b="1">
                  <a:solidFill>
                    <a:srgbClr val="2E2E38"/>
                  </a:solidFill>
                  <a:latin typeface="EYInterstate Light"/>
                </a:rPr>
                <a:t>Time to Commencement</a:t>
              </a:r>
            </a:p>
          </p:txBody>
        </p: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1A423159-D30E-0912-CEE4-B884BAA5688B}"/>
                </a:ext>
              </a:extLst>
            </p:cNvPr>
            <p:cNvGrpSpPr/>
            <p:nvPr/>
          </p:nvGrpSpPr>
          <p:grpSpPr>
            <a:xfrm>
              <a:off x="6823682" y="2876001"/>
              <a:ext cx="510044" cy="134462"/>
              <a:chOff x="18706270" y="6497973"/>
              <a:chExt cx="608257" cy="180419"/>
            </a:xfrm>
          </p:grpSpPr>
          <p:sp>
            <p:nvSpPr>
              <p:cNvPr id="232" name="Oval 231">
                <a:extLst>
                  <a:ext uri="{FF2B5EF4-FFF2-40B4-BE49-F238E27FC236}">
                    <a16:creationId xmlns:a16="http://schemas.microsoft.com/office/drawing/2014/main" id="{F99D334F-2567-B696-85F0-03BECC6A2E3E}"/>
                  </a:ext>
                </a:extLst>
              </p:cNvPr>
              <p:cNvSpPr/>
              <p:nvPr/>
            </p:nvSpPr>
            <p:spPr>
              <a:xfrm>
                <a:off x="18706270" y="6497973"/>
                <a:ext cx="175967" cy="180419"/>
              </a:xfrm>
              <a:prstGeom prst="ellipse">
                <a:avLst/>
              </a:prstGeom>
              <a:solidFill>
                <a:srgbClr val="005A70"/>
              </a:solidFill>
              <a:ln w="9525" cap="flat" cmpd="sng" algn="ctr">
                <a:solidFill>
                  <a:srgbClr val="005A70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0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233" name="Oval 232">
                <a:extLst>
                  <a:ext uri="{FF2B5EF4-FFF2-40B4-BE49-F238E27FC236}">
                    <a16:creationId xmlns:a16="http://schemas.microsoft.com/office/drawing/2014/main" id="{CC0D3A5F-932B-A54F-C04D-66D69B77218C}"/>
                  </a:ext>
                </a:extLst>
              </p:cNvPr>
              <p:cNvSpPr/>
              <p:nvPr/>
            </p:nvSpPr>
            <p:spPr>
              <a:xfrm>
                <a:off x="18928342" y="6497973"/>
                <a:ext cx="175967" cy="180419"/>
              </a:xfrm>
              <a:prstGeom prst="ellipse">
                <a:avLst/>
              </a:prstGeom>
              <a:solidFill>
                <a:srgbClr val="005A70"/>
              </a:solidFill>
              <a:ln w="9525" cap="flat" cmpd="sng" algn="ctr">
                <a:solidFill>
                  <a:srgbClr val="005A70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0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234" name="Oval 233">
                <a:extLst>
                  <a:ext uri="{FF2B5EF4-FFF2-40B4-BE49-F238E27FC236}">
                    <a16:creationId xmlns:a16="http://schemas.microsoft.com/office/drawing/2014/main" id="{31066825-CA75-789C-7D55-F95B55D9EE71}"/>
                  </a:ext>
                </a:extLst>
              </p:cNvPr>
              <p:cNvSpPr/>
              <p:nvPr/>
            </p:nvSpPr>
            <p:spPr>
              <a:xfrm>
                <a:off x="19138560" y="6497973"/>
                <a:ext cx="175967" cy="180419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005A70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0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</p:grp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72F04C40-3650-3AC1-3CA5-76630289A6F6}"/>
                </a:ext>
              </a:extLst>
            </p:cNvPr>
            <p:cNvSpPr/>
            <p:nvPr/>
          </p:nvSpPr>
          <p:spPr>
            <a:xfrm>
              <a:off x="5247671" y="2521043"/>
              <a:ext cx="3880051" cy="1030610"/>
            </a:xfrm>
            <a:prstGeom prst="rect">
              <a:avLst/>
            </a:prstGeom>
            <a:noFill/>
            <a:ln w="9525" cap="flat" cmpd="sng" algn="ctr">
              <a:solidFill>
                <a:srgbClr val="005A70"/>
              </a:solidFill>
              <a:prstDash val="solid"/>
            </a:ln>
            <a:effectLst/>
          </p:spPr>
          <p:txBody>
            <a:bodyPr rtlCol="0" anchor="t" anchorCtr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742950">
                <a:defRPr/>
              </a:pPr>
              <a:endParaRPr lang="en-AU" sz="731" kern="0">
                <a:solidFill>
                  <a:srgbClr val="FFFFFF"/>
                </a:solidFill>
                <a:latin typeface="EYInterstate Light"/>
              </a:endParaRPr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722E1332-1F55-3374-B1C7-A30B0E7556E3}"/>
                </a:ext>
              </a:extLst>
            </p:cNvPr>
            <p:cNvSpPr/>
            <p:nvPr/>
          </p:nvSpPr>
          <p:spPr>
            <a:xfrm>
              <a:off x="5244302" y="2519758"/>
              <a:ext cx="449945" cy="1029273"/>
            </a:xfrm>
            <a:prstGeom prst="rect">
              <a:avLst/>
            </a:prstGeom>
            <a:solidFill>
              <a:srgbClr val="005A70"/>
            </a:solidFill>
            <a:ln w="9525" cap="flat" cmpd="sng" algn="ctr">
              <a:solidFill>
                <a:srgbClr val="005A70"/>
              </a:solidFill>
              <a:prstDash val="solid"/>
            </a:ln>
            <a:effectLst/>
          </p:spPr>
          <p:txBody>
            <a:bodyPr vert="vert270" rtlCol="0" anchor="ctr" anchorCtr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742950">
                <a:defRPr/>
              </a:pPr>
              <a:r>
                <a:rPr lang="en-AU" sz="569" kern="0">
                  <a:solidFill>
                    <a:srgbClr val="FFFFFF"/>
                  </a:solidFill>
                  <a:latin typeface="EYInterstate Light"/>
                </a:rPr>
                <a:t>QUALITY</a:t>
              </a:r>
            </a:p>
          </p:txBody>
        </p:sp>
        <p:sp>
          <p:nvSpPr>
            <p:cNvPr id="136" name="TextBox 19">
              <a:extLst>
                <a:ext uri="{FF2B5EF4-FFF2-40B4-BE49-F238E27FC236}">
                  <a16:creationId xmlns:a16="http://schemas.microsoft.com/office/drawing/2014/main" id="{672B3DB1-7C40-CE79-FA37-8C24F49379DD}"/>
                </a:ext>
              </a:extLst>
            </p:cNvPr>
            <p:cNvSpPr txBox="1"/>
            <p:nvPr/>
          </p:nvSpPr>
          <p:spPr>
            <a:xfrm>
              <a:off x="5921884" y="3102216"/>
              <a:ext cx="687014" cy="176622"/>
            </a:xfrm>
            <a:prstGeom prst="rect">
              <a:avLst/>
            </a:prstGeom>
            <a:noFill/>
          </p:spPr>
          <p:txBody>
            <a:bodyPr wrap="square" lIns="0" tIns="22289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lnSpc>
                  <a:spcPct val="85000"/>
                </a:lnSpc>
                <a:spcAft>
                  <a:spcPts val="366"/>
                </a:spcAft>
                <a:buClr>
                  <a:srgbClr val="27ACAA"/>
                </a:buClr>
                <a:buSzPct val="70000"/>
              </a:pPr>
              <a:r>
                <a:rPr lang="en-AU" sz="650" b="1">
                  <a:solidFill>
                    <a:srgbClr val="2E2E38"/>
                  </a:solidFill>
                  <a:latin typeface="EYInterstate Light"/>
                </a:rPr>
                <a:t>Provider Capability*</a:t>
              </a:r>
            </a:p>
          </p:txBody>
        </p:sp>
        <p:sp>
          <p:nvSpPr>
            <p:cNvPr id="137" name="TextBox 20">
              <a:extLst>
                <a:ext uri="{FF2B5EF4-FFF2-40B4-BE49-F238E27FC236}">
                  <a16:creationId xmlns:a16="http://schemas.microsoft.com/office/drawing/2014/main" id="{27516A71-AA3F-4F35-F768-4A2EDF465DC1}"/>
                </a:ext>
              </a:extLst>
            </p:cNvPr>
            <p:cNvSpPr txBox="1"/>
            <p:nvPr/>
          </p:nvSpPr>
          <p:spPr>
            <a:xfrm>
              <a:off x="5921882" y="3361923"/>
              <a:ext cx="687014" cy="98634"/>
            </a:xfrm>
            <a:prstGeom prst="rect">
              <a:avLst/>
            </a:prstGeom>
            <a:noFill/>
          </p:spPr>
          <p:txBody>
            <a:bodyPr wrap="square" lIns="0" tIns="22289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lnSpc>
                  <a:spcPct val="85000"/>
                </a:lnSpc>
                <a:spcAft>
                  <a:spcPts val="366"/>
                </a:spcAft>
                <a:buClr>
                  <a:srgbClr val="27ACAA"/>
                </a:buClr>
                <a:buSzPct val="70000"/>
              </a:pPr>
              <a:r>
                <a:rPr lang="en-AU" sz="650" b="1">
                  <a:solidFill>
                    <a:srgbClr val="2E2E38"/>
                  </a:solidFill>
                  <a:latin typeface="EYInterstate Light"/>
                </a:rPr>
                <a:t>Compliance </a:t>
              </a:r>
            </a:p>
          </p:txBody>
        </p:sp>
        <p:sp>
          <p:nvSpPr>
            <p:cNvPr id="138" name="TextBox 23">
              <a:extLst>
                <a:ext uri="{FF2B5EF4-FFF2-40B4-BE49-F238E27FC236}">
                  <a16:creationId xmlns:a16="http://schemas.microsoft.com/office/drawing/2014/main" id="{BE475FCA-A8B4-2E5C-5C4B-6F0F65DCB9C7}"/>
                </a:ext>
              </a:extLst>
            </p:cNvPr>
            <p:cNvSpPr txBox="1"/>
            <p:nvPr/>
          </p:nvSpPr>
          <p:spPr>
            <a:xfrm>
              <a:off x="5914988" y="2576132"/>
              <a:ext cx="687014" cy="204147"/>
            </a:xfrm>
            <a:prstGeom prst="rect">
              <a:avLst/>
            </a:prstGeom>
            <a:noFill/>
          </p:spPr>
          <p:txBody>
            <a:bodyPr wrap="square" lIns="0" tIns="22289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buClr>
                  <a:srgbClr val="27ACAA"/>
                </a:buClr>
                <a:buSzPct val="70000"/>
              </a:pPr>
              <a:r>
                <a:rPr lang="en-AU" sz="650" b="1">
                  <a:solidFill>
                    <a:srgbClr val="2E2E38"/>
                  </a:solidFill>
                  <a:latin typeface="EYInterstate Light"/>
                </a:rPr>
                <a:t>Participant Rights*</a:t>
              </a:r>
            </a:p>
          </p:txBody>
        </p:sp>
        <p:sp>
          <p:nvSpPr>
            <p:cNvPr id="139" name="TextBox 24">
              <a:extLst>
                <a:ext uri="{FF2B5EF4-FFF2-40B4-BE49-F238E27FC236}">
                  <a16:creationId xmlns:a16="http://schemas.microsoft.com/office/drawing/2014/main" id="{187B9A99-D30F-D049-C5CF-05B0FCCFE19A}"/>
                </a:ext>
              </a:extLst>
            </p:cNvPr>
            <p:cNvSpPr txBox="1"/>
            <p:nvPr/>
          </p:nvSpPr>
          <p:spPr>
            <a:xfrm>
              <a:off x="7498073" y="2625448"/>
              <a:ext cx="1211639" cy="105514"/>
            </a:xfrm>
            <a:prstGeom prst="rect">
              <a:avLst/>
            </a:prstGeom>
            <a:noFill/>
          </p:spPr>
          <p:txBody>
            <a:bodyPr wrap="square" lIns="0" tIns="29718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lnSpc>
                  <a:spcPct val="85000"/>
                </a:lnSpc>
                <a:spcAft>
                  <a:spcPts val="488"/>
                </a:spcAft>
                <a:buClr>
                  <a:srgbClr val="27ACAA"/>
                </a:buClr>
                <a:buSzPct val="70000"/>
              </a:pPr>
              <a:r>
                <a:rPr lang="en-AU" sz="650">
                  <a:solidFill>
                    <a:srgbClr val="2E2E38"/>
                  </a:solidFill>
                  <a:latin typeface="EYInterstate Light"/>
                </a:rPr>
                <a:t>Meets expectations</a:t>
              </a:r>
            </a:p>
          </p:txBody>
        </p:sp>
        <p:sp>
          <p:nvSpPr>
            <p:cNvPr id="140" name="TextBox 25">
              <a:extLst>
                <a:ext uri="{FF2B5EF4-FFF2-40B4-BE49-F238E27FC236}">
                  <a16:creationId xmlns:a16="http://schemas.microsoft.com/office/drawing/2014/main" id="{52C23853-FACF-2667-CCB1-8D11C43F73B3}"/>
                </a:ext>
              </a:extLst>
            </p:cNvPr>
            <p:cNvSpPr txBox="1"/>
            <p:nvPr/>
          </p:nvSpPr>
          <p:spPr>
            <a:xfrm>
              <a:off x="5914988" y="2854920"/>
              <a:ext cx="721448" cy="176622"/>
            </a:xfrm>
            <a:prstGeom prst="rect">
              <a:avLst/>
            </a:prstGeom>
            <a:noFill/>
          </p:spPr>
          <p:txBody>
            <a:bodyPr wrap="square" lIns="0" tIns="22289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lnSpc>
                  <a:spcPct val="85000"/>
                </a:lnSpc>
                <a:spcAft>
                  <a:spcPts val="366"/>
                </a:spcAft>
                <a:buClr>
                  <a:srgbClr val="27ACAA"/>
                </a:buClr>
                <a:buSzPct val="70000"/>
              </a:pPr>
              <a:r>
                <a:rPr lang="en-AU" sz="650" b="1">
                  <a:solidFill>
                    <a:srgbClr val="2E2E38"/>
                  </a:solidFill>
                  <a:latin typeface="EYInterstate Light"/>
                </a:rPr>
                <a:t>Understanding  Quality</a:t>
              </a:r>
            </a:p>
          </p:txBody>
        </p:sp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089A6B06-D847-F239-F23F-DC37D6DFA2A3}"/>
                </a:ext>
              </a:extLst>
            </p:cNvPr>
            <p:cNvGrpSpPr/>
            <p:nvPr/>
          </p:nvGrpSpPr>
          <p:grpSpPr>
            <a:xfrm>
              <a:off x="5141138" y="1121111"/>
              <a:ext cx="2491255" cy="143905"/>
              <a:chOff x="762161" y="581558"/>
              <a:chExt cx="2970972" cy="193089"/>
            </a:xfrm>
          </p:grpSpPr>
          <p:sp>
            <p:nvSpPr>
              <p:cNvPr id="230" name="Rectangle 229">
                <a:extLst>
                  <a:ext uri="{FF2B5EF4-FFF2-40B4-BE49-F238E27FC236}">
                    <a16:creationId xmlns:a16="http://schemas.microsoft.com/office/drawing/2014/main" id="{5610C473-989E-AAB2-18CE-676C93CD0F93}"/>
                  </a:ext>
                </a:extLst>
              </p:cNvPr>
              <p:cNvSpPr/>
              <p:nvPr/>
            </p:nvSpPr>
            <p:spPr>
              <a:xfrm>
                <a:off x="762161" y="581558"/>
                <a:ext cx="1386734" cy="180611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731" b="1" kern="0">
                    <a:solidFill>
                      <a:srgbClr val="005A70"/>
                    </a:solidFill>
                    <a:latin typeface="EYInterstate Light" panose="02000506000000020004" pitchFamily="2" charset="0"/>
                  </a:rPr>
                  <a:t>Provider:</a:t>
                </a:r>
              </a:p>
            </p:txBody>
          </p:sp>
          <p:sp>
            <p:nvSpPr>
              <p:cNvPr id="231" name="Rectangle 230">
                <a:extLst>
                  <a:ext uri="{FF2B5EF4-FFF2-40B4-BE49-F238E27FC236}">
                    <a16:creationId xmlns:a16="http://schemas.microsoft.com/office/drawing/2014/main" id="{42AEE7FD-A5D0-23F4-0668-F42DA0440394}"/>
                  </a:ext>
                </a:extLst>
              </p:cNvPr>
              <p:cNvSpPr/>
              <p:nvPr/>
            </p:nvSpPr>
            <p:spPr>
              <a:xfrm>
                <a:off x="1809260" y="581558"/>
                <a:ext cx="1923873" cy="193089"/>
              </a:xfrm>
              <a:prstGeom prst="rect">
                <a:avLst/>
              </a:prstGeom>
              <a:solidFill>
                <a:srgbClr val="005A70">
                  <a:lumMod val="75000"/>
                </a:srgb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lIns="74295" tIns="37148" rIns="74295" bIns="37148"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650" i="1" kern="0">
                    <a:solidFill>
                      <a:srgbClr val="F8F8F8"/>
                    </a:solidFill>
                    <a:latin typeface="EYInterstate Light"/>
                  </a:rPr>
                  <a:t>Provider 3</a:t>
                </a:r>
              </a:p>
            </p:txBody>
          </p:sp>
        </p:grp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0ABAA2F3-DEAC-0F40-5F5D-EFC89B806181}"/>
                </a:ext>
              </a:extLst>
            </p:cNvPr>
            <p:cNvGrpSpPr/>
            <p:nvPr/>
          </p:nvGrpSpPr>
          <p:grpSpPr>
            <a:xfrm>
              <a:off x="5141138" y="1307223"/>
              <a:ext cx="2496281" cy="177797"/>
              <a:chOff x="754843" y="811573"/>
              <a:chExt cx="2976965" cy="238565"/>
            </a:xfrm>
          </p:grpSpPr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25509E8E-CE1F-5237-9581-F151CDC89535}"/>
                  </a:ext>
                </a:extLst>
              </p:cNvPr>
              <p:cNvSpPr/>
              <p:nvPr/>
            </p:nvSpPr>
            <p:spPr>
              <a:xfrm>
                <a:off x="754843" y="811573"/>
                <a:ext cx="970089" cy="238565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lIns="74295" tIns="37148" rIns="74295" bIns="37148"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731" b="1" kern="0">
                    <a:solidFill>
                      <a:srgbClr val="005A70"/>
                    </a:solidFill>
                    <a:latin typeface="EYInterstate Light"/>
                  </a:rPr>
                  <a:t>Employment Service Area:</a:t>
                </a:r>
              </a:p>
            </p:txBody>
          </p: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530016F5-CCFA-CF9C-25A4-BEE8D7EC2026}"/>
                  </a:ext>
                </a:extLst>
              </p:cNvPr>
              <p:cNvSpPr/>
              <p:nvPr/>
            </p:nvSpPr>
            <p:spPr>
              <a:xfrm>
                <a:off x="1803732" y="811573"/>
                <a:ext cx="1928076" cy="193089"/>
              </a:xfrm>
              <a:prstGeom prst="rect">
                <a:avLst/>
              </a:prstGeom>
              <a:solidFill>
                <a:srgbClr val="005A70">
                  <a:lumMod val="75000"/>
                </a:srgb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lIns="74295" tIns="37148" rIns="74295" bIns="37148"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650" i="1" kern="0">
                    <a:solidFill>
                      <a:srgbClr val="F8F8F8"/>
                    </a:solidFill>
                    <a:latin typeface="EYInterstate Light"/>
                  </a:rPr>
                  <a:t>Kiewa</a:t>
                </a:r>
              </a:p>
            </p:txBody>
          </p:sp>
        </p:grpSp>
        <p:grpSp>
          <p:nvGrpSpPr>
            <p:cNvPr id="143" name="Group 142">
              <a:extLst>
                <a:ext uri="{FF2B5EF4-FFF2-40B4-BE49-F238E27FC236}">
                  <a16:creationId xmlns:a16="http://schemas.microsoft.com/office/drawing/2014/main" id="{33C9CD85-CC68-DDDC-F6EA-FF0BA5B019FF}"/>
                </a:ext>
              </a:extLst>
            </p:cNvPr>
            <p:cNvGrpSpPr/>
            <p:nvPr/>
          </p:nvGrpSpPr>
          <p:grpSpPr>
            <a:xfrm>
              <a:off x="5141138" y="1501555"/>
              <a:ext cx="2496281" cy="142773"/>
              <a:chOff x="745745" y="1059778"/>
              <a:chExt cx="2986062" cy="193089"/>
            </a:xfrm>
          </p:grpSpPr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2DEF9457-77AE-B7DD-0F6B-78F58C06256C}"/>
                  </a:ext>
                </a:extLst>
              </p:cNvPr>
              <p:cNvSpPr/>
              <p:nvPr/>
            </p:nvSpPr>
            <p:spPr>
              <a:xfrm>
                <a:off x="745745" y="1059778"/>
                <a:ext cx="1397621" cy="193089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731" b="1" kern="0">
                    <a:solidFill>
                      <a:srgbClr val="005A70"/>
                    </a:solidFill>
                    <a:latin typeface="EYInterstate Light" panose="02000506000000020004" pitchFamily="2" charset="0"/>
                  </a:rPr>
                  <a:t>Service Type:</a:t>
                </a:r>
              </a:p>
            </p:txBody>
          </p:sp>
          <p:sp>
            <p:nvSpPr>
              <p:cNvPr id="227" name="Rectangle 226">
                <a:extLst>
                  <a:ext uri="{FF2B5EF4-FFF2-40B4-BE49-F238E27FC236}">
                    <a16:creationId xmlns:a16="http://schemas.microsoft.com/office/drawing/2014/main" id="{E6E03EB0-B282-0777-64F9-ED6E50ED254F}"/>
                  </a:ext>
                </a:extLst>
              </p:cNvPr>
              <p:cNvSpPr/>
              <p:nvPr/>
            </p:nvSpPr>
            <p:spPr>
              <a:xfrm>
                <a:off x="1794635" y="1059779"/>
                <a:ext cx="1937172" cy="185933"/>
              </a:xfrm>
              <a:prstGeom prst="rect">
                <a:avLst/>
              </a:prstGeom>
              <a:solidFill>
                <a:srgbClr val="005A70">
                  <a:lumMod val="75000"/>
                </a:srgb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lIns="74295" tIns="37148" rIns="74295" bIns="37148"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650" i="1" kern="0">
                    <a:solidFill>
                      <a:srgbClr val="F8F8F8"/>
                    </a:solidFill>
                    <a:latin typeface="EYInterstate Light"/>
                  </a:rPr>
                  <a:t>ESS/DMS</a:t>
                </a:r>
                <a:endParaRPr lang="en-AU" sz="650" i="1" kern="0">
                  <a:solidFill>
                    <a:srgbClr val="F8F8F8"/>
                  </a:solidFill>
                  <a:latin typeface="EYInterstate Light" panose="02000506000000020004" pitchFamily="2" charset="0"/>
                </a:endParaRPr>
              </a:p>
            </p:txBody>
          </p:sp>
        </p:grp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23F87DBC-1CA8-6958-A1B1-71ACB495B66D}"/>
                </a:ext>
              </a:extLst>
            </p:cNvPr>
            <p:cNvGrpSpPr/>
            <p:nvPr/>
          </p:nvGrpSpPr>
          <p:grpSpPr>
            <a:xfrm>
              <a:off x="5141137" y="1678219"/>
              <a:ext cx="2496279" cy="120364"/>
              <a:chOff x="737146" y="1319980"/>
              <a:chExt cx="2971781" cy="193089"/>
            </a:xfrm>
          </p:grpSpPr>
          <p:sp>
            <p:nvSpPr>
              <p:cNvPr id="224" name="Rectangle 223">
                <a:extLst>
                  <a:ext uri="{FF2B5EF4-FFF2-40B4-BE49-F238E27FC236}">
                    <a16:creationId xmlns:a16="http://schemas.microsoft.com/office/drawing/2014/main" id="{88EF46A5-29B6-1FC2-124E-108BE0F8598B}"/>
                  </a:ext>
                </a:extLst>
              </p:cNvPr>
              <p:cNvSpPr/>
              <p:nvPr/>
            </p:nvSpPr>
            <p:spPr>
              <a:xfrm>
                <a:off x="1780851" y="1319980"/>
                <a:ext cx="1928076" cy="193089"/>
              </a:xfrm>
              <a:prstGeom prst="rect">
                <a:avLst/>
              </a:prstGeom>
              <a:solidFill>
                <a:srgbClr val="005A70">
                  <a:lumMod val="75000"/>
                </a:srgb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lIns="74295" tIns="37148" rIns="74295" bIns="37148"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650" i="1" kern="0">
                    <a:solidFill>
                      <a:srgbClr val="F8F8F8"/>
                    </a:solidFill>
                    <a:latin typeface="EYInterstate Light"/>
                  </a:rPr>
                  <a:t>Specialist – Sensory impairment</a:t>
                </a:r>
                <a:endParaRPr lang="en-AU" sz="650" i="1" kern="0">
                  <a:solidFill>
                    <a:srgbClr val="F8F8F8"/>
                  </a:solidFill>
                  <a:latin typeface="EYInterstate Light" panose="02000506000000020004" pitchFamily="2" charset="0"/>
                </a:endParaRPr>
              </a:p>
            </p:txBody>
          </p:sp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66FEAB9D-6583-854C-5D05-3B0F51014AC8}"/>
                  </a:ext>
                </a:extLst>
              </p:cNvPr>
              <p:cNvSpPr/>
              <p:nvPr/>
            </p:nvSpPr>
            <p:spPr>
              <a:xfrm>
                <a:off x="737146" y="1319980"/>
                <a:ext cx="1397621" cy="193089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lIns="74295" tIns="37148" rIns="74295" bIns="37148"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731" b="1" kern="0">
                    <a:solidFill>
                      <a:srgbClr val="005A70"/>
                    </a:solidFill>
                    <a:latin typeface="EYInterstate Light"/>
                  </a:rPr>
                  <a:t>Specialisation:</a:t>
                </a:r>
                <a:endParaRPr lang="en-US" sz="1463" kern="0">
                  <a:solidFill>
                    <a:srgbClr val="005A70"/>
                  </a:solidFill>
                  <a:latin typeface="Arial"/>
                </a:endParaRPr>
              </a:p>
            </p:txBody>
          </p:sp>
        </p:grp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3BB89664-AE47-C16D-7C52-0D1BEAF4295D}"/>
                </a:ext>
              </a:extLst>
            </p:cNvPr>
            <p:cNvSpPr/>
            <p:nvPr/>
          </p:nvSpPr>
          <p:spPr>
            <a:xfrm>
              <a:off x="5247775" y="3572133"/>
              <a:ext cx="3879948" cy="1507077"/>
            </a:xfrm>
            <a:prstGeom prst="rect">
              <a:avLst/>
            </a:prstGeom>
            <a:noFill/>
            <a:ln w="9525" cap="flat" cmpd="sng" algn="ctr">
              <a:solidFill>
                <a:srgbClr val="005A70"/>
              </a:solidFill>
              <a:prstDash val="solid"/>
            </a:ln>
            <a:effectLst/>
          </p:spPr>
          <p:txBody>
            <a:bodyPr rtlCol="0" anchor="t" anchorCtr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742950">
                <a:defRPr/>
              </a:pPr>
              <a:endParaRPr lang="en-AU" sz="731" kern="0">
                <a:solidFill>
                  <a:srgbClr val="FFFFFF"/>
                </a:solidFill>
                <a:latin typeface="EYInterstate Light"/>
              </a:endParaRPr>
            </a:p>
          </p:txBody>
        </p:sp>
        <p:sp>
          <p:nvSpPr>
            <p:cNvPr id="146" name="TextBox 31">
              <a:extLst>
                <a:ext uri="{FF2B5EF4-FFF2-40B4-BE49-F238E27FC236}">
                  <a16:creationId xmlns:a16="http://schemas.microsoft.com/office/drawing/2014/main" id="{A154D99A-E6F6-969D-D555-A6F581DF501E}"/>
                </a:ext>
              </a:extLst>
            </p:cNvPr>
            <p:cNvSpPr txBox="1"/>
            <p:nvPr/>
          </p:nvSpPr>
          <p:spPr>
            <a:xfrm>
              <a:off x="5921884" y="4064508"/>
              <a:ext cx="775817" cy="342951"/>
            </a:xfrm>
            <a:prstGeom prst="rect">
              <a:avLst/>
            </a:prstGeom>
            <a:noFill/>
          </p:spPr>
          <p:txBody>
            <a:bodyPr wrap="square" lIns="0" tIns="22289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spcAft>
                  <a:spcPts val="366"/>
                </a:spcAft>
                <a:buClr>
                  <a:srgbClr val="27ACAA"/>
                </a:buClr>
                <a:buSzPct val="70000"/>
              </a:pPr>
              <a:r>
                <a:rPr lang="en-AU" sz="650" b="1">
                  <a:solidFill>
                    <a:srgbClr val="2E2E38"/>
                  </a:solidFill>
                  <a:latin typeface="EYInterstate Light"/>
                </a:rPr>
                <a:t>Employment Duration</a:t>
              </a:r>
            </a:p>
            <a:p>
              <a:pPr defTabSz="742950">
                <a:spcAft>
                  <a:spcPts val="366"/>
                </a:spcAft>
                <a:buClr>
                  <a:srgbClr val="27ACAA"/>
                </a:buClr>
                <a:buSzPct val="70000"/>
              </a:pPr>
              <a:endParaRPr lang="en-AU" sz="650" b="1">
                <a:solidFill>
                  <a:srgbClr val="2E2E38"/>
                </a:solidFill>
                <a:latin typeface="EYInterstate Light"/>
              </a:endParaRPr>
            </a:p>
          </p:txBody>
        </p:sp>
        <p:sp>
          <p:nvSpPr>
            <p:cNvPr id="147" name="TextBox 32">
              <a:extLst>
                <a:ext uri="{FF2B5EF4-FFF2-40B4-BE49-F238E27FC236}">
                  <a16:creationId xmlns:a16="http://schemas.microsoft.com/office/drawing/2014/main" id="{04091BD2-C101-540E-A0AE-F3B3C59C212B}"/>
                </a:ext>
              </a:extLst>
            </p:cNvPr>
            <p:cNvSpPr txBox="1"/>
            <p:nvPr/>
          </p:nvSpPr>
          <p:spPr>
            <a:xfrm>
              <a:off x="5921882" y="4917820"/>
              <a:ext cx="753335" cy="98634"/>
            </a:xfrm>
            <a:prstGeom prst="rect">
              <a:avLst/>
            </a:prstGeom>
            <a:noFill/>
          </p:spPr>
          <p:txBody>
            <a:bodyPr wrap="square" lIns="0" tIns="22289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lnSpc>
                  <a:spcPct val="85000"/>
                </a:lnSpc>
                <a:spcAft>
                  <a:spcPts val="366"/>
                </a:spcAft>
                <a:buClr>
                  <a:srgbClr val="27ACAA"/>
                </a:buClr>
                <a:buSzPct val="70000"/>
              </a:pPr>
              <a:r>
                <a:rPr lang="en-AU" sz="650" b="1">
                  <a:solidFill>
                    <a:srgbClr val="2E2E38"/>
                  </a:solidFill>
                  <a:latin typeface="EYInterstate Light"/>
                </a:rPr>
                <a:t>Ongoing Support</a:t>
              </a:r>
            </a:p>
          </p:txBody>
        </p:sp>
        <p:sp>
          <p:nvSpPr>
            <p:cNvPr id="148" name="TextBox 33">
              <a:extLst>
                <a:ext uri="{FF2B5EF4-FFF2-40B4-BE49-F238E27FC236}">
                  <a16:creationId xmlns:a16="http://schemas.microsoft.com/office/drawing/2014/main" id="{F9378788-67F1-6E03-0F61-F92379AA9BBB}"/>
                </a:ext>
              </a:extLst>
            </p:cNvPr>
            <p:cNvSpPr txBox="1"/>
            <p:nvPr/>
          </p:nvSpPr>
          <p:spPr>
            <a:xfrm>
              <a:off x="5914971" y="3594216"/>
              <a:ext cx="782712" cy="204147"/>
            </a:xfrm>
            <a:prstGeom prst="rect">
              <a:avLst/>
            </a:prstGeom>
            <a:noFill/>
          </p:spPr>
          <p:txBody>
            <a:bodyPr wrap="square" lIns="0" tIns="22289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buClr>
                  <a:srgbClr val="27ACAA"/>
                </a:buClr>
                <a:buSzPct val="70000"/>
              </a:pPr>
              <a:r>
                <a:rPr lang="en-AU" sz="650" b="1">
                  <a:solidFill>
                    <a:srgbClr val="2E2E38"/>
                  </a:solidFill>
                  <a:latin typeface="EYInterstate Light"/>
                </a:rPr>
                <a:t>Education Outcomes</a:t>
              </a:r>
            </a:p>
          </p:txBody>
        </p:sp>
        <p:sp>
          <p:nvSpPr>
            <p:cNvPr id="149" name="TextBox 34">
              <a:extLst>
                <a:ext uri="{FF2B5EF4-FFF2-40B4-BE49-F238E27FC236}">
                  <a16:creationId xmlns:a16="http://schemas.microsoft.com/office/drawing/2014/main" id="{42F78B58-69B1-173F-96EE-BE0D91576CF6}"/>
                </a:ext>
              </a:extLst>
            </p:cNvPr>
            <p:cNvSpPr txBox="1"/>
            <p:nvPr/>
          </p:nvSpPr>
          <p:spPr>
            <a:xfrm>
              <a:off x="5914988" y="3847733"/>
              <a:ext cx="775817" cy="192553"/>
            </a:xfrm>
            <a:prstGeom prst="rect">
              <a:avLst/>
            </a:prstGeom>
            <a:noFill/>
          </p:spPr>
          <p:txBody>
            <a:bodyPr wrap="square" lIns="0" tIns="22289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lnSpc>
                  <a:spcPct val="85000"/>
                </a:lnSpc>
                <a:spcAft>
                  <a:spcPts val="366"/>
                </a:spcAft>
                <a:buClr>
                  <a:srgbClr val="27ACAA"/>
                </a:buClr>
                <a:buSzPct val="70000"/>
              </a:pPr>
              <a:r>
                <a:rPr lang="en-AU" sz="650" b="1">
                  <a:solidFill>
                    <a:srgbClr val="2E2E38"/>
                  </a:solidFill>
                  <a:latin typeface="EYInterstate Light"/>
                </a:rPr>
                <a:t>Employment Placement</a:t>
              </a:r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55943DD9-3AC7-C65B-9538-3A48BB5E337E}"/>
                </a:ext>
              </a:extLst>
            </p:cNvPr>
            <p:cNvSpPr/>
            <p:nvPr/>
          </p:nvSpPr>
          <p:spPr>
            <a:xfrm>
              <a:off x="8459877" y="5107263"/>
              <a:ext cx="663719" cy="507133"/>
            </a:xfrm>
            <a:prstGeom prst="rect">
              <a:avLst/>
            </a:prstGeom>
            <a:solidFill>
              <a:srgbClr val="78BE20"/>
            </a:solidFill>
            <a:ln w="9525" cap="flat" cmpd="sng" algn="ctr">
              <a:solidFill>
                <a:srgbClr val="78BE20"/>
              </a:solidFill>
              <a:prstDash val="solid"/>
            </a:ln>
            <a:effectLst/>
          </p:spPr>
          <p:txBody>
            <a:bodyPr vert="horz" rtlCol="0" anchor="ctr" anchorCtr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742959">
                <a:defRPr/>
              </a:pPr>
              <a:r>
                <a:rPr lang="en-AU" sz="975" b="1" kern="0">
                  <a:solidFill>
                    <a:srgbClr val="FFFFFF"/>
                  </a:solidFill>
                  <a:latin typeface="EYInterstate Light"/>
                </a:rPr>
                <a:t>1/3</a:t>
              </a:r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97A53EEE-4427-E8C2-DA41-22E54BA171F2}"/>
                </a:ext>
              </a:extLst>
            </p:cNvPr>
            <p:cNvSpPr/>
            <p:nvPr/>
          </p:nvSpPr>
          <p:spPr>
            <a:xfrm>
              <a:off x="8464004" y="3576939"/>
              <a:ext cx="663719" cy="1502271"/>
            </a:xfrm>
            <a:prstGeom prst="rect">
              <a:avLst/>
            </a:prstGeom>
            <a:solidFill>
              <a:srgbClr val="00B0B9"/>
            </a:solidFill>
            <a:ln w="9525" cap="flat" cmpd="sng" algn="ctr">
              <a:solidFill>
                <a:srgbClr val="00B0B9"/>
              </a:solidFill>
              <a:prstDash val="solid"/>
            </a:ln>
            <a:effectLst/>
          </p:spPr>
          <p:txBody>
            <a:bodyPr vert="horz" rtlCol="0" anchor="ctr" anchorCtr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742959">
                <a:defRPr/>
              </a:pPr>
              <a:r>
                <a:rPr lang="en-AU" sz="975" b="1" kern="0">
                  <a:solidFill>
                    <a:srgbClr val="FFFFFF"/>
                  </a:solidFill>
                  <a:latin typeface="EYInterstate Light"/>
                </a:rPr>
                <a:t>2/3</a:t>
              </a: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6E6FB425-5BC4-6F23-5677-42AEF903D65B}"/>
                </a:ext>
              </a:extLst>
            </p:cNvPr>
            <p:cNvSpPr/>
            <p:nvPr/>
          </p:nvSpPr>
          <p:spPr>
            <a:xfrm>
              <a:off x="8464004" y="2525348"/>
              <a:ext cx="659593" cy="1029272"/>
            </a:xfrm>
            <a:prstGeom prst="rect">
              <a:avLst/>
            </a:prstGeom>
            <a:solidFill>
              <a:srgbClr val="005A70"/>
            </a:solidFill>
            <a:ln w="9525" cap="flat" cmpd="sng" algn="ctr">
              <a:solidFill>
                <a:srgbClr val="005A70"/>
              </a:solidFill>
              <a:prstDash val="solid"/>
            </a:ln>
            <a:effectLst/>
          </p:spPr>
          <p:txBody>
            <a:bodyPr vert="horz" rtlCol="0" anchor="ctr" anchorCtr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742950">
                <a:defRPr/>
              </a:pPr>
              <a:r>
                <a:rPr lang="en-AU" sz="975" b="1" kern="0">
                  <a:solidFill>
                    <a:srgbClr val="FFFFFF"/>
                  </a:solidFill>
                  <a:latin typeface="EYInterstate Light"/>
                </a:rPr>
                <a:t>2/3</a:t>
              </a:r>
            </a:p>
          </p:txBody>
        </p:sp>
        <p:sp>
          <p:nvSpPr>
            <p:cNvPr id="153" name="TextBox 38">
              <a:extLst>
                <a:ext uri="{FF2B5EF4-FFF2-40B4-BE49-F238E27FC236}">
                  <a16:creationId xmlns:a16="http://schemas.microsoft.com/office/drawing/2014/main" id="{8878AAE1-04F6-DDFC-532C-7D76BF532219}"/>
                </a:ext>
              </a:extLst>
            </p:cNvPr>
            <p:cNvSpPr txBox="1"/>
            <p:nvPr/>
          </p:nvSpPr>
          <p:spPr>
            <a:xfrm>
              <a:off x="8466672" y="2396252"/>
              <a:ext cx="768021" cy="115219"/>
            </a:xfrm>
            <a:prstGeom prst="rect">
              <a:avLst/>
            </a:prstGeom>
            <a:noFill/>
          </p:spPr>
          <p:txBody>
            <a:bodyPr wrap="square" lIns="0" tIns="29718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lnSpc>
                  <a:spcPct val="85000"/>
                </a:lnSpc>
                <a:spcAft>
                  <a:spcPts val="488"/>
                </a:spcAft>
                <a:buClr>
                  <a:srgbClr val="27ACAA"/>
                </a:buClr>
                <a:buSzPct val="70000"/>
              </a:pPr>
              <a:r>
                <a:rPr lang="en-AU" sz="731" b="1">
                  <a:solidFill>
                    <a:srgbClr val="2E2E38"/>
                  </a:solidFill>
                  <a:latin typeface="EYInterstate Light"/>
                </a:rPr>
                <a:t>Domain score</a:t>
              </a:r>
            </a:p>
          </p:txBody>
        </p:sp>
        <p:grpSp>
          <p:nvGrpSpPr>
            <p:cNvPr id="154" name="Group 153">
              <a:extLst>
                <a:ext uri="{FF2B5EF4-FFF2-40B4-BE49-F238E27FC236}">
                  <a16:creationId xmlns:a16="http://schemas.microsoft.com/office/drawing/2014/main" id="{BCABC902-91EC-4710-E224-026872D602D5}"/>
                </a:ext>
              </a:extLst>
            </p:cNvPr>
            <p:cNvGrpSpPr/>
            <p:nvPr/>
          </p:nvGrpSpPr>
          <p:grpSpPr>
            <a:xfrm>
              <a:off x="6823698" y="2610974"/>
              <a:ext cx="333769" cy="134462"/>
              <a:chOff x="18706270" y="6497973"/>
              <a:chExt cx="398039" cy="180419"/>
            </a:xfrm>
          </p:grpSpPr>
          <p:sp>
            <p:nvSpPr>
              <p:cNvPr id="222" name="Oval 221">
                <a:extLst>
                  <a:ext uri="{FF2B5EF4-FFF2-40B4-BE49-F238E27FC236}">
                    <a16:creationId xmlns:a16="http://schemas.microsoft.com/office/drawing/2014/main" id="{A0313B6D-AA91-A02A-4452-AC6DCE835427}"/>
                  </a:ext>
                </a:extLst>
              </p:cNvPr>
              <p:cNvSpPr/>
              <p:nvPr/>
            </p:nvSpPr>
            <p:spPr>
              <a:xfrm>
                <a:off x="18706270" y="6497973"/>
                <a:ext cx="175967" cy="180419"/>
              </a:xfrm>
              <a:prstGeom prst="ellipse">
                <a:avLst/>
              </a:prstGeom>
              <a:solidFill>
                <a:srgbClr val="005A70"/>
              </a:solidFill>
              <a:ln w="9525" cap="flat" cmpd="sng" algn="ctr">
                <a:solidFill>
                  <a:srgbClr val="005A70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0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223" name="Oval 222">
                <a:extLst>
                  <a:ext uri="{FF2B5EF4-FFF2-40B4-BE49-F238E27FC236}">
                    <a16:creationId xmlns:a16="http://schemas.microsoft.com/office/drawing/2014/main" id="{210AABD9-088F-531F-D697-3AF1EC345D58}"/>
                  </a:ext>
                </a:extLst>
              </p:cNvPr>
              <p:cNvSpPr/>
              <p:nvPr/>
            </p:nvSpPr>
            <p:spPr>
              <a:xfrm>
                <a:off x="18928342" y="6497973"/>
                <a:ext cx="175967" cy="180419"/>
              </a:xfrm>
              <a:prstGeom prst="ellipse">
                <a:avLst/>
              </a:prstGeom>
              <a:solidFill>
                <a:srgbClr val="005A70"/>
              </a:solidFill>
              <a:ln w="9525" cap="flat" cmpd="sng" algn="ctr">
                <a:solidFill>
                  <a:srgbClr val="005A70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0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</p:grpSp>
        <p:grpSp>
          <p:nvGrpSpPr>
            <p:cNvPr id="155" name="Group 154">
              <a:extLst>
                <a:ext uri="{FF2B5EF4-FFF2-40B4-BE49-F238E27FC236}">
                  <a16:creationId xmlns:a16="http://schemas.microsoft.com/office/drawing/2014/main" id="{674F7AB9-6528-6B47-2B3D-DEB6AF26D329}"/>
                </a:ext>
              </a:extLst>
            </p:cNvPr>
            <p:cNvGrpSpPr/>
            <p:nvPr/>
          </p:nvGrpSpPr>
          <p:grpSpPr>
            <a:xfrm>
              <a:off x="6823698" y="3123296"/>
              <a:ext cx="333769" cy="134462"/>
              <a:chOff x="18706270" y="6497973"/>
              <a:chExt cx="398039" cy="180419"/>
            </a:xfrm>
          </p:grpSpPr>
          <p:sp>
            <p:nvSpPr>
              <p:cNvPr id="220" name="Oval 219">
                <a:extLst>
                  <a:ext uri="{FF2B5EF4-FFF2-40B4-BE49-F238E27FC236}">
                    <a16:creationId xmlns:a16="http://schemas.microsoft.com/office/drawing/2014/main" id="{2651D985-9C00-C8B8-39C7-270424F3A992}"/>
                  </a:ext>
                </a:extLst>
              </p:cNvPr>
              <p:cNvSpPr/>
              <p:nvPr/>
            </p:nvSpPr>
            <p:spPr>
              <a:xfrm>
                <a:off x="18706270" y="6497973"/>
                <a:ext cx="175967" cy="180419"/>
              </a:xfrm>
              <a:prstGeom prst="ellipse">
                <a:avLst/>
              </a:prstGeom>
              <a:solidFill>
                <a:srgbClr val="005A70"/>
              </a:solidFill>
              <a:ln w="9525" cap="flat" cmpd="sng" algn="ctr">
                <a:solidFill>
                  <a:srgbClr val="005A70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0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221" name="Oval 220">
                <a:extLst>
                  <a:ext uri="{FF2B5EF4-FFF2-40B4-BE49-F238E27FC236}">
                    <a16:creationId xmlns:a16="http://schemas.microsoft.com/office/drawing/2014/main" id="{1C70BC9B-2450-32CD-D816-1ED8B5FCC4F6}"/>
                  </a:ext>
                </a:extLst>
              </p:cNvPr>
              <p:cNvSpPr/>
              <p:nvPr/>
            </p:nvSpPr>
            <p:spPr>
              <a:xfrm>
                <a:off x="18928342" y="6497973"/>
                <a:ext cx="175967" cy="180419"/>
              </a:xfrm>
              <a:prstGeom prst="ellipse">
                <a:avLst/>
              </a:prstGeom>
              <a:solidFill>
                <a:srgbClr val="005A70"/>
              </a:solidFill>
              <a:ln w="9525" cap="flat" cmpd="sng" algn="ctr">
                <a:solidFill>
                  <a:srgbClr val="005A70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0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</p:grpSp>
        <p:sp>
          <p:nvSpPr>
            <p:cNvPr id="156" name="TextBox 41">
              <a:extLst>
                <a:ext uri="{FF2B5EF4-FFF2-40B4-BE49-F238E27FC236}">
                  <a16:creationId xmlns:a16="http://schemas.microsoft.com/office/drawing/2014/main" id="{9019F3D6-DEAF-B057-7F8C-33718CB360F4}"/>
                </a:ext>
              </a:extLst>
            </p:cNvPr>
            <p:cNvSpPr txBox="1"/>
            <p:nvPr/>
          </p:nvSpPr>
          <p:spPr>
            <a:xfrm>
              <a:off x="7502857" y="3137771"/>
              <a:ext cx="1211639" cy="105514"/>
            </a:xfrm>
            <a:prstGeom prst="rect">
              <a:avLst/>
            </a:prstGeom>
            <a:noFill/>
          </p:spPr>
          <p:txBody>
            <a:bodyPr wrap="square" lIns="0" tIns="29718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lnSpc>
                  <a:spcPct val="85000"/>
                </a:lnSpc>
                <a:spcAft>
                  <a:spcPts val="488"/>
                </a:spcAft>
                <a:buClr>
                  <a:srgbClr val="27ACAA"/>
                </a:buClr>
                <a:buSzPct val="70000"/>
              </a:pPr>
              <a:r>
                <a:rPr lang="en-AU" sz="650">
                  <a:solidFill>
                    <a:srgbClr val="2E2E38"/>
                  </a:solidFill>
                  <a:latin typeface="EYInterstate Light"/>
                </a:rPr>
                <a:t>Meets expectations</a:t>
              </a:r>
            </a:p>
          </p:txBody>
        </p:sp>
        <p:grpSp>
          <p:nvGrpSpPr>
            <p:cNvPr id="157" name="Group 156">
              <a:extLst>
                <a:ext uri="{FF2B5EF4-FFF2-40B4-BE49-F238E27FC236}">
                  <a16:creationId xmlns:a16="http://schemas.microsoft.com/office/drawing/2014/main" id="{7403DE9F-8B29-1047-1858-673ACF6DC6A7}"/>
                </a:ext>
              </a:extLst>
            </p:cNvPr>
            <p:cNvGrpSpPr/>
            <p:nvPr/>
          </p:nvGrpSpPr>
          <p:grpSpPr>
            <a:xfrm>
              <a:off x="6823682" y="5318711"/>
              <a:ext cx="510044" cy="134462"/>
              <a:chOff x="18706270" y="6548569"/>
              <a:chExt cx="608257" cy="180419"/>
            </a:xfrm>
          </p:grpSpPr>
          <p:sp>
            <p:nvSpPr>
              <p:cNvPr id="217" name="Oval 216">
                <a:extLst>
                  <a:ext uri="{FF2B5EF4-FFF2-40B4-BE49-F238E27FC236}">
                    <a16:creationId xmlns:a16="http://schemas.microsoft.com/office/drawing/2014/main" id="{38A7A51E-A3E6-FD91-5F01-1D4FB22890E0}"/>
                  </a:ext>
                </a:extLst>
              </p:cNvPr>
              <p:cNvSpPr/>
              <p:nvPr/>
            </p:nvSpPr>
            <p:spPr>
              <a:xfrm>
                <a:off x="18706270" y="6548569"/>
                <a:ext cx="175967" cy="180419"/>
              </a:xfrm>
              <a:prstGeom prst="ellipse">
                <a:avLst/>
              </a:prstGeom>
              <a:solidFill>
                <a:srgbClr val="78BE20"/>
              </a:solidFill>
              <a:ln w="9525" cap="flat" cmpd="sng" algn="ctr">
                <a:solidFill>
                  <a:srgbClr val="78BE20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218" name="Oval 217">
                <a:extLst>
                  <a:ext uri="{FF2B5EF4-FFF2-40B4-BE49-F238E27FC236}">
                    <a16:creationId xmlns:a16="http://schemas.microsoft.com/office/drawing/2014/main" id="{FB922FEE-6DBD-69E2-8C40-77C5EC3C4A99}"/>
                  </a:ext>
                </a:extLst>
              </p:cNvPr>
              <p:cNvSpPr/>
              <p:nvPr/>
            </p:nvSpPr>
            <p:spPr>
              <a:xfrm>
                <a:off x="18928341" y="6548569"/>
                <a:ext cx="175967" cy="180419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78BE20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219" name="Oval 218">
                <a:extLst>
                  <a:ext uri="{FF2B5EF4-FFF2-40B4-BE49-F238E27FC236}">
                    <a16:creationId xmlns:a16="http://schemas.microsoft.com/office/drawing/2014/main" id="{B56348EE-ABA7-3B72-8437-555D94B78D7C}"/>
                  </a:ext>
                </a:extLst>
              </p:cNvPr>
              <p:cNvSpPr/>
              <p:nvPr/>
            </p:nvSpPr>
            <p:spPr>
              <a:xfrm>
                <a:off x="19138560" y="6548569"/>
                <a:ext cx="175967" cy="180419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78BE20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</p:grp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45CFCF12-FB58-F495-E151-594ECF4AE07B}"/>
                </a:ext>
              </a:extLst>
            </p:cNvPr>
            <p:cNvGrpSpPr/>
            <p:nvPr/>
          </p:nvGrpSpPr>
          <p:grpSpPr>
            <a:xfrm>
              <a:off x="6823682" y="3344009"/>
              <a:ext cx="510044" cy="134462"/>
              <a:chOff x="18706270" y="6497973"/>
              <a:chExt cx="608257" cy="180419"/>
            </a:xfrm>
          </p:grpSpPr>
          <p:sp>
            <p:nvSpPr>
              <p:cNvPr id="214" name="Oval 213">
                <a:extLst>
                  <a:ext uri="{FF2B5EF4-FFF2-40B4-BE49-F238E27FC236}">
                    <a16:creationId xmlns:a16="http://schemas.microsoft.com/office/drawing/2014/main" id="{60981D3C-DE5E-959F-A71B-5A1CC509B269}"/>
                  </a:ext>
                </a:extLst>
              </p:cNvPr>
              <p:cNvSpPr/>
              <p:nvPr/>
            </p:nvSpPr>
            <p:spPr>
              <a:xfrm>
                <a:off x="18706270" y="6497973"/>
                <a:ext cx="175967" cy="180419"/>
              </a:xfrm>
              <a:prstGeom prst="ellipse">
                <a:avLst/>
              </a:prstGeom>
              <a:solidFill>
                <a:srgbClr val="005A70"/>
              </a:solidFill>
              <a:ln w="9525" cap="flat" cmpd="sng" algn="ctr">
                <a:solidFill>
                  <a:srgbClr val="005A70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215" name="Oval 214">
                <a:extLst>
                  <a:ext uri="{FF2B5EF4-FFF2-40B4-BE49-F238E27FC236}">
                    <a16:creationId xmlns:a16="http://schemas.microsoft.com/office/drawing/2014/main" id="{0347F0FF-BBC8-C968-EF20-F8358111D753}"/>
                  </a:ext>
                </a:extLst>
              </p:cNvPr>
              <p:cNvSpPr/>
              <p:nvPr/>
            </p:nvSpPr>
            <p:spPr>
              <a:xfrm>
                <a:off x="18928342" y="6497973"/>
                <a:ext cx="175967" cy="180419"/>
              </a:xfrm>
              <a:prstGeom prst="ellipse">
                <a:avLst/>
              </a:prstGeom>
              <a:solidFill>
                <a:srgbClr val="005A70"/>
              </a:solidFill>
              <a:ln w="9525" cap="flat" cmpd="sng" algn="ctr">
                <a:solidFill>
                  <a:srgbClr val="005A70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216" name="Oval 215">
                <a:extLst>
                  <a:ext uri="{FF2B5EF4-FFF2-40B4-BE49-F238E27FC236}">
                    <a16:creationId xmlns:a16="http://schemas.microsoft.com/office/drawing/2014/main" id="{41C9426C-D2E9-5BD8-B485-032DA345BD85}"/>
                  </a:ext>
                </a:extLst>
              </p:cNvPr>
              <p:cNvSpPr/>
              <p:nvPr/>
            </p:nvSpPr>
            <p:spPr>
              <a:xfrm>
                <a:off x="19138560" y="6497973"/>
                <a:ext cx="175967" cy="180419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005A70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</p:grpSp>
        <p:grpSp>
          <p:nvGrpSpPr>
            <p:cNvPr id="159" name="Group 158">
              <a:extLst>
                <a:ext uri="{FF2B5EF4-FFF2-40B4-BE49-F238E27FC236}">
                  <a16:creationId xmlns:a16="http://schemas.microsoft.com/office/drawing/2014/main" id="{F5AC6C89-1F17-A2C8-BD3E-2E3E1A74D55F}"/>
                </a:ext>
              </a:extLst>
            </p:cNvPr>
            <p:cNvGrpSpPr/>
            <p:nvPr/>
          </p:nvGrpSpPr>
          <p:grpSpPr>
            <a:xfrm>
              <a:off x="6823682" y="4899905"/>
              <a:ext cx="510044" cy="134462"/>
              <a:chOff x="18706270" y="6497973"/>
              <a:chExt cx="608257" cy="180419"/>
            </a:xfrm>
          </p:grpSpPr>
          <p:sp>
            <p:nvSpPr>
              <p:cNvPr id="211" name="Oval 210">
                <a:extLst>
                  <a:ext uri="{FF2B5EF4-FFF2-40B4-BE49-F238E27FC236}">
                    <a16:creationId xmlns:a16="http://schemas.microsoft.com/office/drawing/2014/main" id="{084C7742-9FF6-5515-41FF-8924BD446FE3}"/>
                  </a:ext>
                </a:extLst>
              </p:cNvPr>
              <p:cNvSpPr/>
              <p:nvPr/>
            </p:nvSpPr>
            <p:spPr>
              <a:xfrm>
                <a:off x="18706270" y="6497973"/>
                <a:ext cx="175967" cy="180419"/>
              </a:xfrm>
              <a:prstGeom prst="ellipse">
                <a:avLst/>
              </a:prstGeom>
              <a:solidFill>
                <a:srgbClr val="00B0B9"/>
              </a:solidFill>
              <a:ln w="9525" cap="flat" cmpd="sng" algn="ctr">
                <a:solidFill>
                  <a:srgbClr val="00B0B9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212" name="Oval 211">
                <a:extLst>
                  <a:ext uri="{FF2B5EF4-FFF2-40B4-BE49-F238E27FC236}">
                    <a16:creationId xmlns:a16="http://schemas.microsoft.com/office/drawing/2014/main" id="{D12CBAED-B39F-DD0D-8906-A032DEDEE049}"/>
                  </a:ext>
                </a:extLst>
              </p:cNvPr>
              <p:cNvSpPr/>
              <p:nvPr/>
            </p:nvSpPr>
            <p:spPr>
              <a:xfrm>
                <a:off x="18928341" y="6497973"/>
                <a:ext cx="175967" cy="180419"/>
              </a:xfrm>
              <a:prstGeom prst="ellipse">
                <a:avLst/>
              </a:prstGeom>
              <a:solidFill>
                <a:srgbClr val="00B0B9"/>
              </a:solidFill>
              <a:ln w="9525" cap="flat" cmpd="sng" algn="ctr">
                <a:solidFill>
                  <a:srgbClr val="00B0B9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213" name="Oval 212">
                <a:extLst>
                  <a:ext uri="{FF2B5EF4-FFF2-40B4-BE49-F238E27FC236}">
                    <a16:creationId xmlns:a16="http://schemas.microsoft.com/office/drawing/2014/main" id="{0E38CBE6-E064-C082-E1F8-2AEFB9978CC1}"/>
                  </a:ext>
                </a:extLst>
              </p:cNvPr>
              <p:cNvSpPr/>
              <p:nvPr/>
            </p:nvSpPr>
            <p:spPr>
              <a:xfrm>
                <a:off x="19138560" y="6497973"/>
                <a:ext cx="175967" cy="180419"/>
              </a:xfrm>
              <a:prstGeom prst="ellipse">
                <a:avLst/>
              </a:prstGeom>
              <a:solidFill>
                <a:srgbClr val="00B0B9"/>
              </a:solidFill>
              <a:ln w="9525" cap="flat" cmpd="sng" algn="ctr">
                <a:solidFill>
                  <a:srgbClr val="00B0B9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</p:grpSp>
        <p:grpSp>
          <p:nvGrpSpPr>
            <p:cNvPr id="160" name="Group 159">
              <a:extLst>
                <a:ext uri="{FF2B5EF4-FFF2-40B4-BE49-F238E27FC236}">
                  <a16:creationId xmlns:a16="http://schemas.microsoft.com/office/drawing/2014/main" id="{C01B4BA7-1D41-D8B5-2AE1-7AF3570078E4}"/>
                </a:ext>
              </a:extLst>
            </p:cNvPr>
            <p:cNvGrpSpPr/>
            <p:nvPr/>
          </p:nvGrpSpPr>
          <p:grpSpPr>
            <a:xfrm>
              <a:off x="6823682" y="4700436"/>
              <a:ext cx="510044" cy="134462"/>
              <a:chOff x="18706270" y="6497973"/>
              <a:chExt cx="608257" cy="180419"/>
            </a:xfrm>
          </p:grpSpPr>
          <p:sp>
            <p:nvSpPr>
              <p:cNvPr id="208" name="Oval 207">
                <a:extLst>
                  <a:ext uri="{FF2B5EF4-FFF2-40B4-BE49-F238E27FC236}">
                    <a16:creationId xmlns:a16="http://schemas.microsoft.com/office/drawing/2014/main" id="{28162B72-6441-E611-ACD1-F5D1BE6C03C5}"/>
                  </a:ext>
                </a:extLst>
              </p:cNvPr>
              <p:cNvSpPr/>
              <p:nvPr/>
            </p:nvSpPr>
            <p:spPr>
              <a:xfrm>
                <a:off x="18706270" y="6497973"/>
                <a:ext cx="175967" cy="180419"/>
              </a:xfrm>
              <a:prstGeom prst="ellipse">
                <a:avLst/>
              </a:prstGeom>
              <a:solidFill>
                <a:srgbClr val="00B0B9"/>
              </a:solidFill>
              <a:ln w="9525" cap="flat" cmpd="sng" algn="ctr">
                <a:solidFill>
                  <a:srgbClr val="00B0B9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209" name="Oval 208">
                <a:extLst>
                  <a:ext uri="{FF2B5EF4-FFF2-40B4-BE49-F238E27FC236}">
                    <a16:creationId xmlns:a16="http://schemas.microsoft.com/office/drawing/2014/main" id="{709EDFB0-C31E-1364-1F09-FB904519E79B}"/>
                  </a:ext>
                </a:extLst>
              </p:cNvPr>
              <p:cNvSpPr/>
              <p:nvPr/>
            </p:nvSpPr>
            <p:spPr>
              <a:xfrm>
                <a:off x="18928342" y="6497973"/>
                <a:ext cx="175967" cy="180419"/>
              </a:xfrm>
              <a:prstGeom prst="ellipse">
                <a:avLst/>
              </a:prstGeom>
              <a:solidFill>
                <a:srgbClr val="00B0B9"/>
              </a:solidFill>
              <a:ln w="9525" cap="flat" cmpd="sng" algn="ctr">
                <a:solidFill>
                  <a:srgbClr val="00B0B9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210" name="Oval 209">
                <a:extLst>
                  <a:ext uri="{FF2B5EF4-FFF2-40B4-BE49-F238E27FC236}">
                    <a16:creationId xmlns:a16="http://schemas.microsoft.com/office/drawing/2014/main" id="{2895F464-B438-424F-09B4-11227DA40C02}"/>
                  </a:ext>
                </a:extLst>
              </p:cNvPr>
              <p:cNvSpPr/>
              <p:nvPr/>
            </p:nvSpPr>
            <p:spPr>
              <a:xfrm>
                <a:off x="19138560" y="6497973"/>
                <a:ext cx="175967" cy="180419"/>
              </a:xfrm>
              <a:prstGeom prst="ellipse">
                <a:avLst/>
              </a:prstGeom>
              <a:solidFill>
                <a:srgbClr val="00B0B9"/>
              </a:solidFill>
              <a:ln w="9525" cap="flat" cmpd="sng" algn="ctr">
                <a:solidFill>
                  <a:srgbClr val="00B0B9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</p:grpSp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5A618CF8-D9FE-EB8F-F76D-E7478D55572A}"/>
                </a:ext>
              </a:extLst>
            </p:cNvPr>
            <p:cNvGrpSpPr/>
            <p:nvPr/>
          </p:nvGrpSpPr>
          <p:grpSpPr>
            <a:xfrm>
              <a:off x="6823682" y="4499947"/>
              <a:ext cx="510044" cy="134462"/>
              <a:chOff x="18706270" y="6497973"/>
              <a:chExt cx="608257" cy="180419"/>
            </a:xfrm>
          </p:grpSpPr>
          <p:sp>
            <p:nvSpPr>
              <p:cNvPr id="205" name="Oval 204">
                <a:extLst>
                  <a:ext uri="{FF2B5EF4-FFF2-40B4-BE49-F238E27FC236}">
                    <a16:creationId xmlns:a16="http://schemas.microsoft.com/office/drawing/2014/main" id="{08135EB0-B179-A617-AF75-204526AA0741}"/>
                  </a:ext>
                </a:extLst>
              </p:cNvPr>
              <p:cNvSpPr/>
              <p:nvPr/>
            </p:nvSpPr>
            <p:spPr>
              <a:xfrm>
                <a:off x="18706270" y="6497973"/>
                <a:ext cx="175967" cy="180419"/>
              </a:xfrm>
              <a:prstGeom prst="ellipse">
                <a:avLst/>
              </a:prstGeom>
              <a:solidFill>
                <a:srgbClr val="00B0B9"/>
              </a:solidFill>
              <a:ln w="9525" cap="flat" cmpd="sng" algn="ctr">
                <a:solidFill>
                  <a:srgbClr val="00B0B9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0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206" name="Oval 205">
                <a:extLst>
                  <a:ext uri="{FF2B5EF4-FFF2-40B4-BE49-F238E27FC236}">
                    <a16:creationId xmlns:a16="http://schemas.microsoft.com/office/drawing/2014/main" id="{3553A8F7-0050-D707-8EF2-77A682D63018}"/>
                  </a:ext>
                </a:extLst>
              </p:cNvPr>
              <p:cNvSpPr/>
              <p:nvPr/>
            </p:nvSpPr>
            <p:spPr>
              <a:xfrm>
                <a:off x="18928342" y="6497973"/>
                <a:ext cx="175967" cy="180419"/>
              </a:xfrm>
              <a:prstGeom prst="ellipse">
                <a:avLst/>
              </a:prstGeom>
              <a:solidFill>
                <a:srgbClr val="00B0B9"/>
              </a:solidFill>
              <a:ln w="9525" cap="flat" cmpd="sng" algn="ctr">
                <a:solidFill>
                  <a:srgbClr val="00B0B9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0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207" name="Oval 206">
                <a:extLst>
                  <a:ext uri="{FF2B5EF4-FFF2-40B4-BE49-F238E27FC236}">
                    <a16:creationId xmlns:a16="http://schemas.microsoft.com/office/drawing/2014/main" id="{D4906DE4-AF15-04D0-F281-3AAFB69037E8}"/>
                  </a:ext>
                </a:extLst>
              </p:cNvPr>
              <p:cNvSpPr/>
              <p:nvPr/>
            </p:nvSpPr>
            <p:spPr>
              <a:xfrm>
                <a:off x="19138560" y="6497973"/>
                <a:ext cx="175967" cy="180419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00B0B9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0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</p:grp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BE0D1A74-86D2-7158-72F8-996F0EF96AA4}"/>
                </a:ext>
              </a:extLst>
            </p:cNvPr>
            <p:cNvGrpSpPr/>
            <p:nvPr/>
          </p:nvGrpSpPr>
          <p:grpSpPr>
            <a:xfrm>
              <a:off x="6823682" y="4302919"/>
              <a:ext cx="510044" cy="134462"/>
              <a:chOff x="18706270" y="6497973"/>
              <a:chExt cx="608257" cy="180419"/>
            </a:xfrm>
          </p:grpSpPr>
          <p:sp>
            <p:nvSpPr>
              <p:cNvPr id="202" name="Oval 201">
                <a:extLst>
                  <a:ext uri="{FF2B5EF4-FFF2-40B4-BE49-F238E27FC236}">
                    <a16:creationId xmlns:a16="http://schemas.microsoft.com/office/drawing/2014/main" id="{EED8E29F-DF44-5F82-5D93-69799DF8A7C0}"/>
                  </a:ext>
                </a:extLst>
              </p:cNvPr>
              <p:cNvSpPr/>
              <p:nvPr/>
            </p:nvSpPr>
            <p:spPr>
              <a:xfrm>
                <a:off x="18706270" y="6497973"/>
                <a:ext cx="175967" cy="180419"/>
              </a:xfrm>
              <a:prstGeom prst="ellipse">
                <a:avLst/>
              </a:prstGeom>
              <a:solidFill>
                <a:srgbClr val="00B0B9"/>
              </a:solidFill>
              <a:ln w="9525" cap="flat" cmpd="sng" algn="ctr">
                <a:solidFill>
                  <a:srgbClr val="00B0B9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203" name="Oval 202">
                <a:extLst>
                  <a:ext uri="{FF2B5EF4-FFF2-40B4-BE49-F238E27FC236}">
                    <a16:creationId xmlns:a16="http://schemas.microsoft.com/office/drawing/2014/main" id="{C1FF7C2C-06C9-419C-4C10-B43EA175A531}"/>
                  </a:ext>
                </a:extLst>
              </p:cNvPr>
              <p:cNvSpPr/>
              <p:nvPr/>
            </p:nvSpPr>
            <p:spPr>
              <a:xfrm>
                <a:off x="18928342" y="6497973"/>
                <a:ext cx="175967" cy="180419"/>
              </a:xfrm>
              <a:prstGeom prst="ellipse">
                <a:avLst/>
              </a:prstGeom>
              <a:solidFill>
                <a:srgbClr val="00B0B9"/>
              </a:solidFill>
              <a:ln w="9525" cap="flat" cmpd="sng" algn="ctr">
                <a:solidFill>
                  <a:srgbClr val="00B0B9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204" name="Oval 203">
                <a:extLst>
                  <a:ext uri="{FF2B5EF4-FFF2-40B4-BE49-F238E27FC236}">
                    <a16:creationId xmlns:a16="http://schemas.microsoft.com/office/drawing/2014/main" id="{C1FDC38A-C84C-3D76-F049-7BB13E5A7329}"/>
                  </a:ext>
                </a:extLst>
              </p:cNvPr>
              <p:cNvSpPr/>
              <p:nvPr/>
            </p:nvSpPr>
            <p:spPr>
              <a:xfrm>
                <a:off x="19138560" y="6497973"/>
                <a:ext cx="175967" cy="180419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00B0B9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</p:grpSp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E6BE5B37-E8DB-78C4-290D-90EEF0382F70}"/>
                </a:ext>
              </a:extLst>
            </p:cNvPr>
            <p:cNvGrpSpPr/>
            <p:nvPr/>
          </p:nvGrpSpPr>
          <p:grpSpPr>
            <a:xfrm>
              <a:off x="6823682" y="3868813"/>
              <a:ext cx="510044" cy="134462"/>
              <a:chOff x="18706270" y="6497973"/>
              <a:chExt cx="608257" cy="180419"/>
            </a:xfrm>
          </p:grpSpPr>
          <p:sp>
            <p:nvSpPr>
              <p:cNvPr id="199" name="Oval 198">
                <a:extLst>
                  <a:ext uri="{FF2B5EF4-FFF2-40B4-BE49-F238E27FC236}">
                    <a16:creationId xmlns:a16="http://schemas.microsoft.com/office/drawing/2014/main" id="{C69858D3-291D-2081-A4D7-FB0150842B26}"/>
                  </a:ext>
                </a:extLst>
              </p:cNvPr>
              <p:cNvSpPr/>
              <p:nvPr/>
            </p:nvSpPr>
            <p:spPr>
              <a:xfrm>
                <a:off x="18706270" y="6497973"/>
                <a:ext cx="175967" cy="180419"/>
              </a:xfrm>
              <a:prstGeom prst="ellipse">
                <a:avLst/>
              </a:prstGeom>
              <a:solidFill>
                <a:srgbClr val="00B0B9"/>
              </a:solidFill>
              <a:ln w="9525" cap="flat" cmpd="sng" algn="ctr">
                <a:solidFill>
                  <a:srgbClr val="00B0B9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0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200" name="Oval 199">
                <a:extLst>
                  <a:ext uri="{FF2B5EF4-FFF2-40B4-BE49-F238E27FC236}">
                    <a16:creationId xmlns:a16="http://schemas.microsoft.com/office/drawing/2014/main" id="{1D8ABAEF-3ED9-25F5-36A3-5CD5461D5D45}"/>
                  </a:ext>
                </a:extLst>
              </p:cNvPr>
              <p:cNvSpPr/>
              <p:nvPr/>
            </p:nvSpPr>
            <p:spPr>
              <a:xfrm>
                <a:off x="18928342" y="6497973"/>
                <a:ext cx="175967" cy="180419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00B0B9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0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201" name="Oval 200">
                <a:extLst>
                  <a:ext uri="{FF2B5EF4-FFF2-40B4-BE49-F238E27FC236}">
                    <a16:creationId xmlns:a16="http://schemas.microsoft.com/office/drawing/2014/main" id="{C34397EA-1363-1513-D977-1792478342C1}"/>
                  </a:ext>
                </a:extLst>
              </p:cNvPr>
              <p:cNvSpPr/>
              <p:nvPr/>
            </p:nvSpPr>
            <p:spPr>
              <a:xfrm>
                <a:off x="19138560" y="6497973"/>
                <a:ext cx="175967" cy="180419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00B0B9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0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</p:grpSp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63254801-5D4E-19B6-7064-3A31FE696DCF}"/>
                </a:ext>
              </a:extLst>
            </p:cNvPr>
            <p:cNvGrpSpPr/>
            <p:nvPr/>
          </p:nvGrpSpPr>
          <p:grpSpPr>
            <a:xfrm>
              <a:off x="6823682" y="3629058"/>
              <a:ext cx="510044" cy="134462"/>
              <a:chOff x="18706270" y="6497973"/>
              <a:chExt cx="608257" cy="180419"/>
            </a:xfrm>
          </p:grpSpPr>
          <p:sp>
            <p:nvSpPr>
              <p:cNvPr id="196" name="Oval 195">
                <a:extLst>
                  <a:ext uri="{FF2B5EF4-FFF2-40B4-BE49-F238E27FC236}">
                    <a16:creationId xmlns:a16="http://schemas.microsoft.com/office/drawing/2014/main" id="{82C84ABC-9FB2-863C-32D7-AE2EADA12670}"/>
                  </a:ext>
                </a:extLst>
              </p:cNvPr>
              <p:cNvSpPr/>
              <p:nvPr/>
            </p:nvSpPr>
            <p:spPr>
              <a:xfrm>
                <a:off x="18706270" y="6497973"/>
                <a:ext cx="175967" cy="180419"/>
              </a:xfrm>
              <a:prstGeom prst="ellipse">
                <a:avLst/>
              </a:prstGeom>
              <a:solidFill>
                <a:srgbClr val="00B0B9"/>
              </a:solidFill>
              <a:ln w="9525" cap="flat" cmpd="sng" algn="ctr">
                <a:solidFill>
                  <a:srgbClr val="00B0B9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197" name="Oval 196">
                <a:extLst>
                  <a:ext uri="{FF2B5EF4-FFF2-40B4-BE49-F238E27FC236}">
                    <a16:creationId xmlns:a16="http://schemas.microsoft.com/office/drawing/2014/main" id="{DA95D9F5-3BE7-830F-9B39-E6B466D26142}"/>
                  </a:ext>
                </a:extLst>
              </p:cNvPr>
              <p:cNvSpPr/>
              <p:nvPr/>
            </p:nvSpPr>
            <p:spPr>
              <a:xfrm>
                <a:off x="18928342" y="6497973"/>
                <a:ext cx="175967" cy="180419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00B0B9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198" name="Oval 197">
                <a:extLst>
                  <a:ext uri="{FF2B5EF4-FFF2-40B4-BE49-F238E27FC236}">
                    <a16:creationId xmlns:a16="http://schemas.microsoft.com/office/drawing/2014/main" id="{B31AF8DC-4564-3ECB-6C08-96EC1AE92692}"/>
                  </a:ext>
                </a:extLst>
              </p:cNvPr>
              <p:cNvSpPr/>
              <p:nvPr/>
            </p:nvSpPr>
            <p:spPr>
              <a:xfrm>
                <a:off x="19138560" y="6497973"/>
                <a:ext cx="175967" cy="180419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00B0B9"/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</p:grpSp>
        <p:sp>
          <p:nvSpPr>
            <p:cNvPr id="165" name="TextBox 50">
              <a:extLst>
                <a:ext uri="{FF2B5EF4-FFF2-40B4-BE49-F238E27FC236}">
                  <a16:creationId xmlns:a16="http://schemas.microsoft.com/office/drawing/2014/main" id="{C1E0E9C5-FFC6-7F4E-B5DC-4115E5DFFB19}"/>
                </a:ext>
              </a:extLst>
            </p:cNvPr>
            <p:cNvSpPr txBox="1"/>
            <p:nvPr/>
          </p:nvSpPr>
          <p:spPr>
            <a:xfrm>
              <a:off x="7502857" y="2890475"/>
              <a:ext cx="1211639" cy="115031"/>
            </a:xfrm>
            <a:prstGeom prst="rect">
              <a:avLst/>
            </a:prstGeom>
            <a:noFill/>
          </p:spPr>
          <p:txBody>
            <a:bodyPr wrap="square" lIns="0" tIns="29718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lnSpc>
                  <a:spcPct val="85000"/>
                </a:lnSpc>
                <a:spcAft>
                  <a:spcPts val="488"/>
                </a:spcAft>
                <a:buClr>
                  <a:srgbClr val="27ACAA"/>
                </a:buClr>
                <a:buSzPct val="70000"/>
              </a:pPr>
              <a:r>
                <a:rPr lang="en-AU" sz="650">
                  <a:solidFill>
                    <a:srgbClr val="2E2E38"/>
                  </a:solidFill>
                  <a:latin typeface="EYInterstate Light"/>
                </a:rPr>
                <a:t>Meets expectations</a:t>
              </a:r>
            </a:p>
          </p:txBody>
        </p:sp>
        <p:sp>
          <p:nvSpPr>
            <p:cNvPr id="166" name="TextBox 51">
              <a:extLst>
                <a:ext uri="{FF2B5EF4-FFF2-40B4-BE49-F238E27FC236}">
                  <a16:creationId xmlns:a16="http://schemas.microsoft.com/office/drawing/2014/main" id="{674CD95A-F1FA-1F04-6128-770793F105C2}"/>
                </a:ext>
              </a:extLst>
            </p:cNvPr>
            <p:cNvSpPr txBox="1"/>
            <p:nvPr/>
          </p:nvSpPr>
          <p:spPr>
            <a:xfrm>
              <a:off x="7506847" y="3358483"/>
              <a:ext cx="948383" cy="115031"/>
            </a:xfrm>
            <a:prstGeom prst="rect">
              <a:avLst/>
            </a:prstGeom>
            <a:noFill/>
          </p:spPr>
          <p:txBody>
            <a:bodyPr wrap="square" lIns="0" tIns="29718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lnSpc>
                  <a:spcPct val="85000"/>
                </a:lnSpc>
                <a:spcAft>
                  <a:spcPts val="488"/>
                </a:spcAft>
                <a:buClr>
                  <a:srgbClr val="27ACAA"/>
                </a:buClr>
                <a:buSzPct val="70000"/>
              </a:pPr>
              <a:r>
                <a:rPr lang="en-AU" sz="650">
                  <a:solidFill>
                    <a:srgbClr val="2E2E38"/>
                  </a:solidFill>
                  <a:latin typeface="EYInterstate Light"/>
                </a:rPr>
                <a:t>Meets expectations</a:t>
              </a:r>
            </a:p>
          </p:txBody>
        </p:sp>
        <p:sp>
          <p:nvSpPr>
            <p:cNvPr id="167" name="TextBox 52">
              <a:extLst>
                <a:ext uri="{FF2B5EF4-FFF2-40B4-BE49-F238E27FC236}">
                  <a16:creationId xmlns:a16="http://schemas.microsoft.com/office/drawing/2014/main" id="{7595F4A7-2A05-037D-EC9A-89A874E47D8A}"/>
                </a:ext>
              </a:extLst>
            </p:cNvPr>
            <p:cNvSpPr txBox="1"/>
            <p:nvPr/>
          </p:nvSpPr>
          <p:spPr>
            <a:xfrm>
              <a:off x="7502857" y="3643531"/>
              <a:ext cx="948910" cy="115031"/>
            </a:xfrm>
            <a:prstGeom prst="rect">
              <a:avLst/>
            </a:prstGeom>
            <a:noFill/>
          </p:spPr>
          <p:txBody>
            <a:bodyPr wrap="square" lIns="0" tIns="29718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lnSpc>
                  <a:spcPct val="85000"/>
                </a:lnSpc>
                <a:spcAft>
                  <a:spcPts val="488"/>
                </a:spcAft>
                <a:buClr>
                  <a:srgbClr val="27ACAA"/>
                </a:buClr>
                <a:buSzPct val="70000"/>
              </a:pPr>
              <a:r>
                <a:rPr lang="en-AU" sz="650">
                  <a:solidFill>
                    <a:srgbClr val="2E2E38"/>
                  </a:solidFill>
                  <a:latin typeface="EYInterstate Light"/>
                </a:rPr>
                <a:t>Improvement required</a:t>
              </a:r>
            </a:p>
          </p:txBody>
        </p:sp>
        <p:sp>
          <p:nvSpPr>
            <p:cNvPr id="168" name="TextBox 53">
              <a:extLst>
                <a:ext uri="{FF2B5EF4-FFF2-40B4-BE49-F238E27FC236}">
                  <a16:creationId xmlns:a16="http://schemas.microsoft.com/office/drawing/2014/main" id="{8B358551-28B1-9762-E05F-0041F801BE48}"/>
                </a:ext>
              </a:extLst>
            </p:cNvPr>
            <p:cNvSpPr txBox="1"/>
            <p:nvPr/>
          </p:nvSpPr>
          <p:spPr>
            <a:xfrm>
              <a:off x="7498073" y="3883288"/>
              <a:ext cx="930267" cy="115031"/>
            </a:xfrm>
            <a:prstGeom prst="rect">
              <a:avLst/>
            </a:prstGeom>
            <a:noFill/>
          </p:spPr>
          <p:txBody>
            <a:bodyPr wrap="square" lIns="0" tIns="29718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lnSpc>
                  <a:spcPct val="85000"/>
                </a:lnSpc>
                <a:spcAft>
                  <a:spcPts val="488"/>
                </a:spcAft>
                <a:buClr>
                  <a:srgbClr val="27ACAA"/>
                </a:buClr>
                <a:buSzPct val="70000"/>
              </a:pPr>
              <a:r>
                <a:rPr lang="en-AU" sz="650">
                  <a:solidFill>
                    <a:srgbClr val="2E2E38"/>
                  </a:solidFill>
                  <a:latin typeface="EYInterstate Light"/>
                </a:rPr>
                <a:t>Improvement required</a:t>
              </a:r>
            </a:p>
          </p:txBody>
        </p:sp>
        <p:sp>
          <p:nvSpPr>
            <p:cNvPr id="169" name="TextBox 54">
              <a:extLst>
                <a:ext uri="{FF2B5EF4-FFF2-40B4-BE49-F238E27FC236}">
                  <a16:creationId xmlns:a16="http://schemas.microsoft.com/office/drawing/2014/main" id="{E42E80FA-DE60-7AE5-A49D-A65355BE400C}"/>
                </a:ext>
              </a:extLst>
            </p:cNvPr>
            <p:cNvSpPr txBox="1"/>
            <p:nvPr/>
          </p:nvSpPr>
          <p:spPr>
            <a:xfrm>
              <a:off x="7502857" y="4514420"/>
              <a:ext cx="1211639" cy="115031"/>
            </a:xfrm>
            <a:prstGeom prst="rect">
              <a:avLst/>
            </a:prstGeom>
            <a:noFill/>
          </p:spPr>
          <p:txBody>
            <a:bodyPr wrap="square" lIns="0" tIns="29718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lnSpc>
                  <a:spcPct val="85000"/>
                </a:lnSpc>
                <a:spcAft>
                  <a:spcPts val="488"/>
                </a:spcAft>
                <a:buClr>
                  <a:srgbClr val="27ACAA"/>
                </a:buClr>
                <a:buSzPct val="70000"/>
              </a:pPr>
              <a:r>
                <a:rPr lang="en-AU" sz="650">
                  <a:solidFill>
                    <a:srgbClr val="2E2E38"/>
                  </a:solidFill>
                  <a:latin typeface="EYInterstate Light"/>
                </a:rPr>
                <a:t>Meets expectations</a:t>
              </a:r>
            </a:p>
          </p:txBody>
        </p:sp>
        <p:sp>
          <p:nvSpPr>
            <p:cNvPr id="170" name="TextBox 55">
              <a:extLst>
                <a:ext uri="{FF2B5EF4-FFF2-40B4-BE49-F238E27FC236}">
                  <a16:creationId xmlns:a16="http://schemas.microsoft.com/office/drawing/2014/main" id="{EA6D8610-6C4A-F9C0-3409-DC5496A9B459}"/>
                </a:ext>
              </a:extLst>
            </p:cNvPr>
            <p:cNvSpPr txBox="1"/>
            <p:nvPr/>
          </p:nvSpPr>
          <p:spPr>
            <a:xfrm>
              <a:off x="7502857" y="4714909"/>
              <a:ext cx="1211639" cy="105514"/>
            </a:xfrm>
            <a:prstGeom prst="rect">
              <a:avLst/>
            </a:prstGeom>
            <a:noFill/>
          </p:spPr>
          <p:txBody>
            <a:bodyPr wrap="square" lIns="0" tIns="29718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lnSpc>
                  <a:spcPct val="85000"/>
                </a:lnSpc>
                <a:spcAft>
                  <a:spcPts val="488"/>
                </a:spcAft>
                <a:buClr>
                  <a:srgbClr val="27ACAA"/>
                </a:buClr>
                <a:buSzPct val="70000"/>
              </a:pPr>
              <a:r>
                <a:rPr lang="en-AU" sz="650">
                  <a:solidFill>
                    <a:srgbClr val="2E2E38"/>
                  </a:solidFill>
                  <a:latin typeface="EYInterstate Light"/>
                </a:rPr>
                <a:t>Exceeds expectations</a:t>
              </a:r>
            </a:p>
          </p:txBody>
        </p:sp>
        <p:sp>
          <p:nvSpPr>
            <p:cNvPr id="171" name="TextBox 56">
              <a:extLst>
                <a:ext uri="{FF2B5EF4-FFF2-40B4-BE49-F238E27FC236}">
                  <a16:creationId xmlns:a16="http://schemas.microsoft.com/office/drawing/2014/main" id="{D915C705-FB09-AD14-AA22-CF60A5C0BA34}"/>
                </a:ext>
              </a:extLst>
            </p:cNvPr>
            <p:cNvSpPr txBox="1"/>
            <p:nvPr/>
          </p:nvSpPr>
          <p:spPr>
            <a:xfrm>
              <a:off x="7502857" y="4914379"/>
              <a:ext cx="1211639" cy="105514"/>
            </a:xfrm>
            <a:prstGeom prst="rect">
              <a:avLst/>
            </a:prstGeom>
            <a:noFill/>
          </p:spPr>
          <p:txBody>
            <a:bodyPr wrap="square" lIns="0" tIns="29718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lnSpc>
                  <a:spcPct val="85000"/>
                </a:lnSpc>
                <a:spcAft>
                  <a:spcPts val="488"/>
                </a:spcAft>
                <a:buClr>
                  <a:srgbClr val="27ACAA"/>
                </a:buClr>
                <a:buSzPct val="70000"/>
              </a:pPr>
              <a:r>
                <a:rPr lang="en-AU" sz="650">
                  <a:solidFill>
                    <a:srgbClr val="2E2E38"/>
                  </a:solidFill>
                  <a:latin typeface="EYInterstate Light"/>
                </a:rPr>
                <a:t>Exceeds expectations</a:t>
              </a:r>
            </a:p>
          </p:txBody>
        </p:sp>
        <p:sp>
          <p:nvSpPr>
            <p:cNvPr id="172" name="TextBox 57">
              <a:extLst>
                <a:ext uri="{FF2B5EF4-FFF2-40B4-BE49-F238E27FC236}">
                  <a16:creationId xmlns:a16="http://schemas.microsoft.com/office/drawing/2014/main" id="{439BCD7C-D4A7-EB10-4CCA-ACF3EE24ABDF}"/>
                </a:ext>
              </a:extLst>
            </p:cNvPr>
            <p:cNvSpPr txBox="1"/>
            <p:nvPr/>
          </p:nvSpPr>
          <p:spPr>
            <a:xfrm>
              <a:off x="7503381" y="5333185"/>
              <a:ext cx="948383" cy="115031"/>
            </a:xfrm>
            <a:prstGeom prst="rect">
              <a:avLst/>
            </a:prstGeom>
            <a:noFill/>
          </p:spPr>
          <p:txBody>
            <a:bodyPr wrap="square" lIns="0" tIns="29718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lnSpc>
                  <a:spcPct val="85000"/>
                </a:lnSpc>
                <a:spcAft>
                  <a:spcPts val="488"/>
                </a:spcAft>
                <a:buClr>
                  <a:srgbClr val="27ACAA"/>
                </a:buClr>
                <a:buSzPct val="70000"/>
              </a:pPr>
              <a:r>
                <a:rPr lang="en-AU" sz="650">
                  <a:solidFill>
                    <a:srgbClr val="2E2E38"/>
                  </a:solidFill>
                  <a:latin typeface="EYInterstate Light"/>
                </a:rPr>
                <a:t>Improvement required</a:t>
              </a:r>
            </a:p>
          </p:txBody>
        </p:sp>
        <p:sp>
          <p:nvSpPr>
            <p:cNvPr id="173" name="TextBox 58">
              <a:extLst>
                <a:ext uri="{FF2B5EF4-FFF2-40B4-BE49-F238E27FC236}">
                  <a16:creationId xmlns:a16="http://schemas.microsoft.com/office/drawing/2014/main" id="{5208D93F-0470-4231-12E8-3788091587D1}"/>
                </a:ext>
              </a:extLst>
            </p:cNvPr>
            <p:cNvSpPr txBox="1"/>
            <p:nvPr/>
          </p:nvSpPr>
          <p:spPr>
            <a:xfrm>
              <a:off x="7502857" y="4317393"/>
              <a:ext cx="1211639" cy="115031"/>
            </a:xfrm>
            <a:prstGeom prst="rect">
              <a:avLst/>
            </a:prstGeom>
            <a:noFill/>
          </p:spPr>
          <p:txBody>
            <a:bodyPr wrap="square" lIns="0" tIns="29718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lnSpc>
                  <a:spcPct val="85000"/>
                </a:lnSpc>
                <a:spcAft>
                  <a:spcPts val="488"/>
                </a:spcAft>
                <a:buClr>
                  <a:srgbClr val="27ACAA"/>
                </a:buClr>
                <a:buSzPct val="70000"/>
              </a:pPr>
              <a:r>
                <a:rPr lang="en-AU" sz="650">
                  <a:solidFill>
                    <a:srgbClr val="2E2E38"/>
                  </a:solidFill>
                  <a:latin typeface="EYInterstate Light"/>
                </a:rPr>
                <a:t>Meets expectations</a:t>
              </a:r>
            </a:p>
          </p:txBody>
        </p:sp>
        <p:sp>
          <p:nvSpPr>
            <p:cNvPr id="174" name="TextBox 59">
              <a:extLst>
                <a:ext uri="{FF2B5EF4-FFF2-40B4-BE49-F238E27FC236}">
                  <a16:creationId xmlns:a16="http://schemas.microsoft.com/office/drawing/2014/main" id="{B84F2E17-80B4-9A00-A20E-29B5F781E828}"/>
                </a:ext>
              </a:extLst>
            </p:cNvPr>
            <p:cNvSpPr txBox="1"/>
            <p:nvPr/>
          </p:nvSpPr>
          <p:spPr>
            <a:xfrm>
              <a:off x="5954301" y="4289867"/>
              <a:ext cx="683801" cy="1764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spcAft>
                  <a:spcPts val="366"/>
                </a:spcAft>
                <a:buClr>
                  <a:srgbClr val="27ACAA"/>
                </a:buClr>
                <a:buSzPct val="70000"/>
              </a:pPr>
              <a:r>
                <a:rPr lang="en-AU" sz="650" b="1">
                  <a:solidFill>
                    <a:srgbClr val="2E2E38"/>
                  </a:solidFill>
                  <a:latin typeface="EYInterstate Light"/>
                </a:rPr>
                <a:t>13 week</a:t>
              </a:r>
            </a:p>
          </p:txBody>
        </p:sp>
        <p:sp>
          <p:nvSpPr>
            <p:cNvPr id="175" name="TextBox 60">
              <a:extLst>
                <a:ext uri="{FF2B5EF4-FFF2-40B4-BE49-F238E27FC236}">
                  <a16:creationId xmlns:a16="http://schemas.microsoft.com/office/drawing/2014/main" id="{A9D181AB-DB60-0FA7-F688-5C0A794A05BD}"/>
                </a:ext>
              </a:extLst>
            </p:cNvPr>
            <p:cNvSpPr txBox="1"/>
            <p:nvPr/>
          </p:nvSpPr>
          <p:spPr>
            <a:xfrm>
              <a:off x="5954301" y="4471985"/>
              <a:ext cx="663718" cy="206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lnSpc>
                  <a:spcPct val="150000"/>
                </a:lnSpc>
                <a:spcAft>
                  <a:spcPts val="366"/>
                </a:spcAft>
                <a:buClr>
                  <a:srgbClr val="27ACAA"/>
                </a:buClr>
                <a:buSzPct val="70000"/>
              </a:pPr>
              <a:r>
                <a:rPr lang="en-AU" sz="650" b="1">
                  <a:solidFill>
                    <a:srgbClr val="2E2E38"/>
                  </a:solidFill>
                  <a:latin typeface="EYInterstate Light"/>
                </a:rPr>
                <a:t>26 week </a:t>
              </a:r>
            </a:p>
          </p:txBody>
        </p:sp>
        <p:sp>
          <p:nvSpPr>
            <p:cNvPr id="176" name="TextBox 61">
              <a:extLst>
                <a:ext uri="{FF2B5EF4-FFF2-40B4-BE49-F238E27FC236}">
                  <a16:creationId xmlns:a16="http://schemas.microsoft.com/office/drawing/2014/main" id="{5A3FFFAC-716C-D47D-EC4D-745490F2399F}"/>
                </a:ext>
              </a:extLst>
            </p:cNvPr>
            <p:cNvSpPr txBox="1"/>
            <p:nvPr/>
          </p:nvSpPr>
          <p:spPr>
            <a:xfrm>
              <a:off x="5954301" y="4687384"/>
              <a:ext cx="1110780" cy="1764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0">
                <a:spcAft>
                  <a:spcPts val="366"/>
                </a:spcAft>
                <a:buClr>
                  <a:srgbClr val="27ACAA"/>
                </a:buClr>
                <a:buSzPct val="70000"/>
              </a:pPr>
              <a:r>
                <a:rPr lang="en-AU" sz="650" b="1">
                  <a:solidFill>
                    <a:srgbClr val="2E2E38"/>
                  </a:solidFill>
                  <a:latin typeface="EYInterstate Light"/>
                </a:rPr>
                <a:t>52 week</a:t>
              </a:r>
            </a:p>
          </p:txBody>
        </p: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7DD1A9D4-0D1E-CCB5-BE74-7AF078B586DB}"/>
                </a:ext>
              </a:extLst>
            </p:cNvPr>
            <p:cNvSpPr/>
            <p:nvPr/>
          </p:nvSpPr>
          <p:spPr>
            <a:xfrm>
              <a:off x="5241143" y="3576939"/>
              <a:ext cx="452198" cy="1507077"/>
            </a:xfrm>
            <a:prstGeom prst="rect">
              <a:avLst/>
            </a:prstGeom>
            <a:solidFill>
              <a:srgbClr val="00B0B9"/>
            </a:solidFill>
            <a:ln w="9525" cap="flat" cmpd="sng" algn="ctr">
              <a:solidFill>
                <a:srgbClr val="00B0B9"/>
              </a:solidFill>
              <a:prstDash val="solid"/>
            </a:ln>
            <a:effectLst/>
          </p:spPr>
          <p:txBody>
            <a:bodyPr vert="vert270" rtlCol="0" anchor="ctr" anchorCtr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742959">
                <a:defRPr/>
              </a:pPr>
              <a:r>
                <a:rPr lang="en-AU" sz="569" kern="0">
                  <a:solidFill>
                    <a:srgbClr val="FFFFFF"/>
                  </a:solidFill>
                  <a:latin typeface="EYInterstate Light"/>
                </a:rPr>
                <a:t>EFFECTIVENESS</a:t>
              </a:r>
            </a:p>
          </p:txBody>
        </p:sp>
        <p:sp>
          <p:nvSpPr>
            <p:cNvPr id="178" name="Rectangle 177">
              <a:extLst>
                <a:ext uri="{FF2B5EF4-FFF2-40B4-BE49-F238E27FC236}">
                  <a16:creationId xmlns:a16="http://schemas.microsoft.com/office/drawing/2014/main" id="{E9B2F680-D0A7-B612-F2EC-38AF6A4D897E}"/>
                </a:ext>
              </a:extLst>
            </p:cNvPr>
            <p:cNvSpPr/>
            <p:nvPr/>
          </p:nvSpPr>
          <p:spPr>
            <a:xfrm>
              <a:off x="5202449" y="6485564"/>
              <a:ext cx="3946820" cy="89675"/>
            </a:xfrm>
            <a:prstGeom prst="rect">
              <a:avLst/>
            </a:prstGeom>
            <a:noFill/>
            <a:ln w="9525" cap="flat" cmpd="sng" algn="ctr">
              <a:noFill/>
              <a:prstDash val="solid"/>
            </a:ln>
            <a:effectLst/>
          </p:spPr>
          <p:txBody>
            <a:bodyPr lIns="74295" tIns="37148" rIns="74295" bIns="37148" rtlCol="0" anchor="ctr" anchorCtr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9">
                <a:defRPr/>
              </a:pPr>
              <a:r>
                <a:rPr lang="en-AU" sz="569" b="1" kern="0">
                  <a:solidFill>
                    <a:srgbClr val="005A70"/>
                  </a:solidFill>
                  <a:latin typeface="EYInterstate Light"/>
                </a:rPr>
                <a:t>*Quality metrics are only regarded as meets expectations or not</a:t>
              </a:r>
            </a:p>
          </p:txBody>
        </p:sp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A44534DF-2284-390A-855F-E0671B5725B4}"/>
                </a:ext>
              </a:extLst>
            </p:cNvPr>
            <p:cNvSpPr/>
            <p:nvPr/>
          </p:nvSpPr>
          <p:spPr>
            <a:xfrm>
              <a:off x="5241143" y="5780999"/>
              <a:ext cx="3880046" cy="669890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9525" cap="flat" cmpd="sng" algn="ctr">
              <a:solidFill>
                <a:srgbClr val="F8F8F8">
                  <a:lumMod val="75000"/>
                </a:srgbClr>
              </a:solidFill>
              <a:prstDash val="solid"/>
            </a:ln>
            <a:effectLst/>
          </p:spPr>
          <p:txBody>
            <a:bodyPr rtlCol="0" anchor="t" anchorCtr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742959">
                <a:defRPr/>
              </a:pPr>
              <a:endParaRPr lang="en-AU" sz="975" b="1" kern="0">
                <a:solidFill>
                  <a:srgbClr val="FFFFFF"/>
                </a:solidFill>
                <a:latin typeface="EYInterstate Light"/>
              </a:endParaRPr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64E20995-9FA1-5C09-DDFD-4A91EEB764C1}"/>
                </a:ext>
              </a:extLst>
            </p:cNvPr>
            <p:cNvSpPr/>
            <p:nvPr/>
          </p:nvSpPr>
          <p:spPr>
            <a:xfrm>
              <a:off x="5202449" y="5659099"/>
              <a:ext cx="1516375" cy="143904"/>
            </a:xfrm>
            <a:prstGeom prst="rect">
              <a:avLst/>
            </a:prstGeom>
            <a:noFill/>
            <a:ln w="9525" cap="flat" cmpd="sng" algn="ctr">
              <a:noFill/>
              <a:prstDash val="solid"/>
            </a:ln>
            <a:effectLst/>
          </p:spPr>
          <p:txBody>
            <a:bodyPr rtlCol="0" anchor="ctr" anchorCtr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59">
                <a:defRPr/>
              </a:pPr>
              <a:r>
                <a:rPr lang="en-AU" sz="731" b="1" kern="0">
                  <a:solidFill>
                    <a:srgbClr val="005A70"/>
                  </a:solidFill>
                  <a:latin typeface="EYInterstate Light" panose="02000506000000020004" pitchFamily="2" charset="0"/>
                </a:rPr>
                <a:t>What does each score mean?</a:t>
              </a:r>
            </a:p>
          </p:txBody>
        </p:sp>
        <p:grpSp>
          <p:nvGrpSpPr>
            <p:cNvPr id="181" name="Group 180">
              <a:extLst>
                <a:ext uri="{FF2B5EF4-FFF2-40B4-BE49-F238E27FC236}">
                  <a16:creationId xmlns:a16="http://schemas.microsoft.com/office/drawing/2014/main" id="{A33585A9-8B9D-725F-67BE-5C47EF634209}"/>
                </a:ext>
              </a:extLst>
            </p:cNvPr>
            <p:cNvGrpSpPr/>
            <p:nvPr/>
          </p:nvGrpSpPr>
          <p:grpSpPr>
            <a:xfrm>
              <a:off x="5279269" y="5808108"/>
              <a:ext cx="3745370" cy="143905"/>
              <a:chOff x="5279269" y="5921712"/>
              <a:chExt cx="3745370" cy="143905"/>
            </a:xfrm>
          </p:grpSpPr>
          <p:sp>
            <p:nvSpPr>
              <p:cNvPr id="192" name="Rectangle 191">
                <a:extLst>
                  <a:ext uri="{FF2B5EF4-FFF2-40B4-BE49-F238E27FC236}">
                    <a16:creationId xmlns:a16="http://schemas.microsoft.com/office/drawing/2014/main" id="{F48F8069-EB7D-6B0E-61F0-3F0901DB6DFF}"/>
                  </a:ext>
                </a:extLst>
              </p:cNvPr>
              <p:cNvSpPr/>
              <p:nvPr/>
            </p:nvSpPr>
            <p:spPr>
              <a:xfrm>
                <a:off x="5848211" y="5921712"/>
                <a:ext cx="3176428" cy="143905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650" b="1" kern="0">
                    <a:solidFill>
                      <a:srgbClr val="005A70"/>
                    </a:solidFill>
                    <a:latin typeface="EYInterstate Light" panose="02000506000000020004" pitchFamily="2" charset="0"/>
                  </a:rPr>
                  <a:t>Improvement required: Providers have not fully met service expectations and improvement actions are required</a:t>
                </a:r>
              </a:p>
            </p:txBody>
          </p:sp>
          <p:sp>
            <p:nvSpPr>
              <p:cNvPr id="193" name="Oval 192">
                <a:extLst>
                  <a:ext uri="{FF2B5EF4-FFF2-40B4-BE49-F238E27FC236}">
                    <a16:creationId xmlns:a16="http://schemas.microsoft.com/office/drawing/2014/main" id="{EEE4C119-F35A-DF29-F4D7-720E44BF8852}"/>
                  </a:ext>
                </a:extLst>
              </p:cNvPr>
              <p:cNvSpPr/>
              <p:nvPr/>
            </p:nvSpPr>
            <p:spPr>
              <a:xfrm>
                <a:off x="5279269" y="5926589"/>
                <a:ext cx="149415" cy="134150"/>
              </a:xfrm>
              <a:prstGeom prst="ellipse">
                <a:avLst/>
              </a:prstGeom>
              <a:solidFill>
                <a:srgbClr val="F8F8F8">
                  <a:lumMod val="75000"/>
                </a:srgbClr>
              </a:solidFill>
              <a:ln w="9525" cap="flat" cmpd="sng" algn="ctr">
                <a:solidFill>
                  <a:srgbClr val="F8F8F8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b="1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194" name="Oval 193">
                <a:extLst>
                  <a:ext uri="{FF2B5EF4-FFF2-40B4-BE49-F238E27FC236}">
                    <a16:creationId xmlns:a16="http://schemas.microsoft.com/office/drawing/2014/main" id="{31554CC4-E724-B0C2-CDF6-D47A8FE51A9D}"/>
                  </a:ext>
                </a:extLst>
              </p:cNvPr>
              <p:cNvSpPr/>
              <p:nvPr/>
            </p:nvSpPr>
            <p:spPr>
              <a:xfrm>
                <a:off x="5467832" y="5926589"/>
                <a:ext cx="149415" cy="134150"/>
              </a:xfrm>
              <a:prstGeom prst="ellipse">
                <a:avLst/>
              </a:prstGeom>
              <a:solidFill>
                <a:sysClr val="window" lastClr="FFFFFF"/>
              </a:solidFill>
              <a:ln w="9525" cap="flat" cmpd="sng" algn="ctr">
                <a:solidFill>
                  <a:srgbClr val="F8F8F8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b="1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195" name="Oval 194">
                <a:extLst>
                  <a:ext uri="{FF2B5EF4-FFF2-40B4-BE49-F238E27FC236}">
                    <a16:creationId xmlns:a16="http://schemas.microsoft.com/office/drawing/2014/main" id="{847E241B-0A7B-2D3E-65B5-91BCF6015496}"/>
                  </a:ext>
                </a:extLst>
              </p:cNvPr>
              <p:cNvSpPr/>
              <p:nvPr/>
            </p:nvSpPr>
            <p:spPr>
              <a:xfrm>
                <a:off x="5646329" y="5926589"/>
                <a:ext cx="149415" cy="134150"/>
              </a:xfrm>
              <a:prstGeom prst="ellipse">
                <a:avLst/>
              </a:prstGeom>
              <a:solidFill>
                <a:sysClr val="window" lastClr="FFFFFF"/>
              </a:solidFill>
              <a:ln w="9525" cap="flat" cmpd="sng" algn="ctr">
                <a:solidFill>
                  <a:srgbClr val="F8F8F8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b="1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</p:grpSp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877C3F71-9831-546C-85DD-E3CE1E5AA598}"/>
                </a:ext>
              </a:extLst>
            </p:cNvPr>
            <p:cNvGrpSpPr/>
            <p:nvPr/>
          </p:nvGrpSpPr>
          <p:grpSpPr>
            <a:xfrm>
              <a:off x="5284301" y="6047090"/>
              <a:ext cx="3740338" cy="143905"/>
              <a:chOff x="5284301" y="6174996"/>
              <a:chExt cx="3740338" cy="143905"/>
            </a:xfrm>
          </p:grpSpPr>
          <p:sp>
            <p:nvSpPr>
              <p:cNvPr id="188" name="Rectangle 187">
                <a:extLst>
                  <a:ext uri="{FF2B5EF4-FFF2-40B4-BE49-F238E27FC236}">
                    <a16:creationId xmlns:a16="http://schemas.microsoft.com/office/drawing/2014/main" id="{6F2B365E-C38B-DAEC-1028-6EC54DEC9573}"/>
                  </a:ext>
                </a:extLst>
              </p:cNvPr>
              <p:cNvSpPr/>
              <p:nvPr/>
            </p:nvSpPr>
            <p:spPr>
              <a:xfrm>
                <a:off x="5848211" y="6174996"/>
                <a:ext cx="3176428" cy="143905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650" b="1" kern="0">
                    <a:solidFill>
                      <a:srgbClr val="005A70"/>
                    </a:solidFill>
                    <a:latin typeface="EYInterstate Light" panose="02000506000000020004" pitchFamily="2" charset="0"/>
                  </a:rPr>
                  <a:t>Meets expectations: Providers are meeting service expectations </a:t>
                </a:r>
              </a:p>
            </p:txBody>
          </p:sp>
          <p:sp>
            <p:nvSpPr>
              <p:cNvPr id="189" name="Oval 188">
                <a:extLst>
                  <a:ext uri="{FF2B5EF4-FFF2-40B4-BE49-F238E27FC236}">
                    <a16:creationId xmlns:a16="http://schemas.microsoft.com/office/drawing/2014/main" id="{6AFBA132-F634-6B85-9C00-551CCF8DC27D}"/>
                  </a:ext>
                </a:extLst>
              </p:cNvPr>
              <p:cNvSpPr/>
              <p:nvPr/>
            </p:nvSpPr>
            <p:spPr>
              <a:xfrm>
                <a:off x="5284301" y="6179873"/>
                <a:ext cx="149415" cy="134150"/>
              </a:xfrm>
              <a:prstGeom prst="ellipse">
                <a:avLst/>
              </a:prstGeom>
              <a:solidFill>
                <a:srgbClr val="F8F8F8">
                  <a:lumMod val="75000"/>
                </a:srgbClr>
              </a:solidFill>
              <a:ln w="9525" cap="flat" cmpd="sng" algn="ctr">
                <a:solidFill>
                  <a:srgbClr val="F8F8F8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b="1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190" name="Oval 189">
                <a:extLst>
                  <a:ext uri="{FF2B5EF4-FFF2-40B4-BE49-F238E27FC236}">
                    <a16:creationId xmlns:a16="http://schemas.microsoft.com/office/drawing/2014/main" id="{B03E407A-D529-8F20-BD2C-FF1CFF790A05}"/>
                  </a:ext>
                </a:extLst>
              </p:cNvPr>
              <p:cNvSpPr/>
              <p:nvPr/>
            </p:nvSpPr>
            <p:spPr>
              <a:xfrm>
                <a:off x="5472864" y="6179873"/>
                <a:ext cx="149415" cy="134150"/>
              </a:xfrm>
              <a:prstGeom prst="ellipse">
                <a:avLst/>
              </a:prstGeom>
              <a:solidFill>
                <a:srgbClr val="F8F8F8">
                  <a:lumMod val="75000"/>
                </a:srgbClr>
              </a:solidFill>
              <a:ln w="9525" cap="flat" cmpd="sng" algn="ctr">
                <a:solidFill>
                  <a:srgbClr val="F8F8F8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b="1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191" name="Oval 190">
                <a:extLst>
                  <a:ext uri="{FF2B5EF4-FFF2-40B4-BE49-F238E27FC236}">
                    <a16:creationId xmlns:a16="http://schemas.microsoft.com/office/drawing/2014/main" id="{03384898-F747-245D-4330-A54A16BB4252}"/>
                  </a:ext>
                </a:extLst>
              </p:cNvPr>
              <p:cNvSpPr/>
              <p:nvPr/>
            </p:nvSpPr>
            <p:spPr>
              <a:xfrm>
                <a:off x="5651361" y="6179873"/>
                <a:ext cx="149415" cy="134150"/>
              </a:xfrm>
              <a:prstGeom prst="ellipse">
                <a:avLst/>
              </a:prstGeom>
              <a:solidFill>
                <a:sysClr val="window" lastClr="FFFFFF"/>
              </a:solidFill>
              <a:ln w="9525" cap="flat" cmpd="sng" algn="ctr">
                <a:solidFill>
                  <a:srgbClr val="F8F8F8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b="1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</p:grpSp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0CEBB969-5915-57AD-809D-F40DAADE52EB}"/>
                </a:ext>
              </a:extLst>
            </p:cNvPr>
            <p:cNvGrpSpPr/>
            <p:nvPr/>
          </p:nvGrpSpPr>
          <p:grpSpPr>
            <a:xfrm>
              <a:off x="5286806" y="6286072"/>
              <a:ext cx="3737833" cy="143905"/>
              <a:chOff x="5286806" y="6399676"/>
              <a:chExt cx="3737833" cy="143905"/>
            </a:xfrm>
          </p:grpSpPr>
          <p:sp>
            <p:nvSpPr>
              <p:cNvPr id="184" name="Rectangle 183">
                <a:extLst>
                  <a:ext uri="{FF2B5EF4-FFF2-40B4-BE49-F238E27FC236}">
                    <a16:creationId xmlns:a16="http://schemas.microsoft.com/office/drawing/2014/main" id="{377EA395-1A9E-41C7-EBD4-3193B4493A97}"/>
                  </a:ext>
                </a:extLst>
              </p:cNvPr>
              <p:cNvSpPr/>
              <p:nvPr/>
            </p:nvSpPr>
            <p:spPr>
              <a:xfrm>
                <a:off x="5848211" y="6399676"/>
                <a:ext cx="3176428" cy="143905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rtlCol="0" anchor="ctr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742959">
                  <a:defRPr/>
                </a:pPr>
                <a:r>
                  <a:rPr lang="en-AU" sz="650" b="1" kern="0">
                    <a:solidFill>
                      <a:srgbClr val="005A70"/>
                    </a:solidFill>
                    <a:latin typeface="EYInterstate Light" panose="02000506000000020004" pitchFamily="2" charset="0"/>
                  </a:rPr>
                  <a:t>Exceeds expectations: Providers are exceeding service expectations </a:t>
                </a:r>
              </a:p>
            </p:txBody>
          </p:sp>
          <p:sp>
            <p:nvSpPr>
              <p:cNvPr id="185" name="Oval 184">
                <a:extLst>
                  <a:ext uri="{FF2B5EF4-FFF2-40B4-BE49-F238E27FC236}">
                    <a16:creationId xmlns:a16="http://schemas.microsoft.com/office/drawing/2014/main" id="{35951BEE-B9AF-264E-ACEF-B29FDB68E8BE}"/>
                  </a:ext>
                </a:extLst>
              </p:cNvPr>
              <p:cNvSpPr/>
              <p:nvPr/>
            </p:nvSpPr>
            <p:spPr>
              <a:xfrm>
                <a:off x="5286806" y="6404553"/>
                <a:ext cx="149415" cy="134150"/>
              </a:xfrm>
              <a:prstGeom prst="ellipse">
                <a:avLst/>
              </a:prstGeom>
              <a:solidFill>
                <a:srgbClr val="F8F8F8">
                  <a:lumMod val="75000"/>
                </a:srgbClr>
              </a:solidFill>
              <a:ln w="9525" cap="flat" cmpd="sng" algn="ctr">
                <a:solidFill>
                  <a:srgbClr val="F8F8F8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b="1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186" name="Oval 185">
                <a:extLst>
                  <a:ext uri="{FF2B5EF4-FFF2-40B4-BE49-F238E27FC236}">
                    <a16:creationId xmlns:a16="http://schemas.microsoft.com/office/drawing/2014/main" id="{A6EA057C-84B5-EC3A-CC29-66AC66225482}"/>
                  </a:ext>
                </a:extLst>
              </p:cNvPr>
              <p:cNvSpPr/>
              <p:nvPr/>
            </p:nvSpPr>
            <p:spPr>
              <a:xfrm>
                <a:off x="5470788" y="6404553"/>
                <a:ext cx="149415" cy="134150"/>
              </a:xfrm>
              <a:prstGeom prst="ellipse">
                <a:avLst/>
              </a:prstGeom>
              <a:solidFill>
                <a:srgbClr val="F8F8F8">
                  <a:lumMod val="75000"/>
                </a:srgbClr>
              </a:solidFill>
              <a:ln w="9525" cap="flat" cmpd="sng" algn="ctr">
                <a:solidFill>
                  <a:srgbClr val="F8F8F8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b="1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  <p:sp>
            <p:nvSpPr>
              <p:cNvPr id="187" name="Oval 186">
                <a:extLst>
                  <a:ext uri="{FF2B5EF4-FFF2-40B4-BE49-F238E27FC236}">
                    <a16:creationId xmlns:a16="http://schemas.microsoft.com/office/drawing/2014/main" id="{AE314D21-7564-4795-4FD4-65D6B3B8CAC3}"/>
                  </a:ext>
                </a:extLst>
              </p:cNvPr>
              <p:cNvSpPr/>
              <p:nvPr/>
            </p:nvSpPr>
            <p:spPr>
              <a:xfrm>
                <a:off x="5650032" y="6404553"/>
                <a:ext cx="149415" cy="134151"/>
              </a:xfrm>
              <a:prstGeom prst="ellipse">
                <a:avLst/>
              </a:prstGeom>
              <a:solidFill>
                <a:srgbClr val="F8F8F8">
                  <a:lumMod val="75000"/>
                </a:srgbClr>
              </a:solidFill>
              <a:ln w="9525" cap="flat" cmpd="sng" algn="ctr">
                <a:solidFill>
                  <a:srgbClr val="F8F8F8">
                    <a:lumMod val="75000"/>
                  </a:srgbClr>
                </a:solidFill>
                <a:prstDash val="solid"/>
              </a:ln>
              <a:effectLst/>
            </p:spPr>
            <p:txBody>
              <a:bodyPr rtlCol="0" anchor="t" anchorCtr="0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742959">
                  <a:defRPr/>
                </a:pPr>
                <a:endParaRPr lang="en-AU" sz="975" b="1" kern="0">
                  <a:solidFill>
                    <a:srgbClr val="FFFFFF"/>
                  </a:solidFill>
                  <a:latin typeface="EYInterstate Light"/>
                </a:endParaRPr>
              </a:p>
            </p:txBody>
          </p:sp>
        </p:grp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E6568-9188-5A20-B5C5-2B845F4CF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43884" y="6304239"/>
            <a:ext cx="38963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108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44048"/>
            <a:fld id="{EF10AA22-7383-4F49-87C9-FE0A84CB7966}" type="slidenum">
              <a:rPr lang="en-AU" smtClean="0"/>
              <a:pPr defTabSz="844048"/>
              <a:t>9</a:t>
            </a:fld>
            <a:endParaRPr lang="en-AU">
              <a:solidFill>
                <a:prstClr val="white"/>
              </a:solidFill>
              <a:latin typeface="Arial"/>
            </a:endParaRP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DFE7DBA3-500C-CE79-BD34-319433E11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1161" y="6240378"/>
            <a:ext cx="804334" cy="252412"/>
          </a:xfrm>
        </p:spPr>
        <p:txBody>
          <a:bodyPr/>
          <a:lstStyle/>
          <a:p>
            <a:fld id="{3F63F2B1-4266-4ED4-AC2C-DB487684831E}" type="slidenum">
              <a:rPr lang="en-AU" noProof="0" smtClean="0"/>
              <a:t>9</a:t>
            </a:fld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37672336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SS Theme">
  <a:themeElements>
    <a:clrScheme name="DSS">
      <a:dk1>
        <a:sysClr val="windowText" lastClr="000000"/>
      </a:dk1>
      <a:lt1>
        <a:sysClr val="window" lastClr="FFFFFF"/>
      </a:lt1>
      <a:dk2>
        <a:srgbClr val="454545"/>
      </a:dk2>
      <a:lt2>
        <a:srgbClr val="F8F8F8"/>
      </a:lt2>
      <a:accent1>
        <a:srgbClr val="005A70"/>
      </a:accent1>
      <a:accent2>
        <a:srgbClr val="00B0B9"/>
      </a:accent2>
      <a:accent3>
        <a:srgbClr val="B1E4E3"/>
      </a:accent3>
      <a:accent4>
        <a:srgbClr val="D9D9D6"/>
      </a:accent4>
      <a:accent5>
        <a:srgbClr val="003542"/>
      </a:accent5>
      <a:accent6>
        <a:srgbClr val="007C82"/>
      </a:accent6>
      <a:hlink>
        <a:srgbClr val="0070C0"/>
      </a:hlink>
      <a:folHlink>
        <a:srgbClr val="0070C0"/>
      </a:folHlink>
    </a:clrScheme>
    <a:fontScheme name="D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S - Presentation Template With Instructions" id="{7DBEE956-F27C-411B-BF29-E70181FC9F20}" vid="{7D539CC2-BE18-4793-BE1E-D2F2C0E982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81498f5-73d7-49e3-98ea-234d6dc7ed43">
      <Terms xmlns="http://schemas.microsoft.com/office/infopath/2007/PartnerControls"/>
    </lcf76f155ced4ddcb4097134ff3c332f>
    <TaxCatchAll xmlns="1aefb9b5-01f2-423f-88ce-de8ed571e942" xsi:nil="true"/>
    <SharedWithUsers xmlns="1aefb9b5-01f2-423f-88ce-de8ed571e942">
      <UserInfo>
        <DisplayName>RAE, Katie</DisplayName>
        <AccountId>152</AccountId>
        <AccountType/>
      </UserInfo>
      <UserInfo>
        <DisplayName>BAXTER, Erin</DisplayName>
        <AccountId>170</AccountId>
        <AccountType/>
      </UserInfo>
      <UserInfo>
        <DisplayName>STILL, Jacinda</DisplayName>
        <AccountId>184</AccountId>
        <AccountType/>
      </UserInfo>
      <UserInfo>
        <DisplayName>DASS, Divya</DisplayName>
        <AccountId>177</AccountId>
        <AccountType/>
      </UserInfo>
      <UserInfo>
        <DisplayName>MARTIN, Elizabeth</DisplayName>
        <AccountId>180</AccountId>
        <AccountType/>
      </UserInfo>
      <UserInfo>
        <DisplayName>MURRAY, Gayle</DisplayName>
        <AccountId>153</AccountId>
        <AccountType/>
      </UserInfo>
      <UserInfo>
        <DisplayName>HARVEY, Ngaire</DisplayName>
        <AccountId>321</AccountId>
        <AccountType/>
      </UserInfo>
      <UserInfo>
        <DisplayName>LAPPIN, Jennifer</DisplayName>
        <AccountId>206</AccountId>
        <AccountType/>
      </UserInfo>
      <UserInfo>
        <DisplayName>SPENCE, Kellie</DisplayName>
        <AccountId>226</AccountId>
        <AccountType/>
      </UserInfo>
      <UserInfo>
        <DisplayName>STOREY, Jess</DisplayName>
        <AccountId>232</AccountId>
        <AccountType/>
      </UserInfo>
      <UserInfo>
        <DisplayName>KOEHLER, Luke</DisplayName>
        <AccountId>161</AccountId>
        <AccountType/>
      </UserInfo>
      <UserInfo>
        <DisplayName>SEGAL, Elysha</DisplayName>
        <AccountId>84</AccountId>
        <AccountType/>
      </UserInfo>
      <UserInfo>
        <DisplayName>RICKEY, Jodie</DisplayName>
        <AccountId>497</AccountId>
        <AccountType/>
      </UserInfo>
      <UserInfo>
        <DisplayName>DE VRIES, Jessie</DisplayName>
        <AccountId>470</AccountId>
        <AccountType/>
      </UserInfo>
      <UserInfo>
        <DisplayName>MELLOR, Thuy Van</DisplayName>
        <AccountId>150</AccountId>
        <AccountType/>
      </UserInfo>
      <UserInfo>
        <DisplayName>KNIGHTON, Michael</DisplayName>
        <AccountId>157</AccountId>
        <AccountType/>
      </UserInfo>
      <UserInfo>
        <DisplayName>GOSSIP, Caroline</DisplayName>
        <AccountId>327</AccountId>
        <AccountType/>
      </UserInfo>
      <UserInfo>
        <DisplayName>GALANG, Leila</DisplayName>
        <AccountId>188</AccountId>
        <AccountType/>
      </UserInfo>
      <UserInfo>
        <DisplayName>GREEN, Sharon</DisplayName>
        <AccountId>87</AccountId>
        <AccountType/>
      </UserInfo>
      <UserInfo>
        <DisplayName>GALKE, Justin</DisplayName>
        <AccountId>61</AccountId>
        <AccountType/>
      </UserInfo>
      <UserInfo>
        <DisplayName>HEMSLEY, Matt</DisplayName>
        <AccountId>186</AccountId>
        <AccountType/>
      </UserInfo>
      <UserInfo>
        <DisplayName>JEFFERY, Jennifer</DisplayName>
        <AccountId>426</AccountId>
        <AccountType/>
      </UserInfo>
      <UserInfo>
        <DisplayName>EASTHAM, Elly</DisplayName>
        <AccountId>275</AccountId>
        <AccountType/>
      </UserInfo>
      <UserInfo>
        <DisplayName>ROBBINS, Melissa</DisplayName>
        <AccountId>437</AccountId>
        <AccountType/>
      </UserInfo>
      <UserInfo>
        <DisplayName>FUTCHER, Pene</DisplayName>
        <AccountId>103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9A458A7F22FE46ABA1F67919ADFE55" ma:contentTypeVersion="16" ma:contentTypeDescription="Create a new document." ma:contentTypeScope="" ma:versionID="533f8265af765345086b0c309c467e4f">
  <xsd:schema xmlns:xsd="http://www.w3.org/2001/XMLSchema" xmlns:xs="http://www.w3.org/2001/XMLSchema" xmlns:p="http://schemas.microsoft.com/office/2006/metadata/properties" xmlns:ns2="1aefb9b5-01f2-423f-88ce-de8ed571e942" xmlns:ns3="581498f5-73d7-49e3-98ea-234d6dc7ed43" targetNamespace="http://schemas.microsoft.com/office/2006/metadata/properties" ma:root="true" ma:fieldsID="550435986ab2d4d7b6ebbbb8b4241819" ns2:_="" ns3:_="">
    <xsd:import namespace="1aefb9b5-01f2-423f-88ce-de8ed571e942"/>
    <xsd:import namespace="581498f5-73d7-49e3-98ea-234d6dc7ed4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efb9b5-01f2-423f-88ce-de8ed571e9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6e3b74b4-2581-479d-91ba-5c51a1ae7899}" ma:internalName="TaxCatchAll" ma:showField="CatchAllData" ma:web="1aefb9b5-01f2-423f-88ce-de8ed571e9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1498f5-73d7-49e3-98ea-234d6dc7ed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645b856-4cdd-4a87-aa29-9b4c24b6dbf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585E94-A56D-4607-88B3-AFD38B5C6C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EFB8A1D-F7C2-4241-8C12-B614AC85C18A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1aefb9b5-01f2-423f-88ce-de8ed571e942"/>
    <ds:schemaRef ds:uri="http://purl.org/dc/terms/"/>
    <ds:schemaRef ds:uri="581498f5-73d7-49e3-98ea-234d6dc7ed4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DEC3FD0-565B-4F23-9A2E-B3EE098B81F5}">
  <ds:schemaRefs>
    <ds:schemaRef ds:uri="1aefb9b5-01f2-423f-88ce-de8ed571e942"/>
    <ds:schemaRef ds:uri="581498f5-73d7-49e3-98ea-234d6dc7ed4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DSS - Presentation Template</Template>
  <TotalTime>4</TotalTime>
  <Words>1211</Words>
  <Application>Microsoft Office PowerPoint</Application>
  <PresentationFormat>Widescreen</PresentationFormat>
  <Paragraphs>200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Aptos</vt:lpstr>
      <vt:lpstr>Arial</vt:lpstr>
      <vt:lpstr>Calibri</vt:lpstr>
      <vt:lpstr>Calibri Light</vt:lpstr>
      <vt:lpstr>EYInterstate Light</vt:lpstr>
      <vt:lpstr>Segoe UI</vt:lpstr>
      <vt:lpstr>Symbol</vt:lpstr>
      <vt:lpstr>Tahoma</vt:lpstr>
      <vt:lpstr>Times New Roman</vt:lpstr>
      <vt:lpstr>Wingdings</vt:lpstr>
      <vt:lpstr>DSS Theme</vt:lpstr>
      <vt:lpstr>think-cell Slide</vt:lpstr>
      <vt:lpstr>Disability Employment Reform</vt:lpstr>
      <vt:lpstr>Acknowledgement of Country</vt:lpstr>
      <vt:lpstr>Probity Statement</vt:lpstr>
      <vt:lpstr>Overview</vt:lpstr>
      <vt:lpstr>Summary of new program design</vt:lpstr>
      <vt:lpstr>Market Structure</vt:lpstr>
      <vt:lpstr>National Panel of Assessors and Disability Employment Centre for Excellence</vt:lpstr>
      <vt:lpstr>New Performance Framework </vt:lpstr>
      <vt:lpstr>Provider Scorecard  </vt:lpstr>
      <vt:lpstr>Participant Scorecard </vt:lpstr>
      <vt:lpstr>Supported Employment</vt:lpstr>
      <vt:lpstr>Feedback and more information</vt:lpstr>
      <vt:lpstr>Questions</vt:lpstr>
    </vt:vector>
  </TitlesOfParts>
  <Company>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 Conference</dc:title>
  <dc:creator>DAL MOLIN, Anthony</dc:creator>
  <cp:keywords>[SEC=OFFICIAL]</cp:keywords>
  <cp:lastModifiedBy>MILLER, Vicky</cp:lastModifiedBy>
  <cp:revision>6</cp:revision>
  <dcterms:created xsi:type="dcterms:W3CDTF">2024-05-30T22:49:48Z</dcterms:created>
  <dcterms:modified xsi:type="dcterms:W3CDTF">2024-08-14T21:02:39Z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M_ProtectiveMarkingValue_Header">
    <vt:lpwstr>OFFICIAL</vt:lpwstr>
  </property>
  <property fmtid="{D5CDD505-2E9C-101B-9397-08002B2CF9AE}" pid="3" name="PM_OriginationTimeStamp">
    <vt:lpwstr>2024-05-03T04:26:19Z</vt:lpwstr>
  </property>
  <property fmtid="{D5CDD505-2E9C-101B-9397-08002B2CF9AE}" pid="4" name="PM_Originating_FileId">
    <vt:lpwstr>83BFC7574F3F4C8DA6D1CACB0B454BE6</vt:lpwstr>
  </property>
  <property fmtid="{D5CDD505-2E9C-101B-9397-08002B2CF9AE}" pid="5" name="PM_ProtectiveMarkingValue_Footer">
    <vt:lpwstr>OFFICIAL</vt:lpwstr>
  </property>
  <property fmtid="{D5CDD505-2E9C-101B-9397-08002B2CF9AE}" pid="6" name="PM_Namespace">
    <vt:lpwstr>gov.au</vt:lpwstr>
  </property>
  <property fmtid="{D5CDD505-2E9C-101B-9397-08002B2CF9AE}" pid="7" name="PM_Caveats_Count">
    <vt:lpwstr>0</vt:lpwstr>
  </property>
  <property fmtid="{D5CDD505-2E9C-101B-9397-08002B2CF9AE}" pid="8" name="PM_Version">
    <vt:lpwstr>2018.4</vt:lpwstr>
  </property>
  <property fmtid="{D5CDD505-2E9C-101B-9397-08002B2CF9AE}" pid="9" name="MSIP_Label_eb34d90b-fc41-464d-af60-f74d721d0790_Name">
    <vt:lpwstr>OFFICIAL</vt:lpwstr>
  </property>
  <property fmtid="{D5CDD505-2E9C-101B-9397-08002B2CF9AE}" pid="10" name="PM_Note">
    <vt:lpwstr/>
  </property>
  <property fmtid="{D5CDD505-2E9C-101B-9397-08002B2CF9AE}" pid="11" name="PMHMAC">
    <vt:lpwstr>v=2022.1;a=SHA256;h=B36493A441C09D1460313DCC0D033FD55639D85E3483DF8DD6583625C08357DA</vt:lpwstr>
  </property>
  <property fmtid="{D5CDD505-2E9C-101B-9397-08002B2CF9AE}" pid="12" name="PM_Qualifier">
    <vt:lpwstr/>
  </property>
  <property fmtid="{D5CDD505-2E9C-101B-9397-08002B2CF9AE}" pid="13" name="PM_SecurityClassification">
    <vt:lpwstr>OFFICIAL</vt:lpwstr>
  </property>
  <property fmtid="{D5CDD505-2E9C-101B-9397-08002B2CF9AE}" pid="14" name="PM_Markers">
    <vt:lpwstr/>
  </property>
  <property fmtid="{D5CDD505-2E9C-101B-9397-08002B2CF9AE}" pid="15" name="MSIP_Label_eb34d90b-fc41-464d-af60-f74d721d0790_SiteId">
    <vt:lpwstr>61e36dd1-ca6e-4d61-aa0a-2b4eb88317a3</vt:lpwstr>
  </property>
  <property fmtid="{D5CDD505-2E9C-101B-9397-08002B2CF9AE}" pid="16" name="MSIP_Label_eb34d90b-fc41-464d-af60-f74d721d0790_ContentBits">
    <vt:lpwstr>0</vt:lpwstr>
  </property>
  <property fmtid="{D5CDD505-2E9C-101B-9397-08002B2CF9AE}" pid="17" name="MSIP_Label_eb34d90b-fc41-464d-af60-f74d721d0790_Enabled">
    <vt:lpwstr>true</vt:lpwstr>
  </property>
  <property fmtid="{D5CDD505-2E9C-101B-9397-08002B2CF9AE}" pid="18" name="PM_ProtectiveMarkingImage_Footer">
    <vt:lpwstr>C:\Program Files (x86)\Common Files\janusNET Shared\janusSEAL\Images\DocumentSlashBlue.png</vt:lpwstr>
  </property>
  <property fmtid="{D5CDD505-2E9C-101B-9397-08002B2CF9AE}" pid="19" name="MSIP_Label_eb34d90b-fc41-464d-af60-f74d721d0790_SetDate">
    <vt:lpwstr>2024-05-03T04:26:19Z</vt:lpwstr>
  </property>
  <property fmtid="{D5CDD505-2E9C-101B-9397-08002B2CF9AE}" pid="20" name="MSIP_Label_eb34d90b-fc41-464d-af60-f74d721d0790_Method">
    <vt:lpwstr>Privileged</vt:lpwstr>
  </property>
  <property fmtid="{D5CDD505-2E9C-101B-9397-08002B2CF9AE}" pid="21" name="MSIP_Label_eb34d90b-fc41-464d-af60-f74d721d0790_ActionId">
    <vt:lpwstr>8b6f215fce69400ba4f36afb8eae4ae7</vt:lpwstr>
  </property>
  <property fmtid="{D5CDD505-2E9C-101B-9397-08002B2CF9AE}" pid="22" name="PM_InsertionValue">
    <vt:lpwstr>OFFICIAL</vt:lpwstr>
  </property>
  <property fmtid="{D5CDD505-2E9C-101B-9397-08002B2CF9AE}" pid="23" name="PM_Originator_Hash_SHA1">
    <vt:lpwstr>DAACB08450204C0F46DD78BFF6F8049364488490</vt:lpwstr>
  </property>
  <property fmtid="{D5CDD505-2E9C-101B-9397-08002B2CF9AE}" pid="24" name="PM_DisplayValueSecClassificationWithQualifier">
    <vt:lpwstr>OFFICIAL</vt:lpwstr>
  </property>
  <property fmtid="{D5CDD505-2E9C-101B-9397-08002B2CF9AE}" pid="25" name="PM_ProtectiveMarkingImage_Header">
    <vt:lpwstr>C:\Program Files (x86)\Common Files\janusNET Shared\janusSEAL\Images\DocumentSlashBlue.png</vt:lpwstr>
  </property>
  <property fmtid="{D5CDD505-2E9C-101B-9397-08002B2CF9AE}" pid="26" name="PM_Display">
    <vt:lpwstr>OFFICIAL</vt:lpwstr>
  </property>
  <property fmtid="{D5CDD505-2E9C-101B-9397-08002B2CF9AE}" pid="27" name="PM_OriginatorUserAccountName_SHA256">
    <vt:lpwstr>9871F6CFFBF84B5DD096BCB24488EABDE9250CEAA716568F68B24D42DED533FD</vt:lpwstr>
  </property>
  <property fmtid="{D5CDD505-2E9C-101B-9397-08002B2CF9AE}" pid="28" name="PM_OriginatorDomainName_SHA256">
    <vt:lpwstr>E83A2A66C4061446A7E3732E8D44762184B6B377D962B96C83DC624302585857</vt:lpwstr>
  </property>
  <property fmtid="{D5CDD505-2E9C-101B-9397-08002B2CF9AE}" pid="29" name="PMUuid">
    <vt:lpwstr>v=2022.2;d=gov.au;g=46DD6D7C-8107-577B-BC6E-F348953B2E44</vt:lpwstr>
  </property>
  <property fmtid="{D5CDD505-2E9C-101B-9397-08002B2CF9AE}" pid="30" name="PM_Hash_Version">
    <vt:lpwstr>2022.1</vt:lpwstr>
  </property>
  <property fmtid="{D5CDD505-2E9C-101B-9397-08002B2CF9AE}" pid="31" name="PM_Hash_Salt_Prev">
    <vt:lpwstr>4572744E9FD353D0CC51A62D671BECC8</vt:lpwstr>
  </property>
  <property fmtid="{D5CDD505-2E9C-101B-9397-08002B2CF9AE}" pid="32" name="PM_Hash_Salt">
    <vt:lpwstr>C8F885F86E20A492685088ADBFA6352E</vt:lpwstr>
  </property>
  <property fmtid="{D5CDD505-2E9C-101B-9397-08002B2CF9AE}" pid="33" name="PM_Hash_SHA1">
    <vt:lpwstr>00D03744F503855895B7250D27E86CFA00222590</vt:lpwstr>
  </property>
  <property fmtid="{D5CDD505-2E9C-101B-9397-08002B2CF9AE}" pid="34" name="PM_PrintOutPlacement_PPT">
    <vt:lpwstr/>
  </property>
  <property fmtid="{D5CDD505-2E9C-101B-9397-08002B2CF9AE}" pid="35" name="PM_SecurityClassification_Prev">
    <vt:lpwstr>OFFICIAL</vt:lpwstr>
  </property>
  <property fmtid="{D5CDD505-2E9C-101B-9397-08002B2CF9AE}" pid="36" name="PM_Qualifier_Prev">
    <vt:lpwstr/>
  </property>
  <property fmtid="{D5CDD505-2E9C-101B-9397-08002B2CF9AE}" pid="37" name="ContentTypeId">
    <vt:lpwstr>0x010100E39A458A7F22FE46ABA1F67919ADFE55</vt:lpwstr>
  </property>
  <property fmtid="{D5CDD505-2E9C-101B-9397-08002B2CF9AE}" pid="38" name="MediaServiceImageTags">
    <vt:lpwstr/>
  </property>
</Properties>
</file>