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4"/>
  </p:sldMasterIdLst>
  <p:notesMasterIdLst>
    <p:notesMasterId r:id="rId16"/>
  </p:notesMasterIdLst>
  <p:handoutMasterIdLst>
    <p:handoutMasterId r:id="rId17"/>
  </p:handoutMasterIdLst>
  <p:sldIdLst>
    <p:sldId id="256" r:id="rId5"/>
    <p:sldId id="301" r:id="rId6"/>
    <p:sldId id="305" r:id="rId7"/>
    <p:sldId id="326" r:id="rId8"/>
    <p:sldId id="754" r:id="rId9"/>
    <p:sldId id="332" r:id="rId10"/>
    <p:sldId id="361" r:id="rId11"/>
    <p:sldId id="366" r:id="rId12"/>
    <p:sldId id="315" r:id="rId13"/>
    <p:sldId id="755" r:id="rId14"/>
    <p:sldId id="33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SS  Example Slides" id="{8574CD1C-97A2-4A77-8BBB-8C0C95016773}">
          <p14:sldIdLst>
            <p14:sldId id="256"/>
            <p14:sldId id="301"/>
            <p14:sldId id="305"/>
            <p14:sldId id="326"/>
            <p14:sldId id="754"/>
            <p14:sldId id="332"/>
            <p14:sldId id="361"/>
            <p14:sldId id="366"/>
            <p14:sldId id="315"/>
            <p14:sldId id="755"/>
            <p14:sldId id="339"/>
          </p14:sldIdLst>
        </p14:section>
        <p14:section name="Instructions" id="{25F0BE44-6D5C-4DF7-96B9-C4C018FFB9C9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E2F373-0D03-9CBA-1BD2-69EEF5B5D35B}" name="BAXTER, Erin" initials="BE" userId="S::erin.baxter@dss.gov.au::295c3aa5-ab1c-45d4-916f-5376ce1473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1DE1E6-A087-415A-960D-58C6F201F1B5}" v="4" dt="2024-07-29T06:03:32.716"/>
  </p1510:revLst>
</p1510:revInfo>
</file>

<file path=ppt/tableStyles.xml><?xml version="1.0" encoding="utf-8"?>
<a:tblStyleLst xmlns:a="http://schemas.openxmlformats.org/drawingml/2006/main" def="{7DA834AB-767B-4E65-B5A6-EF2CF86DF1BC}">
  <a:tblStyle styleId="{7DA834AB-767B-4E65-B5A6-EF2CF86DF1BC}" styleName="DSS Table Style 1 (default)">
    <a:wholeTbl>
      <a:tcTxStyle>
        <a:fontRef idx="minor">
          <a:schemeClr val="dk1"/>
        </a:fontRef>
        <a:schemeClr val="dk1"/>
      </a:tcTxStyle>
      <a:tcStyle>
        <a:tcBdr>
          <a:left>
            <a:ln w="12700" cap="flat" cmpd="sng">
              <a:solidFill>
                <a:schemeClr val="lt1"/>
              </a:solidFill>
            </a:ln>
          </a:left>
          <a:right>
            <a:ln w="12700" cap="flat" cmpd="sng">
              <a:solidFill>
                <a:schemeClr val="lt1"/>
              </a:solidFill>
            </a:ln>
          </a:right>
          <a:top>
            <a:ln w="12700" cap="flat" cmpd="sng">
              <a:solidFill>
                <a:srgbClr val="F2F2F2"/>
              </a:solidFill>
            </a:ln>
          </a:top>
          <a:bottom>
            <a:ln w="12700" cap="flat" cmpd="sng">
              <a:solidFill>
                <a:srgbClr val="F2F2F2"/>
              </a:solidFill>
            </a:ln>
          </a:bottom>
          <a:insideH>
            <a:ln w="12700" cap="flat" cmpd="sng">
              <a:solidFill>
                <a:srgbClr val="F2F2F2"/>
              </a:solidFill>
            </a:ln>
          </a:insideH>
          <a:insideV>
            <a:ln w="12700" cap="flat" cmpd="sng">
              <a:solidFill>
                <a:schemeClr val="l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  <a:fill>
          <a:solidFill>
            <a:srgbClr val="F2F2F2"/>
          </a:solidFill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solidFill>
            <a:srgbClr val="F2F2F2"/>
          </a:solidFill>
        </a:fill>
      </a:tcStyle>
    </a:band2V>
    <a:lastCol>
      <a:tcTxStyle>
        <a:fontRef idx="minor">
          <a:schemeClr val="dk1"/>
        </a:fontRef>
        <a:schemeClr val="dk1"/>
      </a:tcTxStyle>
      <a:tcStyle>
        <a:tcBdr/>
      </a:tcStyle>
    </a:lastCol>
    <a:firstCol>
      <a:tcTxStyle b="on">
        <a:fontRef idx="minor">
          <a:schemeClr val="dk1"/>
        </a:fontRef>
        <a:schemeClr val="dk1"/>
      </a:tcTxStyle>
      <a:tcStyle>
        <a:tcBdr/>
      </a:tcStyle>
    </a:firstCol>
    <a:lastRow>
      <a:tcTxStyle b="on">
        <a:fontRef idx="minor">
          <a:schemeClr val="dk1"/>
        </a:fontRef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V>
            <a:ln w="12700" cap="flat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FFFFFF"/>
        </a:fontRef>
        <a:schemeClr val="lt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V>
            <a:ln w="12700" cap="flat" cmpd="sng">
              <a:solidFill>
                <a:schemeClr val="lt1"/>
              </a:solidFill>
            </a:ln>
          </a:insideV>
        </a:tcBdr>
        <a:fill>
          <a:solidFill>
            <a:schemeClr val="accent1"/>
          </a:solidFill>
        </a:fill>
      </a:tcStyle>
    </a:firstRow>
  </a:tblStyle>
  <a:tblStyle styleId="{8E69BC5D-742D-4883-A4A0-CE9C66BB31B4}" styleName="DSS Table Style 2">
    <a:wholeTbl>
      <a:tcTxStyle>
        <a:fontRef idx="minor">
          <a:schemeClr val="dk1"/>
        </a:fontRef>
        <a:schemeClr val="dk1"/>
      </a:tcTxStyle>
      <a:tcStyle>
        <a:tcBdr>
          <a:left>
            <a:ln w="12700" cap="flat" cmpd="sng">
              <a:solidFill>
                <a:schemeClr val="lt1"/>
              </a:solidFill>
            </a:ln>
          </a:left>
          <a:right>
            <a:ln w="12700" cap="flat" cmpd="sng">
              <a:solidFill>
                <a:schemeClr val="lt1"/>
              </a:solidFill>
            </a:ln>
          </a:right>
          <a:top>
            <a:ln w="12700" cap="flat" cmpd="sng">
              <a:solidFill>
                <a:srgbClr val="F2F2F2"/>
              </a:solidFill>
            </a:ln>
          </a:top>
          <a:bottom>
            <a:ln w="12700" cap="flat" cmpd="sng">
              <a:solidFill>
                <a:srgbClr val="F2F2F2"/>
              </a:solidFill>
            </a:ln>
          </a:bottom>
          <a:insideH>
            <a:ln w="12700" cap="flat" cmpd="sng">
              <a:solidFill>
                <a:srgbClr val="F2F2F2"/>
              </a:solidFill>
            </a:ln>
          </a:insideH>
          <a:insideV>
            <a:ln w="12700" cap="flat" cmpd="sng">
              <a:solidFill>
                <a:schemeClr val="l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  <a:fill>
          <a:solidFill>
            <a:srgbClr val="F2F2F2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F2F2"/>
          </a:solidFill>
        </a:fill>
      </a:tcStyle>
    </a:band2V>
    <a:lastCol>
      <a:tcTxStyle b="on">
        <a:fontRef idx="minor">
          <a:srgbClr val="008EAA"/>
        </a:fontRef>
        <a:schemeClr val="accent1"/>
      </a:tcTxStyle>
      <a:tcStyle>
        <a:tcBdr/>
      </a:tcStyle>
    </a:lastCol>
    <a:firstCol>
      <a:tcTxStyle b="on">
        <a:fontRef idx="minor">
          <a:schemeClr val="dk1"/>
        </a:fontRef>
        <a:schemeClr val="dk1"/>
      </a:tcTxStyle>
      <a:tcStyle>
        <a:tcBdr/>
      </a:tcStyle>
    </a:firstCol>
    <a:lastRow>
      <a:tcTxStyle b="on">
        <a:fontRef idx="minor">
          <a:schemeClr val="dk1"/>
        </a:fontRef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V>
            <a:ln w="12700" cap="flat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lastRow>
    <a:firstRow>
      <a:tcTxStyle b="on">
        <a:fontRef idx="minor">
          <a:schemeClr val="dk1"/>
        </a:fontRef>
        <a:schemeClr val="dk1"/>
      </a:tcTxStyle>
      <a:tcStyle>
        <a:tcBdr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V>
            <a:ln w="12700" cap="flat" cmpd="sng">
              <a:solidFill>
                <a:schemeClr val="lt1"/>
              </a:solidFill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061" autoAdjust="0"/>
  </p:normalViewPr>
  <p:slideViewPr>
    <p:cSldViewPr snapToGrid="0">
      <p:cViewPr varScale="1">
        <p:scale>
          <a:sx n="39" d="100"/>
          <a:sy n="39" d="100"/>
        </p:scale>
        <p:origin x="10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2A456A-A532-4DC1-B087-08C0B9C24B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29F5E-D43E-4715-AFAE-2F73327A4B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31C80-F70D-4AA1-8F3A-D6DA812A54BF}" type="datetimeFigureOut">
              <a:rPr lang="en-AU" smtClean="0"/>
              <a:t>15/08/2024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94BA0-AED3-437E-AAB0-25DF34AD96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AU">
                <a:solidFill>
                  <a:srgbClr val="FF7E00"/>
                </a:solidFill>
                <a:latin typeface="Times New Roman" panose="02020603050405020304" pitchFamily="18" charset="0"/>
              </a:rPr>
              <a:t>OFFICIAL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4E698-05D7-4B2A-A1F4-C011A5E03B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503AF-5BEE-4133-932E-47C61C1386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460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78AB-02F9-4E6E-85A5-D058ABB8AD49}" type="datetimeFigureOut">
              <a:rPr lang="en-AU" smtClean="0"/>
              <a:t>15/08/2024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AU"/>
              <a:t>OFFICIAL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1617C-2330-43C0-83CA-1B53F434AD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825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3AAC6-EA44-92F4-290C-43A26748E3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5E049FE-BE61-9DD1-3F16-E6CF20991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70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base" latinLnBrk="0" hangingPunct="1"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4C7F2-A515-32C0-0BFA-C394E5CF5D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</p:spPr>
        <p:txBody>
          <a:bodyPr/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0703382-D2C3-E682-F009-452451DBE2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solidFill>
                <a:srgbClr val="FF7E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A61B4-5165-0E7A-7FD7-1F0E176F55D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45F003C-21A5-470F-BA00-C5E24DB400C2}" type="datetime1">
              <a:rPr lang="en-US" smtClean="0"/>
              <a:t>8/15/2024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8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Thank you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0153-D7F4-73F8-2B86-2398C86EFA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</p:spPr>
        <p:txBody>
          <a:bodyPr/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D8B0081-560C-808F-8868-C73F827BAF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solidFill>
                <a:srgbClr val="FF7E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1EAA4-4011-CEFE-19BB-CCC8F285100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72FA11-F9DF-4114-A8FA-E25318938F02}" type="datetime1">
              <a:rPr lang="en-US" smtClean="0"/>
              <a:t>8/15/2024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1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65B13-1197-1F26-99B7-2DFFB3D1DB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</p:spPr>
        <p:txBody>
          <a:bodyPr/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BDAD0FF-7AC6-D127-514F-1C357C0DCB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solidFill>
                <a:srgbClr val="FF7E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AB6FB-DD7C-1043-6100-AA66EF7614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A2E41DD-D135-474B-A24A-D1F27C8409B9}" type="datetime1">
              <a:rPr lang="en-US" smtClean="0"/>
              <a:t>8/15/2024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0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6C15A-AB94-1648-4D74-1258035F78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</p:spPr>
        <p:txBody>
          <a:bodyPr/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74D08CF-FE2D-CF9D-2D1B-F637CF5E53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solidFill>
                <a:srgbClr val="FF7E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EB50F-273B-BFED-B7E4-EAB5BDE3CA4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CB76D4A-D2CA-48C5-9CC3-74E34D035BFD}" type="datetime1">
              <a:rPr lang="en-US" smtClean="0"/>
              <a:t>8/15/2024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buClrTx/>
              <a:buSzTx/>
              <a:buFontTx/>
              <a:buNone/>
              <a:tabLst/>
              <a:defRPr/>
            </a:pP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65B13-1197-1F26-99B7-2DFFB3D1DB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</p:spPr>
        <p:txBody>
          <a:bodyPr/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BDAD0FF-7AC6-D127-514F-1C357C0DCB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solidFill>
                <a:srgbClr val="FF7E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D46BCF-C7C2-31C9-8924-04A60D3E419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DB18733-B6CB-487F-9D83-D2AD02FFCC45}" type="datetime1">
              <a:rPr lang="en-US" smtClean="0"/>
              <a:t>8/15/2024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8132B-2854-A89C-76C3-492E098C40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</p:spPr>
        <p:txBody>
          <a:bodyPr/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8757A4A-3EAB-964B-F1C5-66D810AA76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solidFill>
                <a:srgbClr val="FF7E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64018-AF22-8295-5A58-B58E54E745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9F88A7-F618-4B19-B1DF-7187CD510130}" type="datetime1">
              <a:rPr lang="en-US" smtClean="0"/>
              <a:t>8/15/2024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77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base" latinLnBrk="0" hangingPunct="1"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4C7F2-A515-32C0-0BFA-C394E5CF5D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</p:spPr>
        <p:txBody>
          <a:bodyPr/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0703382-D2C3-E682-F009-452451DBE2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solidFill>
                <a:srgbClr val="FF7E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A61B4-5165-0E7A-7FD7-1F0E176F55D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45F003C-21A5-470F-BA00-C5E24DB400C2}" type="datetime1">
              <a:rPr lang="en-US" smtClean="0"/>
              <a:t>8/15/2024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1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835C99-AF71-4005-B62A-078C3B6D2910}" type="datetime1">
              <a:rPr lang="en-US" smtClean="0"/>
              <a:t>8/15/2024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C3DFE-6836-D4AD-7939-21A7C58012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20FA727-8CFA-F7E6-65B5-E42F31F08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6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base" latinLnBrk="0" hangingPunct="1"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4C7F2-A515-32C0-0BFA-C394E5CF5D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</p:spPr>
        <p:txBody>
          <a:bodyPr/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0703382-D2C3-E682-F009-452451DBE2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solidFill>
                <a:srgbClr val="FF7E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A61B4-5165-0E7A-7FD7-1F0E176F55D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45F003C-21A5-470F-BA00-C5E24DB400C2}" type="datetime1">
              <a:rPr lang="en-US" smtClean="0"/>
              <a:t>8/15/2024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5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AU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KELLIE SPENCE / JACINDA STILL:</a:t>
            </a:r>
            <a:r>
              <a:rPr lang="en-AU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 </a:t>
            </a:r>
            <a:endParaRPr lang="en-AU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I would like to invite any questions from the floor. I have five minutes but will try my best to answer as many as possible.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600" kern="1200" dirty="0">
              <a:effectLst/>
              <a:highlight>
                <a:srgbClr val="00FF00"/>
              </a:highlight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6C15A-AB94-1648-4D74-1258035F78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</p:spPr>
        <p:txBody>
          <a:bodyPr/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74D08CF-FE2D-CF9D-2D1B-F637CF5E53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solidFill>
                <a:srgbClr val="FF7E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6E2D5B-F45F-6E47-9369-E764952979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26A1804-5677-4315-9B2D-227A3C8B43DC}" type="datetime1">
              <a:rPr lang="en-US" smtClean="0"/>
              <a:t>8/15/2024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stralian Government Department of Social Services">
            <a:extLst>
              <a:ext uri="{FF2B5EF4-FFF2-40B4-BE49-F238E27FC236}">
                <a16:creationId xmlns:a16="http://schemas.microsoft.com/office/drawing/2014/main" id="{44AE8ECC-8499-17A7-7169-F0D446CB89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7" y="589320"/>
            <a:ext cx="3999588" cy="814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2A176-702B-4376-AC71-2A106461FB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9" y="2735054"/>
            <a:ext cx="7333444" cy="609398"/>
          </a:xfrm>
        </p:spPr>
        <p:txBody>
          <a:bodyPr wrap="square" anchor="b">
            <a:sp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46960-CED8-4CE7-8598-6F6C6F5387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428999"/>
            <a:ext cx="7333444" cy="332399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presentation subtitle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80705-E9A4-9370-CD8E-E2E33E72E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5355" y="1658708"/>
            <a:ext cx="7476645" cy="51992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3F272-BAC4-CFB0-5BD2-025CF1FEB6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9788" y="6286499"/>
            <a:ext cx="9938166" cy="252410"/>
          </a:xfrm>
        </p:spPr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AU"/>
              <a:t>Disability Employment Reform - DEA Conference 2024 'Ready for Reform'</a:t>
            </a:r>
          </a:p>
        </p:txBody>
      </p:sp>
    </p:spTree>
    <p:extLst>
      <p:ext uri="{BB962C8B-B14F-4D97-AF65-F5344CB8AC3E}">
        <p14:creationId xmlns:p14="http://schemas.microsoft.com/office/powerpoint/2010/main" val="108886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B245E-612A-4802-AA86-02E58BC7C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532701"/>
            <a:ext cx="10507661" cy="609398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AU" noProof="0"/>
              <a:t>Click to 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E9043-0D8E-45C5-985C-98474BC394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3428999"/>
            <a:ext cx="10507662" cy="26606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/>
              <a:t>Click to Divider Subtitle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B02FF60-60B3-41D5-967C-5DA1B9762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286499"/>
            <a:ext cx="9708091" cy="2524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AU"/>
              <a:t>Disability Employment Reform - DEA Conference 2024 'Ready for Reform'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C20840B-C17A-4110-99B2-D999FF7D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879" y="6286499"/>
            <a:ext cx="804334" cy="2524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63F2B1-4266-4ED4-AC2C-DB487684831E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66425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E976E-710F-886E-052A-154F3E480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3F2B1-4266-4ED4-AC2C-DB487684831E}" type="slidenum">
              <a:rPr lang="en-AU" noProof="0" smtClean="0"/>
              <a:pPr/>
              <a:t>‹#›</a:t>
            </a:fld>
            <a:endParaRPr lang="en-AU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00EDFA-2A6E-7B0B-6B27-9FE0BB1763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88" y="800100"/>
            <a:ext cx="10502478" cy="5149850"/>
          </a:xfrm>
        </p:spPr>
        <p:txBody>
          <a:bodyPr anchor="ctr" anchorCtr="0"/>
          <a:lstStyle>
            <a:lvl1pPr algn="ctr">
              <a:defRPr sz="2400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36AC96-8FA9-C539-70D9-104BECA604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39788" y="6286499"/>
            <a:ext cx="9938166" cy="252410"/>
          </a:xfrm>
        </p:spPr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AU"/>
              <a:t>Disability Employment Reform - DEA Conference 2024 'Ready for Reform'</a:t>
            </a:r>
          </a:p>
        </p:txBody>
      </p:sp>
    </p:spTree>
    <p:extLst>
      <p:ext uri="{BB962C8B-B14F-4D97-AF65-F5344CB8AC3E}">
        <p14:creationId xmlns:p14="http://schemas.microsoft.com/office/powerpoint/2010/main" val="3997808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2B82-0586-412C-B2EB-52662E7EA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noProof="0"/>
              <a:t>Click to add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9EE50-1CB9-4EAD-9841-CDCE34CF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AU"/>
              <a:t>Disability Employment Reform - DEA Conference 2024 'Ready for Reform'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D29F4-AD7A-44AF-A3B4-813CB209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noProof="0" smtClean="0"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12152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3FED3-4315-444D-8608-2FA7DA20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AU"/>
              <a:t>Disability Employment Reform - DEA Conference 2024 'Ready for Reform'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D4FE5-67E9-4B70-86CD-A9C4D76C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157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9" y="2139852"/>
            <a:ext cx="5486401" cy="2578297"/>
          </a:xfrm>
        </p:spPr>
        <p:txBody>
          <a:bodyPr>
            <a:noAutofit/>
          </a:bodyPr>
          <a:lstStyle>
            <a:lvl1pPr algn="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C000-81E5-4501-AD48-4784C58675D4}" type="datetime1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4045865" cy="149817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AF80-7634-4A0F-A3D6-459FD9A02419}" type="datetime1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5029F8-E610-899B-543A-133F5865932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09600" y="1776952"/>
            <a:ext cx="4405998" cy="1963329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18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your desired text.</a:t>
            </a:r>
          </a:p>
        </p:txBody>
      </p:sp>
    </p:spTree>
    <p:extLst>
      <p:ext uri="{BB962C8B-B14F-4D97-AF65-F5344CB8AC3E}">
        <p14:creationId xmlns:p14="http://schemas.microsoft.com/office/powerpoint/2010/main" val="2112206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4DE2B-E2B2-464F-B63B-143224C7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5909-F6E1-B043-8F57-B6E7A920C347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64B10-4CA2-5D4D-9001-55DAD5B0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9FAA-6DBB-7F47-9EDD-048B5A2B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7283-7E74-EB4D-B1C7-0488BAF821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B5CBFE6-EC7E-194D-A9D4-39D251D5A7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8652"/>
            <a:ext cx="12192000" cy="53221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C36FBB-0A8A-B242-80E0-93D6ABA65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C8EEC6-8C92-A447-8B7A-AABECB764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9304723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4F4F-D185-416A-B1C8-BC8AC02C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C28F-30E6-414E-AF8D-DBC6B3748B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1808163"/>
            <a:ext cx="10514012" cy="4118504"/>
          </a:xfrm>
        </p:spPr>
        <p:txBody>
          <a:bodyPr/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AB1C-7126-4630-B130-DC2CB18A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AU"/>
              <a:t>Disability Employment Reform - DEA Conference 2024 'Ready for Reform'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5F07-24A7-4D18-87BB-E61B3DB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noProof="0" smtClean="0"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35415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6B45-1C80-34C4-795E-FD47BEFA1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noProof="0"/>
              <a:t>Click to add slide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49623-FC11-56F7-D6B4-F3D7D6E97C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9788" y="1808163"/>
            <a:ext cx="5076825" cy="4141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83D258A-47C9-0016-D8D1-F6A8D8B184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6084" y="1808163"/>
            <a:ext cx="5076825" cy="4141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809A8-8E91-578B-3DDF-D61DC9F20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AU"/>
              <a:t>Disability Employment Reform - DEA Conference 2024 'Ready for Reform'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43E47-968F-5D72-2386-008A59729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3F2B1-4266-4ED4-AC2C-DB487684831E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87065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6B45-1C80-34C4-795E-FD47BEFA1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slide title</a:t>
            </a:r>
            <a:endParaRPr lang="en-AU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DDCE5CE-2057-EEA9-667F-2AE655372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220" y="1808163"/>
            <a:ext cx="5067300" cy="6096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49623-FC11-56F7-D6B4-F3D7D6E97C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9788" y="2485450"/>
            <a:ext cx="5076825" cy="346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B4F6DB-7A1B-9100-D467-47F6035982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388" y="1808163"/>
            <a:ext cx="5067300" cy="6096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83D258A-47C9-0016-D8D1-F6A8D8B184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6084" y="2485450"/>
            <a:ext cx="5076825" cy="346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809A8-8E91-578B-3DDF-D61DC9F20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AU"/>
              <a:t>Disability Employment Reform - DEA Conference 2024 'Ready for Reform'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43E47-968F-5D72-2386-008A59729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702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HS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6B45-1C80-34C4-795E-FD47BEFA1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noProof="0"/>
              <a:t>Click to add slide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49623-FC11-56F7-D6B4-F3D7D6E97C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9788" y="1808163"/>
            <a:ext cx="5076825" cy="4141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8" name="Picture Placeholder 7" descr="Image Placeholder">
            <a:extLst>
              <a:ext uri="{FF2B5EF4-FFF2-40B4-BE49-F238E27FC236}">
                <a16:creationId xmlns:a16="http://schemas.microsoft.com/office/drawing/2014/main" id="{BC99C403-6B62-C078-AFF5-3C4A10E48A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1808163"/>
            <a:ext cx="5067300" cy="4141787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/>
          <a:lstStyle>
            <a:lvl1pPr>
              <a:defRPr sz="1600"/>
            </a:lvl1pPr>
          </a:lstStyle>
          <a:p>
            <a:r>
              <a:rPr lang="en-AU" noProof="0"/>
              <a:t>Click on the icon and follow the prompts to select your image.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809A8-8E91-578B-3DDF-D61DC9F20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AU"/>
              <a:t>Disability Employment Reform - DEA Conference 2024 'Ready for Reform'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43E47-968F-5D72-2386-008A59729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3F2B1-4266-4ED4-AC2C-DB487684831E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95849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RHS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6B45-1C80-34C4-795E-FD47BEFA1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noProof="0"/>
              <a:t>Click to add slide title</a:t>
            </a:r>
          </a:p>
        </p:txBody>
      </p:sp>
      <p:sp>
        <p:nvSpPr>
          <p:cNvPr id="8" name="Picture Placeholder 7" descr="Image Placeholder">
            <a:extLst>
              <a:ext uri="{FF2B5EF4-FFF2-40B4-BE49-F238E27FC236}">
                <a16:creationId xmlns:a16="http://schemas.microsoft.com/office/drawing/2014/main" id="{BC99C403-6B62-C078-AFF5-3C4A10E48A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788" y="1808163"/>
            <a:ext cx="5067300" cy="4141787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/>
          <a:lstStyle>
            <a:lvl1pPr>
              <a:defRPr sz="1600"/>
            </a:lvl1pPr>
          </a:lstStyle>
          <a:p>
            <a:r>
              <a:rPr lang="en-AU" noProof="0"/>
              <a:t>Click on the icon and follow the prompts to select your image.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49623-FC11-56F7-D6B4-F3D7D6E97C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75388" y="1808163"/>
            <a:ext cx="5076825" cy="4141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809A8-8E91-578B-3DDF-D61DC9F20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AU"/>
              <a:t>Disability Employment Reform - DEA Conference 2024 'Ready for Reform'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43E47-968F-5D72-2386-008A59729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3F2B1-4266-4ED4-AC2C-DB487684831E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86059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ull Width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A34EF-CFDD-70DD-88DA-AEE14095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5" name="Picture Placeholder 4" descr="Image Placeholder">
            <a:extLst>
              <a:ext uri="{FF2B5EF4-FFF2-40B4-BE49-F238E27FC236}">
                <a16:creationId xmlns:a16="http://schemas.microsoft.com/office/drawing/2014/main" id="{7B90D30B-C5D8-286C-D2D2-0225FED3D4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788" y="1808163"/>
            <a:ext cx="10512425" cy="4141787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/>
              <a:t>Click on the icon and follow the prompts to select your image.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8E786-9F82-EC2F-6600-F6755441D5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AU"/>
              <a:t>Disability Employment Reform - DEA Conference 2024 'Ready for Reform'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5B3C4-0B71-F92B-3B2D-9E91696424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3F2B1-4266-4ED4-AC2C-DB487684831E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67043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 descr="Image Placeholder">
            <a:extLst>
              <a:ext uri="{FF2B5EF4-FFF2-40B4-BE49-F238E27FC236}">
                <a16:creationId xmlns:a16="http://schemas.microsoft.com/office/drawing/2014/main" id="{E2450232-6A15-D0CD-EA3C-65FCBDB87C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72076" y="800101"/>
            <a:ext cx="6170612" cy="5149850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/>
          <a:lstStyle>
            <a:lvl1pPr>
              <a:defRPr sz="1600"/>
            </a:lvl1pPr>
          </a:lstStyle>
          <a:p>
            <a:r>
              <a:rPr lang="en-AU" noProof="0"/>
              <a:t>Click on the icon and follow the prompts to select your image.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57A185-0FB7-4828-92E2-2FEA7FD410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322" y="800101"/>
            <a:ext cx="3932237" cy="1218795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AU" noProof="0"/>
              <a:t>Click to add slide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9A5836C-3EE2-491C-A804-D9E605D96C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322" y="2171700"/>
            <a:ext cx="3921125" cy="3697288"/>
          </a:xfrm>
        </p:spPr>
        <p:txBody>
          <a:bodyPr/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6F239-7AF3-4530-A2B5-B379DB14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AU"/>
              <a:t>Disability Employment Reform - DEA Conference 2024 'Ready for Reform'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895D-5805-4F7F-9E33-F0A235D9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noProof="0" smtClean="0"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61142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567CF47-2A6F-4805-8236-77CA0F4FE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322" y="800100"/>
            <a:ext cx="3920703" cy="1218795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AU" noProof="0"/>
              <a:t>Click to add slide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7F495E0-8AB2-4857-8B5D-A547941533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322" y="2193680"/>
            <a:ext cx="3921125" cy="3675307"/>
          </a:xfrm>
        </p:spPr>
        <p:txBody>
          <a:bodyPr/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69595EDF-D4E2-4869-B76F-4BF54300D6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88" y="800100"/>
            <a:ext cx="6172200" cy="5149850"/>
          </a:xfrm>
        </p:spPr>
        <p:txBody>
          <a:bodyPr/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2AFEF-6796-4FF8-87CB-41D46879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AU"/>
              <a:t>Disability Employment Reform - DEA Conference 2024 'Ready for Reform'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4A5DB-64FC-4FAC-AB87-9EFBD117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noProof="0" smtClean="0"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83932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C27A0-7D2C-4FBB-B70D-3BDA3F9A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2390"/>
            <a:ext cx="10502478" cy="67710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AU" noProof="0"/>
              <a:t>Click to add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B03F2-F2F4-4F78-98F4-3316FD88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322" y="1808163"/>
            <a:ext cx="10502478" cy="4118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F260C-52B2-4D1C-B9C7-80179DFAC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286499"/>
            <a:ext cx="9938166" cy="2524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AU"/>
              <a:t>Disability Employment Reform - DEA Conference 2024 'Ready for Reform'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A0918-8A9E-4284-8EAE-6CC43FB0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7932" y="6286499"/>
            <a:ext cx="804334" cy="252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F63F2B1-4266-4ED4-AC2C-DB487684831E}" type="slidenum">
              <a:rPr lang="en-AU" noProof="0" smtClean="0"/>
              <a:pPr/>
              <a:t>‹#›</a:t>
            </a:fld>
            <a:endParaRPr lang="en-AU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F88D5-AF3C-F480-1F11-695A3233C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6697" y="6012872"/>
            <a:ext cx="1215303" cy="8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5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706" r:id="rId3"/>
    <p:sldLayoutId id="2147483708" r:id="rId4"/>
    <p:sldLayoutId id="2147483707" r:id="rId5"/>
    <p:sldLayoutId id="2147483709" r:id="rId6"/>
    <p:sldLayoutId id="2147483710" r:id="rId7"/>
    <p:sldLayoutId id="2147483705" r:id="rId8"/>
    <p:sldLayoutId id="2147483704" r:id="rId9"/>
    <p:sldLayoutId id="2147483697" r:id="rId10"/>
    <p:sldLayoutId id="2147483711" r:id="rId11"/>
    <p:sldLayoutId id="2147483701" r:id="rId12"/>
    <p:sldLayoutId id="2147483702" r:id="rId13"/>
    <p:sldLayoutId id="2147483714" r:id="rId14"/>
    <p:sldLayoutId id="2147483716" r:id="rId15"/>
    <p:sldLayoutId id="2147483717" r:id="rId16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8288" indent="-268288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10000"/>
        </a:lnSpc>
        <a:spcBef>
          <a:spcPts val="1000"/>
        </a:spcBef>
        <a:buFont typeface="Calibri Light" panose="020F0302020204030204" pitchFamily="34" charset="0"/>
        <a:buChar char="−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4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68288" indent="-268288" algn="l" defTabSz="914400" rtl="0" eaLnBrk="1" latinLnBrk="0" hangingPunct="1">
        <a:lnSpc>
          <a:spcPct val="110000"/>
        </a:lnSpc>
        <a:spcBef>
          <a:spcPts val="100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270000" algn="l" defTabSz="914400" rtl="0" eaLnBrk="1" latinLnBrk="0" hangingPunct="1">
        <a:lnSpc>
          <a:spcPct val="110000"/>
        </a:lnSpc>
        <a:spcBef>
          <a:spcPts val="1000"/>
        </a:spcBef>
        <a:buFont typeface="+mj-lt"/>
        <a:buAutoNum type="alphaLcPeriod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504" userDrawn="1">
          <p15:clr>
            <a:srgbClr val="F26B43"/>
          </p15:clr>
        </p15:guide>
        <p15:guide id="4" pos="529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orient="horz" pos="822" userDrawn="1">
          <p15:clr>
            <a:srgbClr val="F26B43"/>
          </p15:clr>
        </p15:guide>
        <p15:guide id="7" pos="3727" userDrawn="1">
          <p15:clr>
            <a:srgbClr val="F26B43"/>
          </p15:clr>
        </p15:guide>
        <p15:guide id="8" pos="3953" userDrawn="1">
          <p15:clr>
            <a:srgbClr val="F26B43"/>
          </p15:clr>
        </p15:guide>
        <p15:guide id="9" orient="horz" pos="1139" userDrawn="1">
          <p15:clr>
            <a:srgbClr val="F26B43"/>
          </p15:clr>
        </p15:guide>
        <p15:guide id="10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abs.gov.au/statistics/health/disability/disability-ageing-and-carers-australia-summary-findings/2018" TargetMode="External"/><Relationship Id="rId4" Type="http://schemas.openxmlformats.org/officeDocument/2006/relationships/hyperlink" Target="https://www.abs.gov.au/statistics/health/disability/disability-ageing-and-carers-australia-summary-findings/latest-relea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818411-2AED-1B8C-1076-E502BAEE0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5224130"/>
            <a:ext cx="12186960" cy="163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E4B70-E2D6-4B0D-83B5-E4F9BB0C1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626441"/>
            <a:ext cx="8717166" cy="1354217"/>
          </a:xfrm>
        </p:spPr>
        <p:txBody>
          <a:bodyPr/>
          <a:lstStyle/>
          <a:p>
            <a:r>
              <a:rPr lang="en-AU"/>
              <a:t>Disability Employment Reform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E3A2D-67BE-4608-970E-AF8BB1CC1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3158909"/>
            <a:ext cx="7333444" cy="1436868"/>
          </a:xfrm>
        </p:spPr>
        <p:txBody>
          <a:bodyPr/>
          <a:lstStyle/>
          <a:p>
            <a:r>
              <a:rPr lang="en-AU" b="1"/>
              <a:t>Presenter:</a:t>
            </a:r>
            <a:r>
              <a:rPr lang="en-AU"/>
              <a:t> Kellie Spence</a:t>
            </a:r>
          </a:p>
          <a:p>
            <a:r>
              <a:rPr lang="en-AU" b="1"/>
              <a:t>Position:</a:t>
            </a:r>
            <a:r>
              <a:rPr lang="en-AU"/>
              <a:t> Group Manager, Disability Employment</a:t>
            </a:r>
          </a:p>
        </p:txBody>
      </p:sp>
    </p:spTree>
    <p:extLst>
      <p:ext uri="{BB962C8B-B14F-4D97-AF65-F5344CB8AC3E}">
        <p14:creationId xmlns:p14="http://schemas.microsoft.com/office/powerpoint/2010/main" val="158762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A6722-2A77-4074-55F9-CCCBCE044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5224130"/>
            <a:ext cx="12186960" cy="163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A366A-1097-32DE-7AC1-F4FC7F7B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89" y="455529"/>
            <a:ext cx="10969943" cy="615553"/>
          </a:xfrm>
        </p:spPr>
        <p:txBody>
          <a:bodyPr/>
          <a:lstStyle/>
          <a:p>
            <a:r>
              <a:rPr lang="en-US" sz="4000">
                <a:solidFill>
                  <a:srgbClr val="005568"/>
                </a:solidFill>
                <a:latin typeface="Tahoma"/>
                <a:ea typeface="Tahoma"/>
                <a:cs typeface="Tahoma"/>
              </a:rPr>
              <a:t>Questions</a:t>
            </a:r>
          </a:p>
        </p:txBody>
      </p:sp>
      <p:pic>
        <p:nvPicPr>
          <p:cNvPr id="4" name="Graphic 3" descr="Question Mark with solid fill">
            <a:extLst>
              <a:ext uri="{FF2B5EF4-FFF2-40B4-BE49-F238E27FC236}">
                <a16:creationId xmlns:a16="http://schemas.microsoft.com/office/drawing/2014/main" id="{C7152983-CA54-20B1-B6CF-8E9ADADDE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0326" y="2004544"/>
            <a:ext cx="2956560" cy="30073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3DEAD-DE34-97DF-342A-59369167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noProof="0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3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7F266A-0884-48EF-66B1-793227DA5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" y="0"/>
            <a:ext cx="12187366" cy="6858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FA118D-AF91-D09A-D05B-5449CB0E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8681"/>
            <a:ext cx="5801614" cy="2578297"/>
          </a:xfrm>
        </p:spPr>
        <p:txBody>
          <a:bodyPr/>
          <a:lstStyle/>
          <a:p>
            <a:r>
              <a:rPr lang="en-US" sz="8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AC120-489A-7D6D-FC76-943DDD5F5E92}"/>
              </a:ext>
            </a:extLst>
          </p:cNvPr>
          <p:cNvSpPr txBox="1"/>
          <p:nvPr/>
        </p:nvSpPr>
        <p:spPr>
          <a:xfrm>
            <a:off x="361588" y="1253707"/>
            <a:ext cx="388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>
              <a:defRPr/>
            </a:pPr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in touch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39AB0D0-7B3F-1E6B-EADF-13890DD58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588" y="2239598"/>
            <a:ext cx="759368" cy="717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6B64E9-4DF8-F87A-5FE3-59D5C8DB3C16}"/>
              </a:ext>
            </a:extLst>
          </p:cNvPr>
          <p:cNvSpPr txBox="1"/>
          <p:nvPr/>
        </p:nvSpPr>
        <p:spPr>
          <a:xfrm>
            <a:off x="1238232" y="2413892"/>
            <a:ext cx="327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>
              <a:defRPr/>
            </a:pPr>
            <a:r>
              <a: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www.dss.gov.au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BF37B10-A87A-9D03-F61C-3EE34DE18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588" y="3501007"/>
            <a:ext cx="720000" cy="680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F73128-123B-E1EB-3C8D-4274F4C6A9BC}"/>
              </a:ext>
            </a:extLst>
          </p:cNvPr>
          <p:cNvSpPr txBox="1"/>
          <p:nvPr/>
        </p:nvSpPr>
        <p:spPr>
          <a:xfrm>
            <a:off x="1238231" y="3634205"/>
            <a:ext cx="342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>
              <a:defRPr/>
            </a:pPr>
            <a:r>
              <a: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DESConsultations@dss.gov.au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458BFA-58A5-79C8-2E2F-4E262F5C1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28392" y="3172460"/>
            <a:ext cx="49167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48FDB5-4243-BD26-20A6-1BB6A9380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89" y="4377784"/>
            <a:ext cx="47088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62DEA0-897F-3043-8CBB-B8F2C95C6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13402" y="2095667"/>
            <a:ext cx="51868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F7BD4-D5BA-0EAD-6BA5-693559D09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685" y="1"/>
            <a:ext cx="6511092" cy="6358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B81F33-7484-A070-69C9-65E8A42B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88" y="360001"/>
            <a:ext cx="5064656" cy="1498177"/>
          </a:xfrm>
        </p:spPr>
        <p:txBody>
          <a:bodyPr/>
          <a:lstStyle/>
          <a:p>
            <a:r>
              <a:rPr lang="en-US" sz="4000">
                <a:solidFill>
                  <a:srgbClr val="0055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Acknowledgement of Country</a:t>
            </a:r>
          </a:p>
        </p:txBody>
      </p:sp>
      <p:pic>
        <p:nvPicPr>
          <p:cNvPr id="7" name="Picture 6" descr="An image of Australia as an indigenous design.">
            <a:extLst>
              <a:ext uri="{FF2B5EF4-FFF2-40B4-BE49-F238E27FC236}">
                <a16:creationId xmlns:a16="http://schemas.microsoft.com/office/drawing/2014/main" id="{55A600D4-D0A3-45BB-03B1-A522E6FBF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9" y="2340000"/>
            <a:ext cx="2747489" cy="281352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BAD899-0D35-75B9-804E-00FBEE751D02}"/>
              </a:ext>
            </a:extLst>
          </p:cNvPr>
          <p:cNvSpPr txBox="1">
            <a:spLocks/>
          </p:cNvSpPr>
          <p:nvPr/>
        </p:nvSpPr>
        <p:spPr>
          <a:xfrm>
            <a:off x="3097588" y="2175111"/>
            <a:ext cx="7802382" cy="3714835"/>
          </a:xfrm>
          <a:prstGeom prst="roundRect">
            <a:avLst>
              <a:gd name="adj" fmla="val 23415"/>
            </a:avLst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−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LcPeriod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AU" sz="2400" i="1">
                <a:latin typeface="Tahoma"/>
                <a:cs typeface="Segoe UI"/>
              </a:rPr>
              <a:t>The Department of Social Services acknowledges the traditional custodians of the land on which we meet today and their connections to land, water, culture and community. </a:t>
            </a:r>
            <a:br>
              <a:rPr lang="en-AU" sz="2400" i="1">
                <a:latin typeface="Tahoma"/>
                <a:cs typeface="Segoe UI"/>
              </a:rPr>
            </a:br>
            <a:br>
              <a:rPr lang="en-AU" sz="2400" i="1">
                <a:latin typeface="Tahoma"/>
                <a:cs typeface="Segoe UI"/>
              </a:rPr>
            </a:br>
            <a:r>
              <a:rPr lang="en-AU" sz="2400" i="1">
                <a:latin typeface="Tahoma"/>
                <a:cs typeface="Segoe UI"/>
              </a:rPr>
              <a:t>We pay our respects to the elders past and present and extend that respect to all Aboriginal and Torres Strait Islander peoples today.</a:t>
            </a:r>
            <a:endParaRPr lang="en-AU" sz="2000">
              <a:latin typeface="Segoe UI"/>
              <a:cs typeface="Segoe U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6A8BC-5D90-7C4E-F39B-9ABCE4302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" y="5224130"/>
            <a:ext cx="12186960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2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46741-6686-F47D-518C-934B85005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6028"/>
            <a:ext cx="12188825" cy="6845945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B458C209-B5BE-AE80-18CF-2EB7C9BECC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8019" y="554383"/>
            <a:ext cx="5829118" cy="5518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000" b="0" i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3600" b="1" i="0">
                <a:solidFill>
                  <a:srgbClr val="005A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Probity Statement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645BFC-3638-780F-2F44-4F0E0DF628AF}"/>
              </a:ext>
            </a:extLst>
          </p:cNvPr>
          <p:cNvSpPr txBox="1">
            <a:spLocks/>
          </p:cNvSpPr>
          <p:nvPr/>
        </p:nvSpPr>
        <p:spPr>
          <a:xfrm>
            <a:off x="1010174" y="1654555"/>
            <a:ext cx="9929925" cy="445468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−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LcPeriod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AU" sz="2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Department of Social Services is </a:t>
            </a:r>
            <a:r>
              <a:rPr lang="en-AU" sz="2400" i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committed to conducting a fair, honest, and transparent process for the design and implementation of the new specialist disability employment program and related services.</a:t>
            </a:r>
            <a:endParaRPr lang="en-US" sz="2400" i="1">
              <a:solidFill>
                <a:srgbClr val="4444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AU" sz="2400" i="1">
              <a:solidFill>
                <a:srgbClr val="4444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AU" sz="2400" i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today's event, this means that:</a:t>
            </a:r>
            <a:endParaRPr lang="en-AU" sz="2400" i="1">
              <a:solidFill>
                <a:srgbClr val="005A7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lvl="1" indent="-342900" defTabSz="1218987">
              <a:lnSpc>
                <a:spcPct val="110000"/>
              </a:lnSpc>
              <a:spcBef>
                <a:spcPts val="600"/>
              </a:spcBef>
              <a:buFont typeface="Tahoma" panose="020B0604030504040204" pitchFamily="34" charset="0"/>
              <a:buChar char="-"/>
              <a:defRPr/>
            </a:pPr>
            <a:r>
              <a:rPr lang="en-AU" sz="2400" i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AU" sz="240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will be made publicly available on the </a:t>
            </a:r>
            <a:br>
              <a:rPr lang="en-AU" sz="240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AU" sz="240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DSS Engage website</a:t>
            </a:r>
          </a:p>
          <a:p>
            <a:pPr marL="609600" lvl="1" indent="-342900" defTabSz="1218987">
              <a:lnSpc>
                <a:spcPct val="110000"/>
              </a:lnSpc>
              <a:spcBef>
                <a:spcPts val="600"/>
              </a:spcBef>
              <a:buFont typeface="Tahoma" panose="020B0604030504040204" pitchFamily="34" charset="0"/>
              <a:buChar char="-"/>
              <a:defRPr/>
            </a:pPr>
            <a:r>
              <a:rPr lang="en-AU" sz="240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views </a:t>
            </a:r>
            <a:r>
              <a:rPr lang="en-AU" sz="2400" i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expressed, or information provided, by attendees to this event will be considered, along with the views expressed and information provided by other stakeholders.</a:t>
            </a:r>
            <a:br>
              <a:rPr lang="en-AU" sz="2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AU" sz="20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C7960-B14F-08EF-B978-B59F6700D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</a:t>
            </a:fld>
            <a:endParaRPr lang="en-US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2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62F31C-B8F4-5909-191C-1E62607E3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164" y="0"/>
            <a:ext cx="234696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103812-13F7-866A-9445-4ACAF14A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251" y="5224130"/>
            <a:ext cx="2347163" cy="1633870"/>
          </a:xfrm>
          <a:prstGeom prst="rect">
            <a:avLst/>
          </a:prstGeom>
        </p:spPr>
      </p:pic>
      <p:sp>
        <p:nvSpPr>
          <p:cNvPr id="59" name="Title 1">
            <a:extLst>
              <a:ext uri="{FF2B5EF4-FFF2-40B4-BE49-F238E27FC236}">
                <a16:creationId xmlns:a16="http://schemas.microsoft.com/office/drawing/2014/main" id="{2DF406A6-FB99-C94F-6044-3F5E1DCD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08" y="383987"/>
            <a:ext cx="10969943" cy="711081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b="1">
                <a:solidFill>
                  <a:srgbClr val="005A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9FBF789-31BC-5521-5EE9-1973D548FCB0}"/>
              </a:ext>
            </a:extLst>
          </p:cNvPr>
          <p:cNvSpPr txBox="1">
            <a:spLocks/>
          </p:cNvSpPr>
          <p:nvPr/>
        </p:nvSpPr>
        <p:spPr>
          <a:xfrm>
            <a:off x="712410" y="1479055"/>
            <a:ext cx="6086787" cy="438023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−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LcPeriod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595" marR="0" lvl="0" indent="0" algn="l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5A7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Key Topics</a:t>
            </a:r>
            <a:endParaRPr lang="en-US" dirty="0">
              <a:ea typeface="+mn-ea"/>
              <a:cs typeface="+mn-cs"/>
            </a:endParaRPr>
          </a:p>
          <a:p>
            <a:pPr marL="99695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2400" dirty="0">
                <a:latin typeface="Tahoma"/>
                <a:ea typeface="Tahoma"/>
                <a:cs typeface="Tahoma"/>
              </a:rPr>
              <a:t>Summary of the New Program design</a:t>
            </a:r>
          </a:p>
          <a:p>
            <a:pPr marL="99695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2400" dirty="0">
                <a:latin typeface="Tahoma"/>
                <a:ea typeface="Tahoma"/>
                <a:cs typeface="Tahoma"/>
              </a:rPr>
              <a:t>Market Structure</a:t>
            </a:r>
          </a:p>
          <a:p>
            <a:pPr marL="99695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2400" dirty="0">
                <a:latin typeface="Tahoma"/>
                <a:ea typeface="Tahoma"/>
                <a:cs typeface="Tahoma"/>
              </a:rPr>
              <a:t>Supporting Programs</a:t>
            </a:r>
            <a:endParaRPr lang="en-A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695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2400" dirty="0">
                <a:ea typeface="Tahoma"/>
                <a:cs typeface="Tahoma"/>
              </a:rPr>
              <a:t>Supported Employment </a:t>
            </a:r>
          </a:p>
          <a:p>
            <a:pPr marL="99695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2400" dirty="0">
                <a:ea typeface="Tahoma"/>
                <a:cs typeface="Tahoma"/>
              </a:rPr>
              <a:t>Feedback and more information </a:t>
            </a:r>
          </a:p>
          <a:p>
            <a:pPr marL="99695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endParaRPr lang="en-A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2650" lvl="2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A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2400" i="1" dirty="0">
              <a:latin typeface="Tahoma"/>
              <a:cs typeface="Segoe UI"/>
            </a:endParaRPr>
          </a:p>
        </p:txBody>
      </p:sp>
      <p:pic>
        <p:nvPicPr>
          <p:cNvPr id="5" name="Graphic 4" descr="Route (Two Pins With A Path) outline">
            <a:extLst>
              <a:ext uri="{FF2B5EF4-FFF2-40B4-BE49-F238E27FC236}">
                <a16:creationId xmlns:a16="http://schemas.microsoft.com/office/drawing/2014/main" id="{3385189E-F238-4CDC-5C6E-C60BC06BB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9198" y="2617923"/>
            <a:ext cx="3382297" cy="3382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0B5A7B-BE35-1B9D-11B7-7750E00A0E97}"/>
              </a:ext>
            </a:extLst>
          </p:cNvPr>
          <p:cNvSpPr txBox="1"/>
          <p:nvPr/>
        </p:nvSpPr>
        <p:spPr>
          <a:xfrm>
            <a:off x="7703472" y="1908771"/>
            <a:ext cx="361833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b="1">
                <a:solidFill>
                  <a:schemeClr val="accent6">
                    <a:lumMod val="75000"/>
                  </a:schemeClr>
                </a:solidFill>
              </a:rPr>
              <a:t>The new disability employment program commences 1 July 2025</a:t>
            </a:r>
          </a:p>
        </p:txBody>
      </p:sp>
    </p:spTree>
    <p:extLst>
      <p:ext uri="{BB962C8B-B14F-4D97-AF65-F5344CB8AC3E}">
        <p14:creationId xmlns:p14="http://schemas.microsoft.com/office/powerpoint/2010/main" val="124002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9823156-89A0-BC8F-0C78-DC18EF467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251" y="5224130"/>
            <a:ext cx="2347163" cy="163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3EC7EE-302E-A7BA-E425-FFD42480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89" y="393974"/>
            <a:ext cx="10969943" cy="677108"/>
          </a:xfrm>
        </p:spPr>
        <p:txBody>
          <a:bodyPr/>
          <a:lstStyle/>
          <a:p>
            <a:r>
              <a:rPr lang="en-US">
                <a:solidFill>
                  <a:srgbClr val="005568"/>
                </a:solidFill>
                <a:latin typeface="Tahoma"/>
                <a:ea typeface="Tahoma"/>
                <a:cs typeface="Tahoma"/>
              </a:rPr>
              <a:t>Summary of new program design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741CAF-B70D-CEFE-B08B-612F4343A216}"/>
              </a:ext>
            </a:extLst>
          </p:cNvPr>
          <p:cNvSpPr txBox="1">
            <a:spLocks/>
          </p:cNvSpPr>
          <p:nvPr/>
        </p:nvSpPr>
        <p:spPr>
          <a:xfrm>
            <a:off x="1148060" y="1200868"/>
            <a:ext cx="9881938" cy="50823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−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LcPeriod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087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A simplified program design focussed on relationships with participants and employers and less complexity. </a:t>
            </a:r>
            <a:endParaRPr lang="en-US">
              <a:solidFill>
                <a:schemeClr val="tx1"/>
              </a:solidFill>
            </a:endParaRPr>
          </a:p>
          <a:p>
            <a:pPr marL="610870" lvl="1" indent="-342900">
              <a:lnSpc>
                <a:spcPct val="100000"/>
              </a:lnSpc>
              <a:spcAft>
                <a:spcPts val="600"/>
              </a:spcAft>
            </a:pPr>
            <a:r>
              <a:rPr lang="en-AU" sz="2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Expanded eligibility </a:t>
            </a:r>
            <a:r>
              <a:rPr lang="en-GB" sz="2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targeting those who will benefit most.</a:t>
            </a:r>
          </a:p>
          <a:p>
            <a:pPr marL="610870" lvl="1" indent="-342900">
              <a:lnSpc>
                <a:spcPct val="100000"/>
              </a:lnSpc>
              <a:spcAft>
                <a:spcPts val="600"/>
              </a:spcAft>
            </a:pPr>
            <a:r>
              <a:rPr lang="en-AU" sz="2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An intensive and flexible service to meet the individual needs </a:t>
            </a:r>
            <a:br>
              <a:rPr lang="en-AU" sz="2400">
                <a:latin typeface="Tahoma"/>
                <a:ea typeface="Tahoma"/>
                <a:cs typeface="Tahoma"/>
              </a:rPr>
            </a:br>
            <a:r>
              <a:rPr lang="en-AU" sz="2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of participants.</a:t>
            </a:r>
          </a:p>
          <a:p>
            <a:pPr marL="610870" lvl="1" indent="-342900">
              <a:lnSpc>
                <a:spcPct val="100000"/>
              </a:lnSpc>
              <a:spcAft>
                <a:spcPts val="600"/>
              </a:spcAft>
            </a:pPr>
            <a:r>
              <a:rPr lang="en-AU" sz="2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A focus on meaningful engagement of participants to deliver a respected service led by the participant.</a:t>
            </a:r>
          </a:p>
          <a:p>
            <a:pPr marL="610870" lvl="1" indent="-342900">
              <a:lnSpc>
                <a:spcPct val="100000"/>
              </a:lnSpc>
              <a:spcAft>
                <a:spcPts val="600"/>
              </a:spcAft>
            </a:pPr>
            <a:r>
              <a:rPr lang="en-AU" sz="2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Support whilst in employment for those who need it.</a:t>
            </a:r>
          </a:p>
          <a:p>
            <a:pPr marL="610870" lvl="1" indent="-342900">
              <a:lnSpc>
                <a:spcPct val="100000"/>
              </a:lnSpc>
              <a:spcAft>
                <a:spcPts val="600"/>
              </a:spcAft>
            </a:pPr>
            <a:r>
              <a:rPr lang="en-AU" sz="2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Employer services to build capability to employ people with disability and improved wage subsidies.</a:t>
            </a:r>
          </a:p>
          <a:p>
            <a:pPr marL="610870" lvl="1" indent="-342900">
              <a:lnSpc>
                <a:spcPct val="100000"/>
              </a:lnSpc>
              <a:spcAft>
                <a:spcPts val="600"/>
              </a:spcAft>
            </a:pPr>
            <a:endParaRPr lang="en-AU" sz="240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marL="610870" lvl="1" indent="-342900">
              <a:lnSpc>
                <a:spcPct val="100000"/>
              </a:lnSpc>
              <a:spcAft>
                <a:spcPts val="600"/>
              </a:spcAft>
            </a:pPr>
            <a:endParaRPr lang="en-AU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marL="610870" lvl="1" indent="-342900">
              <a:lnSpc>
                <a:spcPct val="100000"/>
              </a:lnSpc>
              <a:spcAft>
                <a:spcPts val="600"/>
              </a:spcAft>
            </a:pPr>
            <a:endParaRPr lang="en-AU" sz="2400">
              <a:solidFill>
                <a:schemeClr val="tx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887011-48FD-5348-9084-ACEB19ECC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5</a:t>
            </a:fld>
            <a:endParaRPr lang="en-US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4C73B-5ACE-D0ED-74A6-3F5B2F13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488"/>
            <a:ext cx="12186960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0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A6722-2A77-4074-55F9-CCCBCE044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5224130"/>
            <a:ext cx="12186960" cy="163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A366A-1097-32DE-7AC1-F4FC7F7B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89" y="393974"/>
            <a:ext cx="10969943" cy="677108"/>
          </a:xfrm>
        </p:spPr>
        <p:txBody>
          <a:bodyPr/>
          <a:lstStyle/>
          <a:p>
            <a:r>
              <a:rPr lang="en-US" dirty="0">
                <a:solidFill>
                  <a:srgbClr val="0055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6DE86-C946-F1BD-D8AA-E13E7D2B43ED}"/>
              </a:ext>
            </a:extLst>
          </p:cNvPr>
          <p:cNvSpPr txBox="1">
            <a:spLocks/>
          </p:cNvSpPr>
          <p:nvPr/>
        </p:nvSpPr>
        <p:spPr>
          <a:xfrm>
            <a:off x="840096" y="1353671"/>
            <a:ext cx="7895531" cy="44752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>
              <a:lnSpc>
                <a:spcPct val="110000"/>
              </a:lnSpc>
              <a:spcBef>
                <a:spcPts val="600"/>
              </a:spcBef>
            </a:pPr>
            <a:r>
              <a:rPr lang="en-AU" sz="2400" dirty="0">
                <a:latin typeface="Tahoma"/>
                <a:ea typeface="Tahoma"/>
                <a:cs typeface="Tahoma"/>
              </a:rPr>
              <a:t>The new program aims to strengthen the quality and diversity of providers.</a:t>
            </a:r>
            <a:endParaRPr lang="en-US" sz="2400" dirty="0">
              <a:latin typeface="Tahoma"/>
              <a:ea typeface="Tahoma"/>
              <a:cs typeface="Tahoma"/>
            </a:endParaRPr>
          </a:p>
          <a:p>
            <a:pPr marL="456565" indent="-456565">
              <a:lnSpc>
                <a:spcPct val="110000"/>
              </a:lnSpc>
              <a:spcBef>
                <a:spcPts val="1800"/>
              </a:spcBef>
            </a:pPr>
            <a:r>
              <a:rPr lang="en-AU" sz="2400" dirty="0">
                <a:latin typeface="Tahoma"/>
                <a:ea typeface="Tahoma"/>
                <a:cs typeface="Tahoma"/>
              </a:rPr>
              <a:t>Specialist providers with deep expertise in a participant cohort will be encouraged.</a:t>
            </a:r>
          </a:p>
          <a:p>
            <a:pPr marL="456565" indent="-456565">
              <a:lnSpc>
                <a:spcPct val="110000"/>
              </a:lnSpc>
              <a:spcBef>
                <a:spcPts val="1800"/>
              </a:spcBef>
            </a:pPr>
            <a:r>
              <a:rPr lang="en-AU" sz="2400" dirty="0">
                <a:latin typeface="Tahoma"/>
                <a:ea typeface="Tahoma"/>
                <a:cs typeface="Tahoma"/>
              </a:rPr>
              <a:t>Balance market controls that support the viability </a:t>
            </a:r>
            <a:br>
              <a:rPr lang="en-A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AU" sz="2400" dirty="0">
                <a:latin typeface="Tahoma"/>
                <a:ea typeface="Tahoma"/>
                <a:cs typeface="Tahoma"/>
              </a:rPr>
              <a:t>of smaller and more specialist providers to enter </a:t>
            </a:r>
            <a:br>
              <a:rPr lang="en-A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AU" sz="2400" dirty="0">
                <a:latin typeface="Tahoma"/>
                <a:ea typeface="Tahoma"/>
                <a:cs typeface="Tahoma"/>
              </a:rPr>
              <a:t>or re-enter the market.</a:t>
            </a:r>
          </a:p>
          <a:p>
            <a:pPr marL="456565" indent="-456565">
              <a:lnSpc>
                <a:spcPct val="110000"/>
              </a:lnSpc>
              <a:spcBef>
                <a:spcPts val="1800"/>
              </a:spcBef>
            </a:pPr>
            <a:r>
              <a:rPr lang="en-AU" sz="2400" dirty="0">
                <a:latin typeface="Tahoma"/>
                <a:ea typeface="Tahoma"/>
                <a:cs typeface="Tahoma"/>
              </a:rPr>
              <a:t>Increase diversity and participant choice and control.</a:t>
            </a:r>
          </a:p>
          <a:p>
            <a:pPr marL="456565" indent="-456565">
              <a:lnSpc>
                <a:spcPct val="110000"/>
              </a:lnSpc>
              <a:spcBef>
                <a:spcPts val="1800"/>
              </a:spcBef>
            </a:pPr>
            <a:r>
              <a:rPr lang="en-AU" sz="2400" dirty="0">
                <a:latin typeface="Tahoma"/>
                <a:ea typeface="Tahoma"/>
                <a:cs typeface="Tahoma"/>
              </a:rPr>
              <a:t>Employment Service Areas (ESAs) remain the same.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A7C5D-CB1E-3E7E-3BD9-E4B8120A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6</a:t>
            </a:fld>
            <a:endParaRPr lang="en-US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7C1ED6-6E2B-3B3F-E9AC-8504F9F7F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0238" y="0"/>
            <a:ext cx="234696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08908-D9AB-5939-AB8F-2B0014066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4348" y="2120842"/>
            <a:ext cx="3107184" cy="31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6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0E03F7-02D8-EB69-16CB-1FAF6F94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251" y="5224130"/>
            <a:ext cx="2347163" cy="163387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586147-5373-A2DD-6A7F-2C39E8FD9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37" y="134799"/>
            <a:ext cx="10969943" cy="1354217"/>
          </a:xfrm>
        </p:spPr>
        <p:txBody>
          <a:bodyPr/>
          <a:lstStyle/>
          <a:p>
            <a:r>
              <a:rPr lang="en-AU"/>
              <a:t>National Panel of Assessors and Disability Employment Centre for Excellence</a:t>
            </a:r>
            <a:endParaRPr lang="en-US">
              <a:solidFill>
                <a:srgbClr val="00556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6F8C5-CCED-FFFF-4B85-C05402B9D999}"/>
              </a:ext>
            </a:extLst>
          </p:cNvPr>
          <p:cNvSpPr txBox="1"/>
          <p:nvPr/>
        </p:nvSpPr>
        <p:spPr>
          <a:xfrm>
            <a:off x="562476" y="1564270"/>
            <a:ext cx="4638548" cy="432000"/>
          </a:xfrm>
          <a:prstGeom prst="round2SameRect">
            <a:avLst>
              <a:gd name="adj1" fmla="val 50000"/>
              <a:gd name="adj2" fmla="val 1260"/>
            </a:avLst>
          </a:prstGeom>
          <a:solidFill>
            <a:srgbClr val="00A29E"/>
          </a:solidFill>
        </p:spPr>
        <p:txBody>
          <a:bodyPr wrap="square" lIns="91440" tIns="45720" rIns="91440" bIns="45720" rtlCol="0" anchor="ctr" anchorCtr="0">
            <a:noAutofit/>
          </a:bodyPr>
          <a:lstStyle/>
          <a:p>
            <a:pPr algn="ctr"/>
            <a:r>
              <a:rPr lang="en-AU" b="1">
                <a:solidFill>
                  <a:srgbClr val="1725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Panel of Assessors (NPA)</a:t>
            </a:r>
            <a:endParaRPr lang="en-US" b="1">
              <a:solidFill>
                <a:srgbClr val="1725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8CB1B-B4AF-8E02-0E28-153A704B795E}"/>
              </a:ext>
            </a:extLst>
          </p:cNvPr>
          <p:cNvSpPr txBox="1"/>
          <p:nvPr/>
        </p:nvSpPr>
        <p:spPr>
          <a:xfrm>
            <a:off x="562888" y="2001990"/>
            <a:ext cx="5113973" cy="4321459"/>
          </a:xfrm>
          <a:prstGeom prst="rect">
            <a:avLst/>
          </a:prstGeom>
          <a:noFill/>
          <a:ln w="38100">
            <a:solidFill>
              <a:srgbClr val="00A29E"/>
            </a:solidFill>
          </a:ln>
        </p:spPr>
        <p:txBody>
          <a:bodyPr wrap="square" lIns="91440" tIns="108000" rIns="91440" bIns="45720" rtlCol="0" anchor="t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AU" sz="2000">
                <a:latin typeface="Tahoma"/>
                <a:ea typeface="Tahoma"/>
                <a:cs typeface="Tahoma"/>
              </a:rPr>
              <a:t>The </a:t>
            </a:r>
            <a:r>
              <a:rPr lang="en-AU" sz="2000">
                <a:solidFill>
                  <a:srgbClr val="262626"/>
                </a:solidFill>
                <a:latin typeface="Tahoma"/>
                <a:ea typeface="Tahoma"/>
                <a:cs typeface="Tahoma"/>
              </a:rPr>
              <a:t>NPA program is a standing panel of independent assessment service providers contracted to provide assessments to support the needs of people with disability in the workplace.</a:t>
            </a:r>
            <a:endParaRPr lang="en-US" sz="2000">
              <a:latin typeface="Tahoma"/>
              <a:ea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,Sans-Serif"/>
              <a:buChar char="•"/>
            </a:pPr>
            <a:endParaRPr lang="en-AU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AU" sz="2000">
                <a:latin typeface="Tahoma"/>
                <a:ea typeface="Tahoma"/>
                <a:cs typeface="Tahoma"/>
              </a:rPr>
              <a:t>The NPA program will continue to provide high-quality assessment services from 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AU" sz="2000">
                <a:latin typeface="Tahoma"/>
                <a:ea typeface="Tahoma"/>
                <a:cs typeface="Tahoma"/>
              </a:rPr>
              <a:t>1 July 2025.</a:t>
            </a:r>
            <a:endParaRPr lang="en-US" sz="2000">
              <a:latin typeface="Tahoma"/>
              <a:ea typeface="Tahoma"/>
              <a:cs typeface="Tahoma"/>
            </a:endParaRPr>
          </a:p>
          <a:p>
            <a:pPr marL="179070"/>
            <a:endParaRPr lang="en-A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1B24E3-83C9-8915-B77C-23CDD470CDA1}"/>
              </a:ext>
            </a:extLst>
          </p:cNvPr>
          <p:cNvSpPr txBox="1"/>
          <p:nvPr/>
        </p:nvSpPr>
        <p:spPr>
          <a:xfrm>
            <a:off x="5905103" y="1571200"/>
            <a:ext cx="4638548" cy="432000"/>
          </a:xfrm>
          <a:prstGeom prst="round2SameRect">
            <a:avLst>
              <a:gd name="adj1" fmla="val 50000"/>
              <a:gd name="adj2" fmla="val 1260"/>
            </a:avLst>
          </a:prstGeom>
          <a:solidFill>
            <a:srgbClr val="00A29E">
              <a:alpha val="50196"/>
            </a:srgbClr>
          </a:solidFill>
        </p:spPr>
        <p:txBody>
          <a:bodyPr wrap="square" lIns="91440" tIns="45720" rIns="91440" bIns="45720" rtlCol="0" anchor="ctr" anchorCtr="0">
            <a:noAutofit/>
          </a:bodyPr>
          <a:lstStyle/>
          <a:p>
            <a:pPr algn="ctr"/>
            <a:r>
              <a:rPr lang="en-AU" b="1">
                <a:solidFill>
                  <a:srgbClr val="17255A"/>
                </a:solidFill>
                <a:latin typeface="Tahoma"/>
                <a:ea typeface="Tahoma"/>
                <a:cs typeface="Tahoma"/>
              </a:rPr>
              <a:t>Centre of Excellence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03DC7-9002-D768-05AD-02E4CE07C74A}"/>
              </a:ext>
            </a:extLst>
          </p:cNvPr>
          <p:cNvSpPr txBox="1"/>
          <p:nvPr/>
        </p:nvSpPr>
        <p:spPr>
          <a:xfrm>
            <a:off x="5906412" y="2001990"/>
            <a:ext cx="5415897" cy="4321459"/>
          </a:xfrm>
          <a:prstGeom prst="rect">
            <a:avLst/>
          </a:prstGeom>
          <a:noFill/>
          <a:ln w="38100">
            <a:solidFill>
              <a:srgbClr val="00A29E"/>
            </a:solidFill>
          </a:ln>
        </p:spPr>
        <p:txBody>
          <a:bodyPr wrap="square" lIns="91440" tIns="108000" rIns="91440" bIns="45720" rtlCol="0" anchor="t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AU" sz="2000">
                <a:latin typeface="Tahoma"/>
                <a:ea typeface="Tahoma"/>
                <a:cs typeface="Tahoma"/>
              </a:rPr>
              <a:t>The Centre of Excellence will be an evidence-informed, best-practice hub that will focus on providing resources and tools to help employment service providers deliver disability aware quality services to both clients with disability and employers.</a:t>
            </a:r>
            <a:endParaRPr lang="en-US" sz="2000">
              <a:latin typeface="Tahoma"/>
              <a:ea typeface="Tahoma"/>
              <a:cs typeface="Tahoma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AU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AU" sz="2000">
                <a:latin typeface="Tahoma"/>
                <a:ea typeface="Tahoma"/>
                <a:cs typeface="Tahoma"/>
              </a:rPr>
              <a:t>The Centre is intended to commence in March 2025, and share evidence-based best practice resources. </a:t>
            </a:r>
          </a:p>
          <a:p>
            <a:endParaRPr lang="en-AU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6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A6722-2A77-4074-55F9-CCCBCE044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5224130"/>
            <a:ext cx="12186960" cy="163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A366A-1097-32DE-7AC1-F4FC7F7B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89" y="393974"/>
            <a:ext cx="10969943" cy="677108"/>
          </a:xfrm>
        </p:spPr>
        <p:txBody>
          <a:bodyPr/>
          <a:lstStyle/>
          <a:p>
            <a:r>
              <a:rPr lang="en-US" dirty="0">
                <a:solidFill>
                  <a:srgbClr val="005568"/>
                </a:solidFill>
                <a:latin typeface="Tahoma"/>
                <a:ea typeface="Tahoma"/>
                <a:cs typeface="Tahoma"/>
              </a:rPr>
              <a:t>Supported </a:t>
            </a:r>
            <a:r>
              <a:rPr lang="en-US" sz="4000" dirty="0">
                <a:solidFill>
                  <a:srgbClr val="005568"/>
                </a:solidFill>
                <a:latin typeface="Tahoma"/>
                <a:ea typeface="Tahoma"/>
                <a:cs typeface="Tahoma"/>
              </a:rPr>
              <a:t>Employment &amp; </a:t>
            </a:r>
            <a:r>
              <a:rPr lang="en-US" sz="4000" dirty="0" err="1">
                <a:solidFill>
                  <a:srgbClr val="005568"/>
                </a:solidFill>
                <a:latin typeface="Tahoma"/>
                <a:ea typeface="Tahoma"/>
                <a:cs typeface="Tahoma"/>
              </a:rPr>
              <a:t>Labour</a:t>
            </a:r>
            <a:r>
              <a:rPr lang="en-US" sz="4000" dirty="0">
                <a:solidFill>
                  <a:srgbClr val="005568"/>
                </a:solidFill>
                <a:latin typeface="Tahoma"/>
                <a:ea typeface="Tahoma"/>
                <a:cs typeface="Tahoma"/>
              </a:rPr>
              <a:t> Force stats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CC919-35FC-096F-02D0-9D55008D82B9}"/>
              </a:ext>
            </a:extLst>
          </p:cNvPr>
          <p:cNvSpPr txBox="1"/>
          <p:nvPr/>
        </p:nvSpPr>
        <p:spPr>
          <a:xfrm>
            <a:off x="721588" y="1459905"/>
            <a:ext cx="11052595" cy="4826594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108000" rIns="91440" bIns="45720" rtlCol="0" anchor="t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latin typeface="Tahoma"/>
                <a:ea typeface="Tahoma"/>
                <a:cs typeface="Tahoma"/>
              </a:rPr>
              <a:t>Supported employment measures announced in the 2023-24 Budget underway:</a:t>
            </a:r>
            <a:endParaRPr lang="en-A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75665" lvl="1" indent="-342900">
              <a:lnSpc>
                <a:spcPct val="110000"/>
              </a:lnSpc>
              <a:spcBef>
                <a:spcPts val="600"/>
              </a:spcBef>
              <a:buFont typeface="Arial" panose="02070309020205020404" pitchFamily="49" charset="0"/>
              <a:buChar char="•"/>
            </a:pPr>
            <a:r>
              <a:rPr lang="en-AU" sz="2400" dirty="0">
                <a:latin typeface="Tahoma"/>
                <a:ea typeface="Tahoma"/>
                <a:cs typeface="Tahoma"/>
              </a:rPr>
              <a:t>The Structural Adjustment Fund;</a:t>
            </a:r>
            <a:endParaRPr lang="en-A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75665" lvl="1" indent="-342900">
              <a:lnSpc>
                <a:spcPct val="110000"/>
              </a:lnSpc>
              <a:spcBef>
                <a:spcPts val="600"/>
              </a:spcBef>
              <a:buFont typeface="Arial" panose="02070309020205020404" pitchFamily="49" charset="0"/>
              <a:buChar char="•"/>
            </a:pPr>
            <a:r>
              <a:rPr lang="en-AU" sz="2400" dirty="0">
                <a:latin typeface="Tahoma"/>
                <a:ea typeface="Tahoma"/>
                <a:cs typeface="Tahoma"/>
              </a:rPr>
              <a:t>a new disability employment advocacy and information supports program; and</a:t>
            </a:r>
          </a:p>
          <a:p>
            <a:pPr marL="875665" lvl="1" indent="-342900">
              <a:lnSpc>
                <a:spcPct val="110000"/>
              </a:lnSpc>
              <a:spcBef>
                <a:spcPts val="600"/>
              </a:spcBef>
              <a:buFont typeface="Arial" panose="02070309020205020404" pitchFamily="49" charset="0"/>
              <a:buChar char="•"/>
            </a:pPr>
            <a:r>
              <a:rPr lang="en-AU" sz="2400" dirty="0">
                <a:latin typeface="Tahoma"/>
                <a:ea typeface="Tahoma"/>
                <a:cs typeface="Tahoma"/>
              </a:rPr>
              <a:t>piloting employment expos.</a:t>
            </a:r>
          </a:p>
          <a:p>
            <a:pPr marL="532765" lvl="1">
              <a:lnSpc>
                <a:spcPct val="110000"/>
              </a:lnSpc>
              <a:spcBef>
                <a:spcPts val="600"/>
              </a:spcBef>
            </a:pPr>
            <a:endParaRPr lang="en-AU" sz="2000" dirty="0">
              <a:latin typeface="Tahoma"/>
              <a:ea typeface="Tahoma"/>
              <a:cs typeface="Tahoma"/>
            </a:endParaRPr>
          </a:p>
          <a:p>
            <a:pPr marL="418465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latin typeface="Tahoma"/>
                <a:ea typeface="Tahoma"/>
                <a:cs typeface="Tahoma"/>
              </a:rPr>
              <a:t>Survey of Disability, Ageing and Carers released by the Australian Bureau of Statistics. </a:t>
            </a:r>
          </a:p>
          <a:p>
            <a:pPr lvl="1"/>
            <a:endParaRPr lang="en-AU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r>
              <a:rPr lang="en-AU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Sources: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AU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2022 data: </a:t>
            </a:r>
            <a:r>
              <a:rPr lang="en-AU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Disability, Ageing and Carers, Australia: Summary of Findings, 2022 | Australian Bureau of Statistics (abs.gov.au)</a:t>
            </a:r>
            <a:endParaRPr lang="en-AU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AU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2018 data: </a:t>
            </a:r>
            <a:r>
              <a:rPr lang="en-AU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Disability, Ageing and Carers, Australia: Summary of Findings, 2018 | Australian Bureau of Statistics (abs.gov.au)</a:t>
            </a:r>
            <a:endParaRPr lang="en-AU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5565">
              <a:lnSpc>
                <a:spcPct val="110000"/>
              </a:lnSpc>
              <a:spcBef>
                <a:spcPts val="600"/>
              </a:spcBef>
            </a:pPr>
            <a:endParaRPr lang="en-A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565">
              <a:lnSpc>
                <a:spcPct val="110000"/>
              </a:lnSpc>
              <a:spcBef>
                <a:spcPts val="600"/>
              </a:spcBef>
            </a:pPr>
            <a:endParaRPr lang="en-A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1A2A0-5145-46D6-74C7-49B236C62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7932" y="1459905"/>
            <a:ext cx="9720000" cy="0"/>
          </a:xfrm>
          <a:prstGeom prst="line">
            <a:avLst/>
          </a:prstGeom>
          <a:ln>
            <a:solidFill>
              <a:srgbClr val="00556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67E8F3-13A8-56FB-3C4B-388A1A8E0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1471" y="4523304"/>
            <a:ext cx="9720000" cy="0"/>
          </a:xfrm>
          <a:prstGeom prst="line">
            <a:avLst/>
          </a:prstGeom>
          <a:ln>
            <a:solidFill>
              <a:srgbClr val="00556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D2467-9DBA-B819-EED3-C70E5FEA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noProof="0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4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D1E4E1-2F30-ECF3-3F1D-74B511D67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76E554-9D81-369C-B849-83181DA543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9589" y="540001"/>
            <a:ext cx="10569909" cy="541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60949" rIns="0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>
                <a:solidFill>
                  <a:srgbClr val="0055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 and more information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D1F3AB1-3B81-8D22-47F0-F17D1EA22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0387" y="1340768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1C011-29CE-FB52-869D-9D7853FF6268}"/>
              </a:ext>
            </a:extLst>
          </p:cNvPr>
          <p:cNvSpPr txBox="1">
            <a:spLocks/>
          </p:cNvSpPr>
          <p:nvPr/>
        </p:nvSpPr>
        <p:spPr>
          <a:xfrm>
            <a:off x="1812471" y="2483845"/>
            <a:ext cx="8567057" cy="17961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5113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987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AU" sz="2400" spc="15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information will be made available through the </a:t>
            </a:r>
            <a:br>
              <a:rPr lang="en-AU" sz="2400" spc="15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AU" sz="2400" spc="15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Social Services </a:t>
            </a:r>
            <a:br>
              <a:rPr lang="en-AU" sz="2400" spc="15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AU" sz="2400" spc="15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(dss.gov.au/new-specialist-disability-employment-program) and DSS Engage </a:t>
            </a:r>
            <a:br>
              <a:rPr lang="en-AU" sz="2400" spc="15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AU" sz="2400" spc="15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&lt;dss.engage.gov.au/LINK&gt;</a:t>
            </a:r>
            <a:endParaRPr lang="en-AU" sz="2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A762A6-854F-D8F3-D293-9A644BFBB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0388" y="4602832"/>
            <a:ext cx="914401" cy="91440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571F225-5510-7BC2-8368-C92EEE93A10E}"/>
              </a:ext>
            </a:extLst>
          </p:cNvPr>
          <p:cNvSpPr txBox="1">
            <a:spLocks/>
          </p:cNvSpPr>
          <p:nvPr/>
        </p:nvSpPr>
        <p:spPr>
          <a:xfrm>
            <a:off x="1812471" y="5668359"/>
            <a:ext cx="8567057" cy="365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5113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AU" sz="2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DESConsultations@dss.gov.au</a:t>
            </a:r>
            <a:endParaRPr lang="en-US" sz="2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10697A-267D-F62A-4D11-58AE735F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9</a:t>
            </a:fld>
            <a:endParaRPr lang="en-US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42759"/>
      </p:ext>
    </p:extLst>
  </p:cSld>
  <p:clrMapOvr>
    <a:masterClrMapping/>
  </p:clrMapOvr>
</p:sld>
</file>

<file path=ppt/theme/theme1.xml><?xml version="1.0" encoding="utf-8"?>
<a:theme xmlns:a="http://schemas.openxmlformats.org/drawingml/2006/main" name="DSS Theme">
  <a:themeElements>
    <a:clrScheme name="DSS">
      <a:dk1>
        <a:sysClr val="windowText" lastClr="000000"/>
      </a:dk1>
      <a:lt1>
        <a:sysClr val="window" lastClr="FFFFFF"/>
      </a:lt1>
      <a:dk2>
        <a:srgbClr val="454545"/>
      </a:dk2>
      <a:lt2>
        <a:srgbClr val="F8F8F8"/>
      </a:lt2>
      <a:accent1>
        <a:srgbClr val="005A70"/>
      </a:accent1>
      <a:accent2>
        <a:srgbClr val="00B0B9"/>
      </a:accent2>
      <a:accent3>
        <a:srgbClr val="B1E4E3"/>
      </a:accent3>
      <a:accent4>
        <a:srgbClr val="D9D9D6"/>
      </a:accent4>
      <a:accent5>
        <a:srgbClr val="003542"/>
      </a:accent5>
      <a:accent6>
        <a:srgbClr val="007C82"/>
      </a:accent6>
      <a:hlink>
        <a:srgbClr val="0070C0"/>
      </a:hlink>
      <a:folHlink>
        <a:srgbClr val="0070C0"/>
      </a:folHlink>
    </a:clrScheme>
    <a:fontScheme name="D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S - Presentation Template With Instructions" id="{7DBEE956-F27C-411B-BF29-E70181FC9F20}" vid="{7D539CC2-BE18-4793-BE1E-D2F2C0E98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1498f5-73d7-49e3-98ea-234d6dc7ed43">
      <Terms xmlns="http://schemas.microsoft.com/office/infopath/2007/PartnerControls"/>
    </lcf76f155ced4ddcb4097134ff3c332f>
    <TaxCatchAll xmlns="1aefb9b5-01f2-423f-88ce-de8ed571e942" xsi:nil="true"/>
    <SharedWithUsers xmlns="1aefb9b5-01f2-423f-88ce-de8ed571e942">
      <UserInfo>
        <DisplayName>DE VRIES, Jessie</DisplayName>
        <AccountId>470</AccountId>
        <AccountType/>
      </UserInfo>
      <UserInfo>
        <DisplayName>MURRAY, Gayle</DisplayName>
        <AccountId>153</AccountId>
        <AccountType/>
      </UserInfo>
      <UserInfo>
        <DisplayName>BAXTER, Erin</DisplayName>
        <AccountId>170</AccountId>
        <AccountType/>
      </UserInfo>
      <UserInfo>
        <DisplayName>HARVEY, Ngaire</DisplayName>
        <AccountId>321</AccountId>
        <AccountType/>
      </UserInfo>
      <UserInfo>
        <DisplayName>GALKE, Justin</DisplayName>
        <AccountId>61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9A458A7F22FE46ABA1F67919ADFE55" ma:contentTypeVersion="16" ma:contentTypeDescription="Create a new document." ma:contentTypeScope="" ma:versionID="533f8265af765345086b0c309c467e4f">
  <xsd:schema xmlns:xsd="http://www.w3.org/2001/XMLSchema" xmlns:xs="http://www.w3.org/2001/XMLSchema" xmlns:p="http://schemas.microsoft.com/office/2006/metadata/properties" xmlns:ns2="1aefb9b5-01f2-423f-88ce-de8ed571e942" xmlns:ns3="581498f5-73d7-49e3-98ea-234d6dc7ed43" targetNamespace="http://schemas.microsoft.com/office/2006/metadata/properties" ma:root="true" ma:fieldsID="550435986ab2d4d7b6ebbbb8b4241819" ns2:_="" ns3:_="">
    <xsd:import namespace="1aefb9b5-01f2-423f-88ce-de8ed571e942"/>
    <xsd:import namespace="581498f5-73d7-49e3-98ea-234d6dc7ed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fb9b5-01f2-423f-88ce-de8ed571e9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e3b74b4-2581-479d-91ba-5c51a1ae7899}" ma:internalName="TaxCatchAll" ma:showField="CatchAllData" ma:web="1aefb9b5-01f2-423f-88ce-de8ed571e9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498f5-73d7-49e3-98ea-234d6dc7e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645b856-4cdd-4a87-aa29-9b4c24b6db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870D9C-BCE4-4847-8C14-CD739D41B7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CEFFC0-7D50-4673-9512-0DB3E6857632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aefb9b5-01f2-423f-88ce-de8ed571e942"/>
    <ds:schemaRef ds:uri="http://schemas.openxmlformats.org/package/2006/metadata/core-properties"/>
    <ds:schemaRef ds:uri="581498f5-73d7-49e3-98ea-234d6dc7ed4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5687F2-2220-42B1-8F25-39DA246933FF}">
  <ds:schemaRefs>
    <ds:schemaRef ds:uri="1aefb9b5-01f2-423f-88ce-de8ed571e942"/>
    <ds:schemaRef ds:uri="581498f5-73d7-49e3-98ea-234d6dc7ed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DSS - Presentation Template</Template>
  <TotalTime>77</TotalTime>
  <Words>699</Words>
  <Application>Microsoft Office PowerPoint</Application>
  <PresentationFormat>Widescreen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Arial</vt:lpstr>
      <vt:lpstr>Arial,Sans-Serif</vt:lpstr>
      <vt:lpstr>Calibri</vt:lpstr>
      <vt:lpstr>Calibri Light</vt:lpstr>
      <vt:lpstr>Segoe UI</vt:lpstr>
      <vt:lpstr>Symbol</vt:lpstr>
      <vt:lpstr>Tahoma</vt:lpstr>
      <vt:lpstr>Times New Roman</vt:lpstr>
      <vt:lpstr>Wingdings</vt:lpstr>
      <vt:lpstr>DSS Theme</vt:lpstr>
      <vt:lpstr>Disability Employment Reform</vt:lpstr>
      <vt:lpstr>Acknowledgement of Country</vt:lpstr>
      <vt:lpstr>Probity Statement</vt:lpstr>
      <vt:lpstr>Overview</vt:lpstr>
      <vt:lpstr>Summary of new program design</vt:lpstr>
      <vt:lpstr>Market Structure </vt:lpstr>
      <vt:lpstr>National Panel of Assessors and Disability Employment Centre for Excellence</vt:lpstr>
      <vt:lpstr>Supported Employment &amp; Labour Force stats</vt:lpstr>
      <vt:lpstr>Feedback and more information</vt:lpstr>
      <vt:lpstr>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Employment Reform - DEA Conference 2024 'Ready for Reform'</dc:title>
  <dc:creator>LAPPIN, Jennifer</dc:creator>
  <cp:keywords>[SEC=OFFICIAL]</cp:keywords>
  <cp:lastModifiedBy>MILLER, Vicky</cp:lastModifiedBy>
  <cp:revision>7</cp:revision>
  <dcterms:created xsi:type="dcterms:W3CDTF">2024-05-30T22:49:48Z</dcterms:created>
  <dcterms:modified xsi:type="dcterms:W3CDTF">2024-08-14T21:00:22Z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Value_Header">
    <vt:lpwstr>OFFICIAL</vt:lpwstr>
  </property>
  <property fmtid="{D5CDD505-2E9C-101B-9397-08002B2CF9AE}" pid="3" name="PM_OriginationTimeStamp">
    <vt:lpwstr>2024-05-03T04:26:19Z</vt:lpwstr>
  </property>
  <property fmtid="{D5CDD505-2E9C-101B-9397-08002B2CF9AE}" pid="4" name="PM_Originating_FileId">
    <vt:lpwstr>83BFC7574F3F4C8DA6D1CACB0B454BE6</vt:lpwstr>
  </property>
  <property fmtid="{D5CDD505-2E9C-101B-9397-08002B2CF9AE}" pid="5" name="PM_ProtectiveMarkingValue_Footer">
    <vt:lpwstr>OFFICIAL</vt:lpwstr>
  </property>
  <property fmtid="{D5CDD505-2E9C-101B-9397-08002B2CF9AE}" pid="6" name="PM_Namespace">
    <vt:lpwstr>gov.au</vt:lpwstr>
  </property>
  <property fmtid="{D5CDD505-2E9C-101B-9397-08002B2CF9AE}" pid="7" name="PM_Caveats_Count">
    <vt:lpwstr>0</vt:lpwstr>
  </property>
  <property fmtid="{D5CDD505-2E9C-101B-9397-08002B2CF9AE}" pid="8" name="PM_Version">
    <vt:lpwstr>2018.4</vt:lpwstr>
  </property>
  <property fmtid="{D5CDD505-2E9C-101B-9397-08002B2CF9AE}" pid="9" name="MSIP_Label_eb34d90b-fc41-464d-af60-f74d721d0790_Name">
    <vt:lpwstr>OFFICIAL</vt:lpwstr>
  </property>
  <property fmtid="{D5CDD505-2E9C-101B-9397-08002B2CF9AE}" pid="10" name="PM_Note">
    <vt:lpwstr/>
  </property>
  <property fmtid="{D5CDD505-2E9C-101B-9397-08002B2CF9AE}" pid="11" name="PMHMAC">
    <vt:lpwstr>v=2022.1;a=SHA256;h=B42804AD4BB4129BB93E94B252FD10FF7C061206C4C96CC9AB27E8FF5165B02E</vt:lpwstr>
  </property>
  <property fmtid="{D5CDD505-2E9C-101B-9397-08002B2CF9AE}" pid="12" name="PM_Qualifier">
    <vt:lpwstr/>
  </property>
  <property fmtid="{D5CDD505-2E9C-101B-9397-08002B2CF9AE}" pid="13" name="PM_SecurityClassification">
    <vt:lpwstr>OFFICIAL</vt:lpwstr>
  </property>
  <property fmtid="{D5CDD505-2E9C-101B-9397-08002B2CF9AE}" pid="14" name="PM_Markers">
    <vt:lpwstr/>
  </property>
  <property fmtid="{D5CDD505-2E9C-101B-9397-08002B2CF9AE}" pid="15" name="MSIP_Label_eb34d90b-fc41-464d-af60-f74d721d0790_SiteId">
    <vt:lpwstr>61e36dd1-ca6e-4d61-aa0a-2b4eb88317a3</vt:lpwstr>
  </property>
  <property fmtid="{D5CDD505-2E9C-101B-9397-08002B2CF9AE}" pid="16" name="MSIP_Label_eb34d90b-fc41-464d-af60-f74d721d0790_ContentBits">
    <vt:lpwstr>0</vt:lpwstr>
  </property>
  <property fmtid="{D5CDD505-2E9C-101B-9397-08002B2CF9AE}" pid="17" name="MSIP_Label_eb34d90b-fc41-464d-af60-f74d721d0790_Enabled">
    <vt:lpwstr>true</vt:lpwstr>
  </property>
  <property fmtid="{D5CDD505-2E9C-101B-9397-08002B2CF9AE}" pid="18" name="PM_ProtectiveMarkingImage_Footer">
    <vt:lpwstr>C:\Program Files (x86)\Common Files\janusNET Shared\janusSEAL\Images\DocumentSlashBlue.png</vt:lpwstr>
  </property>
  <property fmtid="{D5CDD505-2E9C-101B-9397-08002B2CF9AE}" pid="19" name="MSIP_Label_eb34d90b-fc41-464d-af60-f74d721d0790_SetDate">
    <vt:lpwstr>2024-05-03T04:26:19Z</vt:lpwstr>
  </property>
  <property fmtid="{D5CDD505-2E9C-101B-9397-08002B2CF9AE}" pid="20" name="MSIP_Label_eb34d90b-fc41-464d-af60-f74d721d0790_Method">
    <vt:lpwstr>Privileged</vt:lpwstr>
  </property>
  <property fmtid="{D5CDD505-2E9C-101B-9397-08002B2CF9AE}" pid="21" name="MSIP_Label_eb34d90b-fc41-464d-af60-f74d721d0790_ActionId">
    <vt:lpwstr>5980b15a042a47c9b6b00cdf1ede37e3</vt:lpwstr>
  </property>
  <property fmtid="{D5CDD505-2E9C-101B-9397-08002B2CF9AE}" pid="22" name="PM_InsertionValue">
    <vt:lpwstr>OFFICIAL</vt:lpwstr>
  </property>
  <property fmtid="{D5CDD505-2E9C-101B-9397-08002B2CF9AE}" pid="23" name="PM_Originator_Hash_SHA1">
    <vt:lpwstr>DAACB08450204C0F46DD78BFF6F8049364488490</vt:lpwstr>
  </property>
  <property fmtid="{D5CDD505-2E9C-101B-9397-08002B2CF9AE}" pid="24" name="PM_DisplayValueSecClassificationWithQualifier">
    <vt:lpwstr>OFFICIAL</vt:lpwstr>
  </property>
  <property fmtid="{D5CDD505-2E9C-101B-9397-08002B2CF9AE}" pid="25" name="PM_ProtectiveMarkingImage_Header">
    <vt:lpwstr>C:\Program Files (x86)\Common Files\janusNET Shared\janusSEAL\Images\DocumentSlashBlue.png</vt:lpwstr>
  </property>
  <property fmtid="{D5CDD505-2E9C-101B-9397-08002B2CF9AE}" pid="26" name="PM_Display">
    <vt:lpwstr>OFFICIAL</vt:lpwstr>
  </property>
  <property fmtid="{D5CDD505-2E9C-101B-9397-08002B2CF9AE}" pid="27" name="PM_OriginatorUserAccountName_SHA256">
    <vt:lpwstr>9871F6CFFBF84B5DD096BCB24488EABDE9250CEAA716568F68B24D42DED533FD</vt:lpwstr>
  </property>
  <property fmtid="{D5CDD505-2E9C-101B-9397-08002B2CF9AE}" pid="28" name="PM_OriginatorDomainName_SHA256">
    <vt:lpwstr>E83A2A66C4061446A7E3732E8D44762184B6B377D962B96C83DC624302585857</vt:lpwstr>
  </property>
  <property fmtid="{D5CDD505-2E9C-101B-9397-08002B2CF9AE}" pid="29" name="PMUuid">
    <vt:lpwstr>v=2022.2;d=gov.au;g=46DD6D7C-8107-577B-BC6E-F348953B2E44</vt:lpwstr>
  </property>
  <property fmtid="{D5CDD505-2E9C-101B-9397-08002B2CF9AE}" pid="30" name="PM_Hash_Version">
    <vt:lpwstr>2022.1</vt:lpwstr>
  </property>
  <property fmtid="{D5CDD505-2E9C-101B-9397-08002B2CF9AE}" pid="31" name="PM_Hash_Salt_Prev">
    <vt:lpwstr>240606BD96144F4847027831169A8ACC</vt:lpwstr>
  </property>
  <property fmtid="{D5CDD505-2E9C-101B-9397-08002B2CF9AE}" pid="32" name="PM_Hash_Salt">
    <vt:lpwstr>7E470BD5C63F89A5F7E5F0A7825C19E1</vt:lpwstr>
  </property>
  <property fmtid="{D5CDD505-2E9C-101B-9397-08002B2CF9AE}" pid="33" name="PM_Hash_SHA1">
    <vt:lpwstr>10BDCC449EC6932D709D95DC19C1A0C8E3CF0AE6</vt:lpwstr>
  </property>
  <property fmtid="{D5CDD505-2E9C-101B-9397-08002B2CF9AE}" pid="34" name="PM_PrintOutPlacement_PPT">
    <vt:lpwstr/>
  </property>
  <property fmtid="{D5CDD505-2E9C-101B-9397-08002B2CF9AE}" pid="35" name="PM_SecurityClassification_Prev">
    <vt:lpwstr>OFFICIAL</vt:lpwstr>
  </property>
  <property fmtid="{D5CDD505-2E9C-101B-9397-08002B2CF9AE}" pid="36" name="PM_Qualifier_Prev">
    <vt:lpwstr/>
  </property>
  <property fmtid="{D5CDD505-2E9C-101B-9397-08002B2CF9AE}" pid="37" name="ContentTypeId">
    <vt:lpwstr>0x010100E39A458A7F22FE46ABA1F67919ADFE55</vt:lpwstr>
  </property>
  <property fmtid="{D5CDD505-2E9C-101B-9397-08002B2CF9AE}" pid="38" name="MediaServiceImageTags">
    <vt:lpwstr/>
  </property>
</Properties>
</file>