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2" r:id="rId4"/>
  </p:sldMasterIdLst>
  <p:notesMasterIdLst>
    <p:notesMasterId r:id="rId43"/>
  </p:notesMasterIdLst>
  <p:handoutMasterIdLst>
    <p:handoutMasterId r:id="rId44"/>
  </p:handoutMasterIdLst>
  <p:sldIdLst>
    <p:sldId id="256" r:id="rId5"/>
    <p:sldId id="772" r:id="rId6"/>
    <p:sldId id="777" r:id="rId7"/>
    <p:sldId id="285" r:id="rId8"/>
    <p:sldId id="774" r:id="rId9"/>
    <p:sldId id="775" r:id="rId10"/>
    <p:sldId id="773" r:id="rId11"/>
    <p:sldId id="286" r:id="rId12"/>
    <p:sldId id="778" r:id="rId13"/>
    <p:sldId id="281" r:id="rId14"/>
    <p:sldId id="277" r:id="rId15"/>
    <p:sldId id="280" r:id="rId16"/>
    <p:sldId id="783" r:id="rId17"/>
    <p:sldId id="283" r:id="rId18"/>
    <p:sldId id="282" r:id="rId19"/>
    <p:sldId id="771" r:id="rId20"/>
    <p:sldId id="779" r:id="rId21"/>
    <p:sldId id="758" r:id="rId22"/>
    <p:sldId id="764" r:id="rId23"/>
    <p:sldId id="765" r:id="rId24"/>
    <p:sldId id="776" r:id="rId25"/>
    <p:sldId id="767" r:id="rId26"/>
    <p:sldId id="757" r:id="rId27"/>
    <p:sldId id="781" r:id="rId28"/>
    <p:sldId id="284" r:id="rId29"/>
    <p:sldId id="760" r:id="rId30"/>
    <p:sldId id="761" r:id="rId31"/>
    <p:sldId id="600" r:id="rId32"/>
    <p:sldId id="785" r:id="rId33"/>
    <p:sldId id="786" r:id="rId34"/>
    <p:sldId id="787" r:id="rId35"/>
    <p:sldId id="784" r:id="rId36"/>
    <p:sldId id="770" r:id="rId37"/>
    <p:sldId id="762" r:id="rId38"/>
    <p:sldId id="756" r:id="rId39"/>
    <p:sldId id="298" r:id="rId40"/>
    <p:sldId id="755" r:id="rId41"/>
    <p:sldId id="339"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916EE0E-2D29-6A85-CC68-0AC9FF26D752}" name="GALANG, Leila" initials="GL" userId="GALANG, Leila" providerId="None"/>
  <p188:author id="{CB76E5F2-DFE1-77F2-7484-F009D6AC3526}" name="MACAULAY, Kate" initials="MK" userId="MACAULAY, Kate"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A87"/>
    <a:srgbClr val="005A70"/>
    <a:srgbClr val="F2F2F2"/>
    <a:srgbClr val="B9B9B9"/>
    <a:srgbClr val="00A29E"/>
    <a:srgbClr val="B1E4E3"/>
    <a:srgbClr val="00B0B9"/>
    <a:srgbClr val="00848B"/>
    <a:srgbClr val="D9D9D6"/>
    <a:srgbClr val="0055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F4D712-DE9C-15F8-B645-2A9729882E3A}" v="2" dt="2024-08-18T02:18:28.675"/>
    <p1510:client id="{4E16F930-96EA-49B9-BB93-CF2D6CA6AD77}" v="73" dt="2024-08-18T06:05:43.451"/>
    <p1510:client id="{8BE4ACB5-6DB6-D4B1-97AB-710517202373}" v="10" dt="2024-08-18T05:39:17.210"/>
  </p1510:revLst>
</p1510:revInfo>
</file>

<file path=ppt/tableStyles.xml><?xml version="1.0" encoding="utf-8"?>
<a:tblStyleLst xmlns:a="http://schemas.openxmlformats.org/drawingml/2006/main" def="{7DA834AB-767B-4E65-B5A6-EF2CF86DF1BC}">
  <a:tblStyle styleId="{7DA834AB-767B-4E65-B5A6-EF2CF86DF1BC}" styleName="DSS Table Style 1 (default)">
    <a:wholeTbl>
      <a:tcTxStyle>
        <a:fontRef idx="minor">
          <a:schemeClr val="dk1"/>
        </a:fontRef>
        <a:schemeClr val="dk1"/>
      </a:tcTxStyle>
      <a:tcStyle>
        <a:tcBdr>
          <a:left>
            <a:ln w="12700" cap="flat" cmpd="sng">
              <a:solidFill>
                <a:schemeClr val="lt1"/>
              </a:solidFill>
            </a:ln>
          </a:left>
          <a:right>
            <a:ln w="12700" cap="flat" cmpd="sng">
              <a:solidFill>
                <a:schemeClr val="lt1"/>
              </a:solidFill>
            </a:ln>
          </a:right>
          <a:top>
            <a:ln w="12700" cap="flat" cmpd="sng">
              <a:solidFill>
                <a:srgbClr val="F2F2F2"/>
              </a:solidFill>
            </a:ln>
          </a:top>
          <a:bottom>
            <a:ln w="12700" cap="flat" cmpd="sng">
              <a:solidFill>
                <a:srgbClr val="F2F2F2"/>
              </a:solidFill>
            </a:ln>
          </a:bottom>
          <a:insideH>
            <a:ln w="12700" cap="flat" cmpd="sng">
              <a:solidFill>
                <a:srgbClr val="F2F2F2"/>
              </a:solidFill>
            </a:ln>
          </a:insideH>
          <a:insideV>
            <a:ln w="12700" cap="flat" cmpd="sng">
              <a:solidFill>
                <a:schemeClr val="lt1"/>
              </a:solidFill>
            </a:ln>
          </a:insideV>
        </a:tcBdr>
        <a:fill>
          <a:noFill/>
        </a:fill>
      </a:tcStyle>
    </a:wholeTbl>
    <a:band1H>
      <a:tcStyle>
        <a:tcBdr/>
      </a:tcStyle>
    </a:band1H>
    <a:band2H>
      <a:tcStyle>
        <a:tcBdr/>
        <a:fill>
          <a:solidFill>
            <a:srgbClr val="F2F2F2"/>
          </a:solidFill>
        </a:fill>
      </a:tcStyle>
    </a:band2H>
    <a:band1V>
      <a:tcStyle>
        <a:tcBdr/>
        <a:fill>
          <a:noFill/>
        </a:fill>
      </a:tcStyle>
    </a:band1V>
    <a:band2V>
      <a:tcStyle>
        <a:tcBdr/>
        <a:fill>
          <a:solidFill>
            <a:srgbClr val="F2F2F2"/>
          </a:solidFill>
        </a:fill>
      </a:tcStyle>
    </a:band2V>
    <a:lastCol>
      <a:tcTxStyle>
        <a:fontRef idx="minor">
          <a:schemeClr val="dk1"/>
        </a:fontRef>
        <a:schemeClr val="dk1"/>
      </a:tcTxStyle>
      <a:tcStyle>
        <a:tcBdr/>
      </a:tcStyle>
    </a:lastCol>
    <a:firstCol>
      <a:tcTxStyle b="on">
        <a:fontRef idx="minor">
          <a:schemeClr val="dk1"/>
        </a:fontRef>
        <a:schemeClr val="dk1"/>
      </a:tcTxStyle>
      <a:tcStyle>
        <a:tcBdr/>
      </a:tcStyle>
    </a:firstCol>
    <a:lastRow>
      <a:tcTxStyle b="on">
        <a:fontRef idx="minor">
          <a:schemeClr val="dk1"/>
        </a:fontRef>
        <a:schemeClr val="dk1"/>
      </a:tcTxStyle>
      <a:tcStyle>
        <a:tcBdr>
          <a:top>
            <a:ln w="12700" cmpd="sng">
              <a:solidFill>
                <a:schemeClr val="dk1"/>
              </a:solidFill>
            </a:ln>
          </a:top>
          <a:bottom>
            <a:ln w="12700" cmpd="sng">
              <a:solidFill>
                <a:schemeClr val="lt1"/>
              </a:solidFill>
            </a:ln>
          </a:bottom>
          <a:insideV>
            <a:ln w="12700" cap="flat" cmpd="sng">
              <a:solidFill>
                <a:schemeClr val="lt1"/>
              </a:solidFill>
            </a:ln>
          </a:insideV>
        </a:tcBdr>
        <a:fill>
          <a:solidFill>
            <a:schemeClr val="lt1"/>
          </a:solidFill>
        </a:fill>
      </a:tcStyle>
    </a:lastRow>
    <a:firstRow>
      <a:tcTxStyle b="on">
        <a:fontRef idx="minor">
          <a:srgbClr val="FFFFFF"/>
        </a:fontRef>
        <a:schemeClr val="lt1"/>
      </a:tcTxStyle>
      <a:tcStyle>
        <a:tcBdr>
          <a:top>
            <a:ln w="12700" cmpd="sng">
              <a:solidFill>
                <a:schemeClr val="accent1"/>
              </a:solidFill>
            </a:ln>
          </a:top>
          <a:bottom>
            <a:ln w="12700" cmpd="sng">
              <a:solidFill>
                <a:schemeClr val="accent1"/>
              </a:solidFill>
            </a:ln>
          </a:bottom>
          <a:insideV>
            <a:ln w="12700" cap="flat" cmpd="sng">
              <a:solidFill>
                <a:schemeClr val="lt1"/>
              </a:solidFill>
            </a:ln>
          </a:insideV>
        </a:tcBdr>
        <a:fill>
          <a:solidFill>
            <a:schemeClr val="accent1"/>
          </a:solidFill>
        </a:fill>
      </a:tcStyle>
    </a:firstRow>
  </a:tblStyle>
  <a:tblStyle styleId="{8E69BC5D-742D-4883-A4A0-CE9C66BB31B4}" styleName="DSS Table Style 2">
    <a:wholeTbl>
      <a:tcTxStyle>
        <a:fontRef idx="minor">
          <a:schemeClr val="dk1"/>
        </a:fontRef>
        <a:schemeClr val="dk1"/>
      </a:tcTxStyle>
      <a:tcStyle>
        <a:tcBdr>
          <a:left>
            <a:ln w="12700" cap="flat" cmpd="sng">
              <a:solidFill>
                <a:schemeClr val="lt1"/>
              </a:solidFill>
            </a:ln>
          </a:left>
          <a:right>
            <a:ln w="12700" cap="flat" cmpd="sng">
              <a:solidFill>
                <a:schemeClr val="lt1"/>
              </a:solidFill>
            </a:ln>
          </a:right>
          <a:top>
            <a:ln w="12700" cap="flat" cmpd="sng">
              <a:solidFill>
                <a:srgbClr val="F2F2F2"/>
              </a:solidFill>
            </a:ln>
          </a:top>
          <a:bottom>
            <a:ln w="12700" cap="flat" cmpd="sng">
              <a:solidFill>
                <a:srgbClr val="F2F2F2"/>
              </a:solidFill>
            </a:ln>
          </a:bottom>
          <a:insideH>
            <a:ln w="12700" cap="flat" cmpd="sng">
              <a:solidFill>
                <a:srgbClr val="F2F2F2"/>
              </a:solidFill>
            </a:ln>
          </a:insideH>
          <a:insideV>
            <a:ln w="12700" cap="flat" cmpd="sng">
              <a:solidFill>
                <a:schemeClr val="lt1"/>
              </a:solidFill>
            </a:ln>
          </a:insideV>
        </a:tcBdr>
        <a:fill>
          <a:noFill/>
        </a:fill>
      </a:tcStyle>
    </a:wholeTbl>
    <a:band1H>
      <a:tcStyle>
        <a:tcBdr/>
      </a:tcStyle>
    </a:band1H>
    <a:band2H>
      <a:tcStyle>
        <a:tcBdr/>
        <a:fill>
          <a:solidFill>
            <a:srgbClr val="F2F2F2"/>
          </a:solidFill>
        </a:fill>
      </a:tcStyle>
    </a:band2H>
    <a:band1V>
      <a:tcStyle>
        <a:tcBdr/>
      </a:tcStyle>
    </a:band1V>
    <a:band2V>
      <a:tcStyle>
        <a:tcBdr/>
        <a:fill>
          <a:solidFill>
            <a:srgbClr val="F2F2F2"/>
          </a:solidFill>
        </a:fill>
      </a:tcStyle>
    </a:band2V>
    <a:lastCol>
      <a:tcTxStyle b="on">
        <a:fontRef idx="minor">
          <a:srgbClr val="008EAA"/>
        </a:fontRef>
        <a:schemeClr val="accent1"/>
      </a:tcTxStyle>
      <a:tcStyle>
        <a:tcBdr/>
      </a:tcStyle>
    </a:lastCol>
    <a:firstCol>
      <a:tcTxStyle b="on">
        <a:fontRef idx="minor">
          <a:schemeClr val="dk1"/>
        </a:fontRef>
        <a:schemeClr val="dk1"/>
      </a:tcTxStyle>
      <a:tcStyle>
        <a:tcBdr/>
      </a:tcStyle>
    </a:firstCol>
    <a:lastRow>
      <a:tcTxStyle b="on">
        <a:fontRef idx="minor">
          <a:schemeClr val="dk1"/>
        </a:fontRef>
        <a:schemeClr val="dk1"/>
      </a:tcTxStyle>
      <a:tcStyle>
        <a:tcBdr>
          <a:top>
            <a:ln w="12700" cmpd="sng">
              <a:solidFill>
                <a:schemeClr val="dk1"/>
              </a:solidFill>
            </a:ln>
          </a:top>
          <a:bottom>
            <a:ln w="12700" cmpd="sng">
              <a:solidFill>
                <a:schemeClr val="lt1"/>
              </a:solidFill>
            </a:ln>
          </a:bottom>
          <a:insideV>
            <a:ln w="12700" cap="flat" cmpd="sng">
              <a:solidFill>
                <a:schemeClr val="lt1"/>
              </a:solidFill>
            </a:ln>
          </a:insideV>
        </a:tcBdr>
        <a:fill>
          <a:solidFill>
            <a:schemeClr val="lt1"/>
          </a:solidFill>
        </a:fill>
      </a:tcStyle>
    </a:lastRow>
    <a:firstRow>
      <a:tcTxStyle b="on">
        <a:fontRef idx="minor">
          <a:schemeClr val="dk1"/>
        </a:fontRef>
        <a:schemeClr val="dk1"/>
      </a:tcTxStyle>
      <a:tcStyle>
        <a:tcBdr>
          <a:top>
            <a:ln w="12700" cmpd="sng">
              <a:solidFill>
                <a:schemeClr val="accent3"/>
              </a:solidFill>
            </a:ln>
          </a:top>
          <a:bottom>
            <a:ln w="12700" cmpd="sng">
              <a:solidFill>
                <a:schemeClr val="accent3"/>
              </a:solidFill>
            </a:ln>
          </a:bottom>
          <a:insideV>
            <a:ln w="12700" cap="flat" cmpd="sng">
              <a:solidFill>
                <a:schemeClr val="lt1"/>
              </a:solid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394" autoAdjust="0"/>
  </p:normalViewPr>
  <p:slideViewPr>
    <p:cSldViewPr snapToGrid="0">
      <p:cViewPr varScale="1">
        <p:scale>
          <a:sx n="58" d="100"/>
          <a:sy n="58" d="100"/>
        </p:scale>
        <p:origin x="91" y="32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50"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22A456A-A532-4DC1-B087-08C0B9C24B4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E1C29F5E-D43E-4715-AFAE-2F73327A4B6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631C80-F70D-4AA1-8F3A-D6DA812A54BF}" type="datetimeFigureOut">
              <a:rPr lang="en-AU" smtClean="0"/>
              <a:t>13/09/2024</a:t>
            </a:fld>
            <a:endParaRPr lang="en-AU"/>
          </a:p>
        </p:txBody>
      </p:sp>
      <p:sp>
        <p:nvSpPr>
          <p:cNvPr id="4" name="Footer Placeholder 3">
            <a:extLst>
              <a:ext uri="{FF2B5EF4-FFF2-40B4-BE49-F238E27FC236}">
                <a16:creationId xmlns:a16="http://schemas.microsoft.com/office/drawing/2014/main" id="{2BF94BA0-AED3-437E-AAB0-25DF34AD96F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B394E698-05D7-4B2A-A1F4-C011A5E03B3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F503AF-5BEE-4133-932E-47C61C138638}" type="slidenum">
              <a:rPr lang="en-AU" smtClean="0"/>
              <a:t>‹#›</a:t>
            </a:fld>
            <a:endParaRPr lang="en-AU"/>
          </a:p>
        </p:txBody>
      </p:sp>
    </p:spTree>
    <p:extLst>
      <p:ext uri="{BB962C8B-B14F-4D97-AF65-F5344CB8AC3E}">
        <p14:creationId xmlns:p14="http://schemas.microsoft.com/office/powerpoint/2010/main" val="3191460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6878AB-02F9-4E6E-85A5-D058ABB8AD49}" type="datetimeFigureOut">
              <a:rPr lang="en-AU" smtClean="0"/>
              <a:t>13/09/2024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21617C-2330-43C0-83CA-1B53F434AD03}" type="slidenum">
              <a:rPr lang="en-AU" smtClean="0"/>
              <a:t>‹#›</a:t>
            </a:fld>
            <a:endParaRPr lang="en-AU"/>
          </a:p>
        </p:txBody>
      </p:sp>
    </p:spTree>
    <p:extLst>
      <p:ext uri="{BB962C8B-B14F-4D97-AF65-F5344CB8AC3E}">
        <p14:creationId xmlns:p14="http://schemas.microsoft.com/office/powerpoint/2010/main" val="4068259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1</a:t>
            </a:fld>
            <a:endParaRPr lang="en-AU"/>
          </a:p>
        </p:txBody>
      </p:sp>
      <p:sp>
        <p:nvSpPr>
          <p:cNvPr id="5" name="Footer Placeholder 4">
            <a:extLst>
              <a:ext uri="{FF2B5EF4-FFF2-40B4-BE49-F238E27FC236}">
                <a16:creationId xmlns:a16="http://schemas.microsoft.com/office/drawing/2014/main" id="{F093AAC6-EA44-92F4-290C-43A26748E3B5}"/>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65E049FE-BE61-9DD1-3F16-E6CF209918FC}"/>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434570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10</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849402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11</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886971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12</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9689838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13</a:t>
            </a:fld>
            <a:endParaRPr lang="en-AU"/>
          </a:p>
        </p:txBody>
      </p:sp>
      <p:sp>
        <p:nvSpPr>
          <p:cNvPr id="5" name="Footer Placeholder 4">
            <a:extLst>
              <a:ext uri="{FF2B5EF4-FFF2-40B4-BE49-F238E27FC236}">
                <a16:creationId xmlns:a16="http://schemas.microsoft.com/office/drawing/2014/main" id="{98B359A2-F225-F613-7CAE-FBDBEFF7343B}"/>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BB4C7249-C90D-CBE0-B3B5-5A2B67CEC468}"/>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42416315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14</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241015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15</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5881808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16</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5881808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8987" rtl="0" eaLnBrk="1" fontAlgn="base" latinLnBrk="0" hangingPunct="1">
              <a:buClrTx/>
              <a:buSzTx/>
              <a:buFont typeface="Arial" panose="020B0604020202020204" pitchFamily="34" charset="0"/>
              <a:buNone/>
              <a:tabLst/>
              <a:defRPr/>
            </a:pPr>
            <a:endParaRPr lang="en-AU" kern="100">
              <a:effectLst/>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CA2D21D1-52E2-420B-B491-CFF6D7BB79F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987"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Footer Placeholder 4">
            <a:extLst>
              <a:ext uri="{FF2B5EF4-FFF2-40B4-BE49-F238E27FC236}">
                <a16:creationId xmlns:a16="http://schemas.microsoft.com/office/drawing/2014/main" id="{1BC4C7F2-A515-32C0-0BFA-C394E5CF5D0F}"/>
              </a:ext>
            </a:extLst>
          </p:cNvPr>
          <p:cNvSpPr>
            <a:spLocks noGrp="1"/>
          </p:cNvSpPr>
          <p:nvPr>
            <p:ph type="ftr" sz="quarter" idx="4"/>
          </p:nvPr>
        </p:nvSpPr>
        <p:spPr>
          <a:xfrm>
            <a:off x="0" y="9428583"/>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6" name="Header Placeholder 5">
            <a:extLst>
              <a:ext uri="{FF2B5EF4-FFF2-40B4-BE49-F238E27FC236}">
                <a16:creationId xmlns:a16="http://schemas.microsoft.com/office/drawing/2014/main" id="{50703382-D2C3-E682-F009-452451DBE2FF}"/>
              </a:ext>
            </a:extLst>
          </p:cNvPr>
          <p:cNvSpPr>
            <a:spLocks noGrp="1"/>
          </p:cNvSpPr>
          <p:nvPr>
            <p:ph type="hdr" sz="quarter"/>
          </p:nvPr>
        </p:nvSpPr>
        <p:spPr>
          <a:xfrm>
            <a:off x="0" y="0"/>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7" name="Date Placeholder 6">
            <a:extLst>
              <a:ext uri="{FF2B5EF4-FFF2-40B4-BE49-F238E27FC236}">
                <a16:creationId xmlns:a16="http://schemas.microsoft.com/office/drawing/2014/main" id="{CF3A61B4-5165-0E7A-7FD7-1F0E176F55D8}"/>
              </a:ext>
            </a:extLst>
          </p:cNvPr>
          <p:cNvSpPr>
            <a:spLocks noGrp="1"/>
          </p:cNvSpPr>
          <p:nvPr>
            <p:ph type="dt" idx="1"/>
          </p:nvPr>
        </p:nvSpPr>
        <p:spPr/>
        <p:txBody>
          <a:bodyPr/>
          <a:lstStyle/>
          <a:p>
            <a:fld id="{645F003C-21A5-470F-BA00-C5E24DB400C2}" type="datetime1">
              <a:rPr lang="en-US" smtClean="0"/>
              <a:t>9/13/2024</a:t>
            </a:fld>
            <a:endParaRPr lang="en-US"/>
          </a:p>
        </p:txBody>
      </p:sp>
    </p:spTree>
    <p:extLst>
      <p:ext uri="{BB962C8B-B14F-4D97-AF65-F5344CB8AC3E}">
        <p14:creationId xmlns:p14="http://schemas.microsoft.com/office/powerpoint/2010/main" val="19706155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18</a:t>
            </a:fld>
            <a:endParaRPr lang="en-AU"/>
          </a:p>
        </p:txBody>
      </p:sp>
      <p:sp>
        <p:nvSpPr>
          <p:cNvPr id="5" name="Footer Placeholder 4">
            <a:extLst>
              <a:ext uri="{FF2B5EF4-FFF2-40B4-BE49-F238E27FC236}">
                <a16:creationId xmlns:a16="http://schemas.microsoft.com/office/drawing/2014/main" id="{5FD42BFA-56DA-2863-3C04-2505170CBC29}"/>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29ABF802-12C8-B240-6816-40682AACE907}"/>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6285143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19</a:t>
            </a:fld>
            <a:endParaRPr lang="en-AU"/>
          </a:p>
        </p:txBody>
      </p:sp>
      <p:sp>
        <p:nvSpPr>
          <p:cNvPr id="5" name="Footer Placeholder 4">
            <a:extLst>
              <a:ext uri="{FF2B5EF4-FFF2-40B4-BE49-F238E27FC236}">
                <a16:creationId xmlns:a16="http://schemas.microsoft.com/office/drawing/2014/main" id="{F7802888-E686-4564-C04F-CD8BE2B59304}"/>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A519E5D7-AF74-264A-42DC-76226118522C}"/>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342503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2</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165503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20</a:t>
            </a:fld>
            <a:endParaRPr lang="en-AU"/>
          </a:p>
        </p:txBody>
      </p:sp>
      <p:sp>
        <p:nvSpPr>
          <p:cNvPr id="5" name="Footer Placeholder 4">
            <a:extLst>
              <a:ext uri="{FF2B5EF4-FFF2-40B4-BE49-F238E27FC236}">
                <a16:creationId xmlns:a16="http://schemas.microsoft.com/office/drawing/2014/main" id="{E23FE837-7476-E70D-540C-8200BAAC3C16}"/>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FE7C9970-42CD-AF02-ACB2-EC15B9E284F6}"/>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0343143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21</a:t>
            </a:fld>
            <a:endParaRPr lang="en-AU"/>
          </a:p>
        </p:txBody>
      </p:sp>
      <p:sp>
        <p:nvSpPr>
          <p:cNvPr id="5" name="Footer Placeholder 4">
            <a:extLst>
              <a:ext uri="{FF2B5EF4-FFF2-40B4-BE49-F238E27FC236}">
                <a16:creationId xmlns:a16="http://schemas.microsoft.com/office/drawing/2014/main" id="{E23FE837-7476-E70D-540C-8200BAAC3C16}"/>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FE7C9970-42CD-AF02-ACB2-EC15B9E284F6}"/>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9049317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22</a:t>
            </a:fld>
            <a:endParaRPr lang="en-AU"/>
          </a:p>
        </p:txBody>
      </p:sp>
      <p:sp>
        <p:nvSpPr>
          <p:cNvPr id="5" name="Footer Placeholder 4">
            <a:extLst>
              <a:ext uri="{FF2B5EF4-FFF2-40B4-BE49-F238E27FC236}">
                <a16:creationId xmlns:a16="http://schemas.microsoft.com/office/drawing/2014/main" id="{43BA67D4-2DBB-BBD8-1C58-67386E526804}"/>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A8295FF5-4A5C-B385-7B3C-2E3DA32C2F8D}"/>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0988913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8987" rtl="0" eaLnBrk="1" fontAlgn="base" latinLnBrk="0" hangingPunct="1">
              <a:buClrTx/>
              <a:buSzTx/>
              <a:buFont typeface="Arial" panose="020B0604020202020204" pitchFamily="34" charset="0"/>
              <a:buNone/>
              <a:tabLst/>
              <a:defRPr/>
            </a:pPr>
            <a:endParaRPr lang="en-AU" kern="100">
              <a:effectLst/>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CA2D21D1-52E2-420B-B491-CFF6D7BB79F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987"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Footer Placeholder 4">
            <a:extLst>
              <a:ext uri="{FF2B5EF4-FFF2-40B4-BE49-F238E27FC236}">
                <a16:creationId xmlns:a16="http://schemas.microsoft.com/office/drawing/2014/main" id="{1BC4C7F2-A515-32C0-0BFA-C394E5CF5D0F}"/>
              </a:ext>
            </a:extLst>
          </p:cNvPr>
          <p:cNvSpPr>
            <a:spLocks noGrp="1"/>
          </p:cNvSpPr>
          <p:nvPr>
            <p:ph type="ftr" sz="quarter" idx="4"/>
          </p:nvPr>
        </p:nvSpPr>
        <p:spPr>
          <a:xfrm>
            <a:off x="0" y="9428583"/>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6" name="Header Placeholder 5">
            <a:extLst>
              <a:ext uri="{FF2B5EF4-FFF2-40B4-BE49-F238E27FC236}">
                <a16:creationId xmlns:a16="http://schemas.microsoft.com/office/drawing/2014/main" id="{50703382-D2C3-E682-F009-452451DBE2FF}"/>
              </a:ext>
            </a:extLst>
          </p:cNvPr>
          <p:cNvSpPr>
            <a:spLocks noGrp="1"/>
          </p:cNvSpPr>
          <p:nvPr>
            <p:ph type="hdr" sz="quarter"/>
          </p:nvPr>
        </p:nvSpPr>
        <p:spPr>
          <a:xfrm>
            <a:off x="0" y="0"/>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7" name="Date Placeholder 6">
            <a:extLst>
              <a:ext uri="{FF2B5EF4-FFF2-40B4-BE49-F238E27FC236}">
                <a16:creationId xmlns:a16="http://schemas.microsoft.com/office/drawing/2014/main" id="{CF3A61B4-5165-0E7A-7FD7-1F0E176F55D8}"/>
              </a:ext>
            </a:extLst>
          </p:cNvPr>
          <p:cNvSpPr>
            <a:spLocks noGrp="1"/>
          </p:cNvSpPr>
          <p:nvPr>
            <p:ph type="dt" idx="1"/>
          </p:nvPr>
        </p:nvSpPr>
        <p:spPr/>
        <p:txBody>
          <a:bodyPr/>
          <a:lstStyle/>
          <a:p>
            <a:fld id="{645F003C-21A5-470F-BA00-C5E24DB400C2}" type="datetime1">
              <a:rPr lang="en-US" smtClean="0"/>
              <a:t>9/13/2024</a:t>
            </a:fld>
            <a:endParaRPr lang="en-US"/>
          </a:p>
        </p:txBody>
      </p:sp>
    </p:spTree>
    <p:extLst>
      <p:ext uri="{BB962C8B-B14F-4D97-AF65-F5344CB8AC3E}">
        <p14:creationId xmlns:p14="http://schemas.microsoft.com/office/powerpoint/2010/main" val="3887576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8987" rtl="0" eaLnBrk="1" fontAlgn="base" latinLnBrk="0" hangingPunct="1">
              <a:buClrTx/>
              <a:buSzTx/>
              <a:buFont typeface="Arial" panose="020B0604020202020204" pitchFamily="34" charset="0"/>
              <a:buNone/>
              <a:tabLst/>
              <a:defRPr/>
            </a:pPr>
            <a:endParaRPr lang="en-AU" kern="100">
              <a:effectLst/>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CA2D21D1-52E2-420B-B491-CFF6D7BB79F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987"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Footer Placeholder 4">
            <a:extLst>
              <a:ext uri="{FF2B5EF4-FFF2-40B4-BE49-F238E27FC236}">
                <a16:creationId xmlns:a16="http://schemas.microsoft.com/office/drawing/2014/main" id="{1BC4C7F2-A515-32C0-0BFA-C394E5CF5D0F}"/>
              </a:ext>
            </a:extLst>
          </p:cNvPr>
          <p:cNvSpPr>
            <a:spLocks noGrp="1"/>
          </p:cNvSpPr>
          <p:nvPr>
            <p:ph type="ftr" sz="quarter" idx="4"/>
          </p:nvPr>
        </p:nvSpPr>
        <p:spPr>
          <a:xfrm>
            <a:off x="0" y="9428583"/>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6" name="Header Placeholder 5">
            <a:extLst>
              <a:ext uri="{FF2B5EF4-FFF2-40B4-BE49-F238E27FC236}">
                <a16:creationId xmlns:a16="http://schemas.microsoft.com/office/drawing/2014/main" id="{50703382-D2C3-E682-F009-452451DBE2FF}"/>
              </a:ext>
            </a:extLst>
          </p:cNvPr>
          <p:cNvSpPr>
            <a:spLocks noGrp="1"/>
          </p:cNvSpPr>
          <p:nvPr>
            <p:ph type="hdr" sz="quarter"/>
          </p:nvPr>
        </p:nvSpPr>
        <p:spPr>
          <a:xfrm>
            <a:off x="0" y="0"/>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7" name="Date Placeholder 6">
            <a:extLst>
              <a:ext uri="{FF2B5EF4-FFF2-40B4-BE49-F238E27FC236}">
                <a16:creationId xmlns:a16="http://schemas.microsoft.com/office/drawing/2014/main" id="{CF3A61B4-5165-0E7A-7FD7-1F0E176F55D8}"/>
              </a:ext>
            </a:extLst>
          </p:cNvPr>
          <p:cNvSpPr>
            <a:spLocks noGrp="1"/>
          </p:cNvSpPr>
          <p:nvPr>
            <p:ph type="dt" idx="1"/>
          </p:nvPr>
        </p:nvSpPr>
        <p:spPr/>
        <p:txBody>
          <a:bodyPr/>
          <a:lstStyle/>
          <a:p>
            <a:fld id="{645F003C-21A5-470F-BA00-C5E24DB400C2}" type="datetime1">
              <a:rPr lang="en-US" smtClean="0"/>
              <a:t>9/13/2024</a:t>
            </a:fld>
            <a:endParaRPr lang="en-US"/>
          </a:p>
        </p:txBody>
      </p:sp>
    </p:spTree>
    <p:extLst>
      <p:ext uri="{BB962C8B-B14F-4D97-AF65-F5344CB8AC3E}">
        <p14:creationId xmlns:p14="http://schemas.microsoft.com/office/powerpoint/2010/main" val="488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25</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1671920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26</a:t>
            </a:fld>
            <a:endParaRPr lang="en-AU"/>
          </a:p>
        </p:txBody>
      </p:sp>
      <p:sp>
        <p:nvSpPr>
          <p:cNvPr id="5" name="Footer Placeholder 4">
            <a:extLst>
              <a:ext uri="{FF2B5EF4-FFF2-40B4-BE49-F238E27FC236}">
                <a16:creationId xmlns:a16="http://schemas.microsoft.com/office/drawing/2014/main" id="{33A5A106-1C54-B8B8-CB26-CA4D5BFBC759}"/>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F16145AE-7BE1-995B-F65F-48F6033A9CF7}"/>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492270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27</a:t>
            </a:fld>
            <a:endParaRPr lang="en-AU"/>
          </a:p>
        </p:txBody>
      </p:sp>
      <p:sp>
        <p:nvSpPr>
          <p:cNvPr id="5" name="Footer Placeholder 4">
            <a:extLst>
              <a:ext uri="{FF2B5EF4-FFF2-40B4-BE49-F238E27FC236}">
                <a16:creationId xmlns:a16="http://schemas.microsoft.com/office/drawing/2014/main" id="{CFD8B9E7-173F-2607-4059-7E9BB72919A4}"/>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7ADF9376-A43A-F2D0-6950-7B79935ADF37}"/>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2007278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E4F91A0-5B0B-4321-B2CD-795B1F6DDCB2}" type="slidenum">
              <a:rPr lang="en-AU" smtClean="0"/>
              <a:t>28</a:t>
            </a:fld>
            <a:endParaRPr lang="en-AU"/>
          </a:p>
        </p:txBody>
      </p:sp>
      <p:sp>
        <p:nvSpPr>
          <p:cNvPr id="5" name="Footer Placeholder 4"/>
          <p:cNvSpPr>
            <a:spLocks noGrp="1"/>
          </p:cNvSpPr>
          <p:nvPr>
            <p:ph type="ftr" sz="quarter" idx="4"/>
          </p:nvPr>
        </p:nvSpPr>
        <p:spPr>
          <a:xfrm>
            <a:off x="0" y="9428583"/>
            <a:ext cx="2945659" cy="496332"/>
          </a:xfrm>
        </p:spPr>
        <p:txBody>
          <a:bodyPr/>
          <a:lstStyle/>
          <a:p>
            <a:pPr algn="ctr"/>
            <a:endParaRPr lang="en-AU">
              <a:solidFill>
                <a:srgbClr val="FF7E00"/>
              </a:solidFill>
              <a:latin typeface="Times New Roman" panose="02020603050405020304" pitchFamily="18" charset="0"/>
            </a:endParaRPr>
          </a:p>
        </p:txBody>
      </p:sp>
      <p:sp>
        <p:nvSpPr>
          <p:cNvPr id="8" name="Header Placeholder 7"/>
          <p:cNvSpPr>
            <a:spLocks noGrp="1"/>
          </p:cNvSpPr>
          <p:nvPr>
            <p:ph type="hdr" sz="quarter"/>
          </p:nvPr>
        </p:nvSpPr>
        <p:spPr>
          <a:xfrm>
            <a:off x="0" y="0"/>
            <a:ext cx="2945659" cy="496332"/>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8763064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E4F91A0-5B0B-4321-B2CD-795B1F6DDCB2}" type="slidenum">
              <a:rPr lang="en-AU" smtClean="0"/>
              <a:t>29</a:t>
            </a:fld>
            <a:endParaRPr lang="en-AU"/>
          </a:p>
        </p:txBody>
      </p:sp>
      <p:sp>
        <p:nvSpPr>
          <p:cNvPr id="5" name="Footer Placeholder 4"/>
          <p:cNvSpPr>
            <a:spLocks noGrp="1"/>
          </p:cNvSpPr>
          <p:nvPr>
            <p:ph type="ftr" sz="quarter" idx="4"/>
          </p:nvPr>
        </p:nvSpPr>
        <p:spPr>
          <a:xfrm>
            <a:off x="0" y="9428583"/>
            <a:ext cx="2945659" cy="496332"/>
          </a:xfrm>
        </p:spPr>
        <p:txBody>
          <a:bodyPr/>
          <a:lstStyle/>
          <a:p>
            <a:pPr algn="ctr"/>
            <a:endParaRPr lang="en-AU">
              <a:solidFill>
                <a:srgbClr val="FF7E00"/>
              </a:solidFill>
              <a:latin typeface="Times New Roman" panose="02020603050405020304" pitchFamily="18" charset="0"/>
            </a:endParaRPr>
          </a:p>
        </p:txBody>
      </p:sp>
      <p:sp>
        <p:nvSpPr>
          <p:cNvPr id="8" name="Header Placeholder 7"/>
          <p:cNvSpPr>
            <a:spLocks noGrp="1"/>
          </p:cNvSpPr>
          <p:nvPr>
            <p:ph type="hdr" sz="quarter"/>
          </p:nvPr>
        </p:nvSpPr>
        <p:spPr>
          <a:xfrm>
            <a:off x="0" y="0"/>
            <a:ext cx="2945659" cy="496332"/>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36952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8987" rtl="0" eaLnBrk="1" fontAlgn="base" latinLnBrk="0" hangingPunct="1">
              <a:buClrTx/>
              <a:buSzTx/>
              <a:buFont typeface="Arial" panose="020B0604020202020204" pitchFamily="34" charset="0"/>
              <a:buNone/>
              <a:tabLst/>
              <a:defRPr/>
            </a:pPr>
            <a:endParaRPr lang="en-AU" kern="100">
              <a:effectLst/>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CA2D21D1-52E2-420B-B491-CFF6D7BB79F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987"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Footer Placeholder 4">
            <a:extLst>
              <a:ext uri="{FF2B5EF4-FFF2-40B4-BE49-F238E27FC236}">
                <a16:creationId xmlns:a16="http://schemas.microsoft.com/office/drawing/2014/main" id="{1BC4C7F2-A515-32C0-0BFA-C394E5CF5D0F}"/>
              </a:ext>
            </a:extLst>
          </p:cNvPr>
          <p:cNvSpPr>
            <a:spLocks noGrp="1"/>
          </p:cNvSpPr>
          <p:nvPr>
            <p:ph type="ftr" sz="quarter" idx="4"/>
          </p:nvPr>
        </p:nvSpPr>
        <p:spPr>
          <a:xfrm>
            <a:off x="0" y="9428583"/>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6" name="Header Placeholder 5">
            <a:extLst>
              <a:ext uri="{FF2B5EF4-FFF2-40B4-BE49-F238E27FC236}">
                <a16:creationId xmlns:a16="http://schemas.microsoft.com/office/drawing/2014/main" id="{50703382-D2C3-E682-F009-452451DBE2FF}"/>
              </a:ext>
            </a:extLst>
          </p:cNvPr>
          <p:cNvSpPr>
            <a:spLocks noGrp="1"/>
          </p:cNvSpPr>
          <p:nvPr>
            <p:ph type="hdr" sz="quarter"/>
          </p:nvPr>
        </p:nvSpPr>
        <p:spPr>
          <a:xfrm>
            <a:off x="0" y="0"/>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7" name="Date Placeholder 6">
            <a:extLst>
              <a:ext uri="{FF2B5EF4-FFF2-40B4-BE49-F238E27FC236}">
                <a16:creationId xmlns:a16="http://schemas.microsoft.com/office/drawing/2014/main" id="{CF3A61B4-5165-0E7A-7FD7-1F0E176F55D8}"/>
              </a:ext>
            </a:extLst>
          </p:cNvPr>
          <p:cNvSpPr>
            <a:spLocks noGrp="1"/>
          </p:cNvSpPr>
          <p:nvPr>
            <p:ph type="dt" idx="1"/>
          </p:nvPr>
        </p:nvSpPr>
        <p:spPr/>
        <p:txBody>
          <a:bodyPr/>
          <a:lstStyle/>
          <a:p>
            <a:fld id="{645F003C-21A5-470F-BA00-C5E24DB400C2}" type="datetime1">
              <a:rPr lang="en-US" smtClean="0"/>
              <a:t>9/13/2024</a:t>
            </a:fld>
            <a:endParaRPr lang="en-US"/>
          </a:p>
        </p:txBody>
      </p:sp>
    </p:spTree>
    <p:extLst>
      <p:ext uri="{BB962C8B-B14F-4D97-AF65-F5344CB8AC3E}">
        <p14:creationId xmlns:p14="http://schemas.microsoft.com/office/powerpoint/2010/main" val="4049679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E4F91A0-5B0B-4321-B2CD-795B1F6DDCB2}" type="slidenum">
              <a:rPr lang="en-AU" smtClean="0"/>
              <a:t>30</a:t>
            </a:fld>
            <a:endParaRPr lang="en-AU"/>
          </a:p>
        </p:txBody>
      </p:sp>
      <p:sp>
        <p:nvSpPr>
          <p:cNvPr id="5" name="Footer Placeholder 4"/>
          <p:cNvSpPr>
            <a:spLocks noGrp="1"/>
          </p:cNvSpPr>
          <p:nvPr>
            <p:ph type="ftr" sz="quarter" idx="4"/>
          </p:nvPr>
        </p:nvSpPr>
        <p:spPr>
          <a:xfrm>
            <a:off x="0" y="9428583"/>
            <a:ext cx="2945659" cy="496332"/>
          </a:xfrm>
        </p:spPr>
        <p:txBody>
          <a:bodyPr/>
          <a:lstStyle/>
          <a:p>
            <a:pPr algn="ctr"/>
            <a:endParaRPr lang="en-AU">
              <a:solidFill>
                <a:srgbClr val="FF7E00"/>
              </a:solidFill>
              <a:latin typeface="Times New Roman" panose="02020603050405020304" pitchFamily="18" charset="0"/>
            </a:endParaRPr>
          </a:p>
        </p:txBody>
      </p:sp>
      <p:sp>
        <p:nvSpPr>
          <p:cNvPr id="8" name="Header Placeholder 7"/>
          <p:cNvSpPr>
            <a:spLocks noGrp="1"/>
          </p:cNvSpPr>
          <p:nvPr>
            <p:ph type="hdr" sz="quarter"/>
          </p:nvPr>
        </p:nvSpPr>
        <p:spPr>
          <a:xfrm>
            <a:off x="0" y="0"/>
            <a:ext cx="2945659" cy="496332"/>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0709248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E4F91A0-5B0B-4321-B2CD-795B1F6DDCB2}" type="slidenum">
              <a:rPr lang="en-AU" smtClean="0"/>
              <a:t>31</a:t>
            </a:fld>
            <a:endParaRPr lang="en-AU"/>
          </a:p>
        </p:txBody>
      </p:sp>
      <p:sp>
        <p:nvSpPr>
          <p:cNvPr id="5" name="Footer Placeholder 4"/>
          <p:cNvSpPr>
            <a:spLocks noGrp="1"/>
          </p:cNvSpPr>
          <p:nvPr>
            <p:ph type="ftr" sz="quarter" idx="4"/>
          </p:nvPr>
        </p:nvSpPr>
        <p:spPr>
          <a:xfrm>
            <a:off x="0" y="9428583"/>
            <a:ext cx="2945659" cy="496332"/>
          </a:xfrm>
        </p:spPr>
        <p:txBody>
          <a:bodyPr/>
          <a:lstStyle/>
          <a:p>
            <a:pPr algn="ctr"/>
            <a:endParaRPr lang="en-AU">
              <a:solidFill>
                <a:srgbClr val="FF7E00"/>
              </a:solidFill>
              <a:latin typeface="Times New Roman" panose="02020603050405020304" pitchFamily="18" charset="0"/>
            </a:endParaRPr>
          </a:p>
        </p:txBody>
      </p:sp>
      <p:sp>
        <p:nvSpPr>
          <p:cNvPr id="8" name="Header Placeholder 7"/>
          <p:cNvSpPr>
            <a:spLocks noGrp="1"/>
          </p:cNvSpPr>
          <p:nvPr>
            <p:ph type="hdr" sz="quarter"/>
          </p:nvPr>
        </p:nvSpPr>
        <p:spPr>
          <a:xfrm>
            <a:off x="0" y="0"/>
            <a:ext cx="2945659" cy="496332"/>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21354002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32</a:t>
            </a:fld>
            <a:endParaRPr lang="en-AU"/>
          </a:p>
        </p:txBody>
      </p:sp>
      <p:sp>
        <p:nvSpPr>
          <p:cNvPr id="5" name="Footer Placeholder 4">
            <a:extLst>
              <a:ext uri="{FF2B5EF4-FFF2-40B4-BE49-F238E27FC236}">
                <a16:creationId xmlns:a16="http://schemas.microsoft.com/office/drawing/2014/main" id="{4D26A63A-66F8-462F-165D-88C86764BE3A}"/>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1718560E-C0FB-BABE-43B4-75938B497609}"/>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8174655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33</a:t>
            </a:fld>
            <a:endParaRPr lang="en-AU"/>
          </a:p>
        </p:txBody>
      </p:sp>
      <p:sp>
        <p:nvSpPr>
          <p:cNvPr id="5" name="Footer Placeholder 4">
            <a:extLst>
              <a:ext uri="{FF2B5EF4-FFF2-40B4-BE49-F238E27FC236}">
                <a16:creationId xmlns:a16="http://schemas.microsoft.com/office/drawing/2014/main" id="{4D26A63A-66F8-462F-165D-88C86764BE3A}"/>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1718560E-C0FB-BABE-43B4-75938B497609}"/>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7387200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34</a:t>
            </a:fld>
            <a:endParaRPr lang="en-AU"/>
          </a:p>
        </p:txBody>
      </p:sp>
      <p:sp>
        <p:nvSpPr>
          <p:cNvPr id="5" name="Footer Placeholder 4">
            <a:extLst>
              <a:ext uri="{FF2B5EF4-FFF2-40B4-BE49-F238E27FC236}">
                <a16:creationId xmlns:a16="http://schemas.microsoft.com/office/drawing/2014/main" id="{46E753D3-38F5-FF31-A208-B1B01B7407B4}"/>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98CC7287-0A9F-FE7C-628F-E3F30EC45805}"/>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5390385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35</a:t>
            </a:fld>
            <a:endParaRPr lang="en-AU"/>
          </a:p>
        </p:txBody>
      </p:sp>
      <p:sp>
        <p:nvSpPr>
          <p:cNvPr id="5" name="Footer Placeholder 4">
            <a:extLst>
              <a:ext uri="{FF2B5EF4-FFF2-40B4-BE49-F238E27FC236}">
                <a16:creationId xmlns:a16="http://schemas.microsoft.com/office/drawing/2014/main" id="{C115E3C8-1767-02D4-6E2B-50FF714C5395}"/>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13C23740-64AF-8136-0981-A99E7932E0C8}"/>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9824089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36</a:t>
            </a:fld>
            <a:endParaRPr lang="en-AU"/>
          </a:p>
        </p:txBody>
      </p:sp>
      <p:sp>
        <p:nvSpPr>
          <p:cNvPr id="5" name="Footer Placeholder 4">
            <a:extLst>
              <a:ext uri="{FF2B5EF4-FFF2-40B4-BE49-F238E27FC236}">
                <a16:creationId xmlns:a16="http://schemas.microsoft.com/office/drawing/2014/main" id="{98B359A2-F225-F613-7CAE-FBDBEFF7343B}"/>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BB4C7249-C90D-CBE0-B3B5-5A2B67CEC468}"/>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3537987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8987" rtl="0" eaLnBrk="1" fontAlgn="base" latinLnBrk="0" hangingPunct="1">
              <a:buClrTx/>
              <a:buSzTx/>
              <a:buFont typeface="Arial" panose="020B0604020202020204" pitchFamily="34" charset="0"/>
              <a:buNone/>
              <a:tabLst/>
              <a:defRPr/>
            </a:pPr>
            <a:endParaRPr lang="en-AU" kern="100">
              <a:effectLst/>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CA2D21D1-52E2-420B-B491-CFF6D7BB79F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987"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Footer Placeholder 4">
            <a:extLst>
              <a:ext uri="{FF2B5EF4-FFF2-40B4-BE49-F238E27FC236}">
                <a16:creationId xmlns:a16="http://schemas.microsoft.com/office/drawing/2014/main" id="{1BC4C7F2-A515-32C0-0BFA-C394E5CF5D0F}"/>
              </a:ext>
            </a:extLst>
          </p:cNvPr>
          <p:cNvSpPr>
            <a:spLocks noGrp="1"/>
          </p:cNvSpPr>
          <p:nvPr>
            <p:ph type="ftr" sz="quarter" idx="4"/>
          </p:nvPr>
        </p:nvSpPr>
        <p:spPr>
          <a:xfrm>
            <a:off x="0" y="9428583"/>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6" name="Header Placeholder 5">
            <a:extLst>
              <a:ext uri="{FF2B5EF4-FFF2-40B4-BE49-F238E27FC236}">
                <a16:creationId xmlns:a16="http://schemas.microsoft.com/office/drawing/2014/main" id="{50703382-D2C3-E682-F009-452451DBE2FF}"/>
              </a:ext>
            </a:extLst>
          </p:cNvPr>
          <p:cNvSpPr>
            <a:spLocks noGrp="1"/>
          </p:cNvSpPr>
          <p:nvPr>
            <p:ph type="hdr" sz="quarter"/>
          </p:nvPr>
        </p:nvSpPr>
        <p:spPr>
          <a:xfrm>
            <a:off x="0" y="0"/>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7" name="Date Placeholder 6">
            <a:extLst>
              <a:ext uri="{FF2B5EF4-FFF2-40B4-BE49-F238E27FC236}">
                <a16:creationId xmlns:a16="http://schemas.microsoft.com/office/drawing/2014/main" id="{CF3A61B4-5165-0E7A-7FD7-1F0E176F55D8}"/>
              </a:ext>
            </a:extLst>
          </p:cNvPr>
          <p:cNvSpPr>
            <a:spLocks noGrp="1"/>
          </p:cNvSpPr>
          <p:nvPr>
            <p:ph type="dt" idx="1"/>
          </p:nvPr>
        </p:nvSpPr>
        <p:spPr/>
        <p:txBody>
          <a:bodyPr/>
          <a:lstStyle/>
          <a:p>
            <a:fld id="{645F003C-21A5-470F-BA00-C5E24DB400C2}" type="datetime1">
              <a:rPr lang="en-US" smtClean="0"/>
              <a:t>9/13/2024</a:t>
            </a:fld>
            <a:endParaRPr lang="en-US"/>
          </a:p>
        </p:txBody>
      </p:sp>
    </p:spTree>
    <p:extLst>
      <p:ext uri="{BB962C8B-B14F-4D97-AF65-F5344CB8AC3E}">
        <p14:creationId xmlns:p14="http://schemas.microsoft.com/office/powerpoint/2010/main" val="21489872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Thank you </a:t>
            </a:r>
          </a:p>
        </p:txBody>
      </p:sp>
      <p:sp>
        <p:nvSpPr>
          <p:cNvPr id="4" name="Slide Number Placeholder 3"/>
          <p:cNvSpPr>
            <a:spLocks noGrp="1"/>
          </p:cNvSpPr>
          <p:nvPr>
            <p:ph type="sldNum" sz="quarter" idx="5"/>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CA2D21D1-52E2-420B-B491-CFF6D7BB79F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987"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Footer Placeholder 4">
            <a:extLst>
              <a:ext uri="{FF2B5EF4-FFF2-40B4-BE49-F238E27FC236}">
                <a16:creationId xmlns:a16="http://schemas.microsoft.com/office/drawing/2014/main" id="{E0640153-D7F4-73F8-2B86-2398C86EFA53}"/>
              </a:ext>
            </a:extLst>
          </p:cNvPr>
          <p:cNvSpPr>
            <a:spLocks noGrp="1"/>
          </p:cNvSpPr>
          <p:nvPr>
            <p:ph type="ftr" sz="quarter" idx="4"/>
          </p:nvPr>
        </p:nvSpPr>
        <p:spPr>
          <a:xfrm>
            <a:off x="0" y="9428583"/>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6" name="Header Placeholder 5">
            <a:extLst>
              <a:ext uri="{FF2B5EF4-FFF2-40B4-BE49-F238E27FC236}">
                <a16:creationId xmlns:a16="http://schemas.microsoft.com/office/drawing/2014/main" id="{ED8B0081-560C-808F-8868-C73F827BAF94}"/>
              </a:ext>
            </a:extLst>
          </p:cNvPr>
          <p:cNvSpPr>
            <a:spLocks noGrp="1"/>
          </p:cNvSpPr>
          <p:nvPr>
            <p:ph type="hdr" sz="quarter"/>
          </p:nvPr>
        </p:nvSpPr>
        <p:spPr>
          <a:xfrm>
            <a:off x="0" y="0"/>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7" name="Date Placeholder 6">
            <a:extLst>
              <a:ext uri="{FF2B5EF4-FFF2-40B4-BE49-F238E27FC236}">
                <a16:creationId xmlns:a16="http://schemas.microsoft.com/office/drawing/2014/main" id="{D631EAA4-4011-CEFE-19BB-CCC8F2851007}"/>
              </a:ext>
            </a:extLst>
          </p:cNvPr>
          <p:cNvSpPr>
            <a:spLocks noGrp="1"/>
          </p:cNvSpPr>
          <p:nvPr>
            <p:ph type="dt" idx="1"/>
          </p:nvPr>
        </p:nvSpPr>
        <p:spPr/>
        <p:txBody>
          <a:bodyPr/>
          <a:lstStyle/>
          <a:p>
            <a:fld id="{2E72FA11-F9DF-4114-A8FA-E25318938F02}" type="datetime1">
              <a:rPr lang="en-US" smtClean="0"/>
              <a:t>9/13/2024</a:t>
            </a:fld>
            <a:endParaRPr lang="en-US"/>
          </a:p>
        </p:txBody>
      </p:sp>
    </p:spTree>
    <p:extLst>
      <p:ext uri="{BB962C8B-B14F-4D97-AF65-F5344CB8AC3E}">
        <p14:creationId xmlns:p14="http://schemas.microsoft.com/office/powerpoint/2010/main" val="9473157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4</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534628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5</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732582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6</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33295220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7</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066174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521617C-2330-43C0-83CA-1B53F434AD03}" type="slidenum">
              <a:rPr lang="en-AU" smtClean="0"/>
              <a:t>8</a:t>
            </a:fld>
            <a:endParaRPr lang="en-AU"/>
          </a:p>
        </p:txBody>
      </p:sp>
      <p:sp>
        <p:nvSpPr>
          <p:cNvPr id="5" name="Footer Placeholder 4">
            <a:extLst>
              <a:ext uri="{FF2B5EF4-FFF2-40B4-BE49-F238E27FC236}">
                <a16:creationId xmlns:a16="http://schemas.microsoft.com/office/drawing/2014/main" id="{8D5B9270-4E3A-E987-0674-B16C8F740683}"/>
              </a:ext>
            </a:extLst>
          </p:cNvPr>
          <p:cNvSpPr>
            <a:spLocks noGrp="1"/>
          </p:cNvSpPr>
          <p:nvPr>
            <p:ph type="ftr" sz="quarter" idx="4"/>
          </p:nvPr>
        </p:nvSpPr>
        <p:spPr>
          <a:xfrm>
            <a:off x="0" y="8685213"/>
            <a:ext cx="2971800" cy="458787"/>
          </a:xfrm>
        </p:spPr>
        <p:txBody>
          <a:bodyPr/>
          <a:lstStyle/>
          <a:p>
            <a:pPr algn="ctr"/>
            <a:endParaRPr lang="en-AU">
              <a:solidFill>
                <a:srgbClr val="FF7E00"/>
              </a:solidFill>
              <a:latin typeface="Times New Roman" panose="02020603050405020304" pitchFamily="18" charset="0"/>
            </a:endParaRPr>
          </a:p>
        </p:txBody>
      </p:sp>
      <p:sp>
        <p:nvSpPr>
          <p:cNvPr id="6" name="Header Placeholder 5">
            <a:extLst>
              <a:ext uri="{FF2B5EF4-FFF2-40B4-BE49-F238E27FC236}">
                <a16:creationId xmlns:a16="http://schemas.microsoft.com/office/drawing/2014/main" id="{39C33181-62D1-37AD-FA03-3A9268B73A2F}"/>
              </a:ext>
            </a:extLst>
          </p:cNvPr>
          <p:cNvSpPr>
            <a:spLocks noGrp="1"/>
          </p:cNvSpPr>
          <p:nvPr>
            <p:ph type="hdr" sz="quarter"/>
          </p:nvPr>
        </p:nvSpPr>
        <p:spPr>
          <a:xfrm>
            <a:off x="0" y="0"/>
            <a:ext cx="2971800" cy="458788"/>
          </a:xfrm>
        </p:spPr>
        <p:txBody>
          <a:bodyPr/>
          <a:lstStyle/>
          <a:p>
            <a:pPr algn="ctr"/>
            <a:endParaRPr lang="en-AU">
              <a:solidFill>
                <a:srgbClr val="FF7E00"/>
              </a:solidFill>
              <a:latin typeface="Times New Roman" panose="02020603050405020304" pitchFamily="18" charset="0"/>
            </a:endParaRPr>
          </a:p>
        </p:txBody>
      </p:sp>
    </p:spTree>
    <p:extLst>
      <p:ext uri="{BB962C8B-B14F-4D97-AF65-F5344CB8AC3E}">
        <p14:creationId xmlns:p14="http://schemas.microsoft.com/office/powerpoint/2010/main" val="1875423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8987" rtl="0" eaLnBrk="1" fontAlgn="base" latinLnBrk="0" hangingPunct="1">
              <a:buClrTx/>
              <a:buSzTx/>
              <a:buFont typeface="Arial" panose="020B0604020202020204" pitchFamily="34" charset="0"/>
              <a:buNone/>
              <a:tabLst/>
              <a:defRPr/>
            </a:pPr>
            <a:endParaRPr lang="en-AU" kern="100">
              <a:effectLst/>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1218987" rtl="0" eaLnBrk="1" fontAlgn="auto" latinLnBrk="0" hangingPunct="1">
              <a:lnSpc>
                <a:spcPct val="100000"/>
              </a:lnSpc>
              <a:spcBef>
                <a:spcPts val="0"/>
              </a:spcBef>
              <a:spcAft>
                <a:spcPts val="0"/>
              </a:spcAft>
              <a:buClrTx/>
              <a:buSzTx/>
              <a:buFontTx/>
              <a:buNone/>
              <a:tabLst/>
              <a:defRPr/>
            </a:pPr>
            <a:fld id="{CA2D21D1-52E2-420B-B491-CFF6D7BB79F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218987"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Footer Placeholder 4">
            <a:extLst>
              <a:ext uri="{FF2B5EF4-FFF2-40B4-BE49-F238E27FC236}">
                <a16:creationId xmlns:a16="http://schemas.microsoft.com/office/drawing/2014/main" id="{1BC4C7F2-A515-32C0-0BFA-C394E5CF5D0F}"/>
              </a:ext>
            </a:extLst>
          </p:cNvPr>
          <p:cNvSpPr>
            <a:spLocks noGrp="1"/>
          </p:cNvSpPr>
          <p:nvPr>
            <p:ph type="ftr" sz="quarter" idx="4"/>
          </p:nvPr>
        </p:nvSpPr>
        <p:spPr>
          <a:xfrm>
            <a:off x="0" y="9428583"/>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6" name="Header Placeholder 5">
            <a:extLst>
              <a:ext uri="{FF2B5EF4-FFF2-40B4-BE49-F238E27FC236}">
                <a16:creationId xmlns:a16="http://schemas.microsoft.com/office/drawing/2014/main" id="{50703382-D2C3-E682-F009-452451DBE2FF}"/>
              </a:ext>
            </a:extLst>
          </p:cNvPr>
          <p:cNvSpPr>
            <a:spLocks noGrp="1"/>
          </p:cNvSpPr>
          <p:nvPr>
            <p:ph type="hdr" sz="quarter"/>
          </p:nvPr>
        </p:nvSpPr>
        <p:spPr>
          <a:xfrm>
            <a:off x="0" y="0"/>
            <a:ext cx="2945659" cy="496332"/>
          </a:xfrm>
        </p:spPr>
        <p: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AU" strike="noStrike" kern="1200" cap="none" spc="0" normalizeH="0" baseline="0" noProof="0">
              <a:ln>
                <a:noFill/>
              </a:ln>
              <a:solidFill>
                <a:srgbClr val="FF7E00"/>
              </a:solidFill>
              <a:effectLst/>
              <a:uLnTx/>
              <a:uFillTx/>
              <a:latin typeface="Times New Roman" panose="02020603050405020304" pitchFamily="18" charset="0"/>
              <a:ea typeface="+mn-ea"/>
              <a:cs typeface="+mn-cs"/>
            </a:endParaRPr>
          </a:p>
        </p:txBody>
      </p:sp>
      <p:sp>
        <p:nvSpPr>
          <p:cNvPr id="7" name="Date Placeholder 6">
            <a:extLst>
              <a:ext uri="{FF2B5EF4-FFF2-40B4-BE49-F238E27FC236}">
                <a16:creationId xmlns:a16="http://schemas.microsoft.com/office/drawing/2014/main" id="{CF3A61B4-5165-0E7A-7FD7-1F0E176F55D8}"/>
              </a:ext>
            </a:extLst>
          </p:cNvPr>
          <p:cNvSpPr>
            <a:spLocks noGrp="1"/>
          </p:cNvSpPr>
          <p:nvPr>
            <p:ph type="dt" idx="1"/>
          </p:nvPr>
        </p:nvSpPr>
        <p:spPr/>
        <p:txBody>
          <a:bodyPr/>
          <a:lstStyle/>
          <a:p>
            <a:fld id="{645F003C-21A5-470F-BA00-C5E24DB400C2}" type="datetime1">
              <a:rPr lang="en-US" smtClean="0"/>
              <a:t>9/13/2024</a:t>
            </a:fld>
            <a:endParaRPr lang="en-US"/>
          </a:p>
        </p:txBody>
      </p:sp>
    </p:spTree>
    <p:extLst>
      <p:ext uri="{BB962C8B-B14F-4D97-AF65-F5344CB8AC3E}">
        <p14:creationId xmlns:p14="http://schemas.microsoft.com/office/powerpoint/2010/main" val="31595532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pic>
        <p:nvPicPr>
          <p:cNvPr id="7" name="Picture 6" descr="Australian Government Department of Social Services">
            <a:extLst>
              <a:ext uri="{FF2B5EF4-FFF2-40B4-BE49-F238E27FC236}">
                <a16:creationId xmlns:a16="http://schemas.microsoft.com/office/drawing/2014/main" id="{44AE8ECC-8499-17A7-7169-F0D446CB895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5767" y="589320"/>
            <a:ext cx="3999588" cy="814607"/>
          </a:xfrm>
          <a:prstGeom prst="rect">
            <a:avLst/>
          </a:prstGeom>
        </p:spPr>
      </p:pic>
      <p:sp>
        <p:nvSpPr>
          <p:cNvPr id="2" name="Title 1">
            <a:extLst>
              <a:ext uri="{FF2B5EF4-FFF2-40B4-BE49-F238E27FC236}">
                <a16:creationId xmlns:a16="http://schemas.microsoft.com/office/drawing/2014/main" id="{E3C2A176-702B-4376-AC71-2A106461FBBD}"/>
              </a:ext>
            </a:extLst>
          </p:cNvPr>
          <p:cNvSpPr>
            <a:spLocks noGrp="1"/>
          </p:cNvSpPr>
          <p:nvPr>
            <p:ph type="ctrTitle" hasCustomPrompt="1"/>
          </p:nvPr>
        </p:nvSpPr>
        <p:spPr>
          <a:xfrm>
            <a:off x="839789" y="2735054"/>
            <a:ext cx="7333444" cy="609398"/>
          </a:xfrm>
        </p:spPr>
        <p:txBody>
          <a:bodyPr wrap="square" anchor="b">
            <a:spAutoFit/>
          </a:bodyPr>
          <a:lstStyle>
            <a:lvl1pPr algn="l">
              <a:defRPr sz="4400">
                <a:solidFill>
                  <a:schemeClr val="accent1"/>
                </a:solidFill>
              </a:defRPr>
            </a:lvl1pPr>
          </a:lstStyle>
          <a:p>
            <a:r>
              <a:rPr lang="en-US"/>
              <a:t>Click to add presentation title</a:t>
            </a:r>
            <a:endParaRPr lang="en-AU"/>
          </a:p>
        </p:txBody>
      </p:sp>
      <p:sp>
        <p:nvSpPr>
          <p:cNvPr id="3" name="Subtitle 2">
            <a:extLst>
              <a:ext uri="{FF2B5EF4-FFF2-40B4-BE49-F238E27FC236}">
                <a16:creationId xmlns:a16="http://schemas.microsoft.com/office/drawing/2014/main" id="{E4446960-CED8-4CE7-8598-6F6C6F53871C}"/>
              </a:ext>
            </a:extLst>
          </p:cNvPr>
          <p:cNvSpPr>
            <a:spLocks noGrp="1"/>
          </p:cNvSpPr>
          <p:nvPr>
            <p:ph type="subTitle" idx="1" hasCustomPrompt="1"/>
          </p:nvPr>
        </p:nvSpPr>
        <p:spPr>
          <a:xfrm>
            <a:off x="839788" y="3428999"/>
            <a:ext cx="7333444" cy="332399"/>
          </a:xfrm>
        </p:spPr>
        <p:txBody>
          <a:bodyPr wrap="square">
            <a:spAutoFit/>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add presentation subtitle</a:t>
            </a:r>
            <a:endParaRPr lang="en-AU"/>
          </a:p>
        </p:txBody>
      </p:sp>
      <p:pic>
        <p:nvPicPr>
          <p:cNvPr id="5" name="Picture 4">
            <a:extLst>
              <a:ext uri="{FF2B5EF4-FFF2-40B4-BE49-F238E27FC236}">
                <a16:creationId xmlns:a16="http://schemas.microsoft.com/office/drawing/2014/main" id="{E9880705-E9A4-9370-CD8E-E2E33E72EB23}"/>
              </a:ext>
              <a:ext uri="{C183D7F6-B498-43B3-948B-1728B52AA6E4}">
                <adec:decorative xmlns:adec="http://schemas.microsoft.com/office/drawing/2017/decorative" val="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4715355" y="1658708"/>
            <a:ext cx="7476645" cy="5199292"/>
          </a:xfrm>
          <a:prstGeom prst="rect">
            <a:avLst/>
          </a:prstGeom>
        </p:spPr>
      </p:pic>
    </p:spTree>
    <p:extLst>
      <p:ext uri="{BB962C8B-B14F-4D97-AF65-F5344CB8AC3E}">
        <p14:creationId xmlns:p14="http://schemas.microsoft.com/office/powerpoint/2010/main" val="1088860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B245E-612A-4802-AA86-02E58BC7CE77}"/>
              </a:ext>
            </a:extLst>
          </p:cNvPr>
          <p:cNvSpPr>
            <a:spLocks noGrp="1"/>
          </p:cNvSpPr>
          <p:nvPr>
            <p:ph type="title" hasCustomPrompt="1"/>
          </p:nvPr>
        </p:nvSpPr>
        <p:spPr>
          <a:xfrm>
            <a:off x="839788" y="2532701"/>
            <a:ext cx="10507661" cy="609398"/>
          </a:xfrm>
        </p:spPr>
        <p:txBody>
          <a:bodyPr anchor="b"/>
          <a:lstStyle>
            <a:lvl1pPr>
              <a:defRPr sz="4400">
                <a:solidFill>
                  <a:schemeClr val="accent1"/>
                </a:solidFill>
              </a:defRPr>
            </a:lvl1pPr>
          </a:lstStyle>
          <a:p>
            <a:r>
              <a:rPr lang="en-AU" noProof="0"/>
              <a:t>Click to Divider Title</a:t>
            </a:r>
          </a:p>
        </p:txBody>
      </p:sp>
      <p:sp>
        <p:nvSpPr>
          <p:cNvPr id="3" name="Text Placeholder 2">
            <a:extLst>
              <a:ext uri="{FF2B5EF4-FFF2-40B4-BE49-F238E27FC236}">
                <a16:creationId xmlns:a16="http://schemas.microsoft.com/office/drawing/2014/main" id="{341E9043-0D8E-45C5-985C-98474BC39454}"/>
              </a:ext>
            </a:extLst>
          </p:cNvPr>
          <p:cNvSpPr>
            <a:spLocks noGrp="1"/>
          </p:cNvSpPr>
          <p:nvPr>
            <p:ph type="body" idx="1" hasCustomPrompt="1"/>
          </p:nvPr>
        </p:nvSpPr>
        <p:spPr>
          <a:xfrm>
            <a:off x="839788" y="3428999"/>
            <a:ext cx="10507662" cy="2660651"/>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AU" noProof="0"/>
              <a:t>Click to Divider Subtitle</a:t>
            </a:r>
          </a:p>
        </p:txBody>
      </p:sp>
      <p:sp>
        <p:nvSpPr>
          <p:cNvPr id="9" name="Footer Placeholder 4">
            <a:extLst>
              <a:ext uri="{FF2B5EF4-FFF2-40B4-BE49-F238E27FC236}">
                <a16:creationId xmlns:a16="http://schemas.microsoft.com/office/drawing/2014/main" id="{FB02FF60-60B3-41D5-967C-5DA1B9762B27}"/>
              </a:ext>
            </a:extLst>
          </p:cNvPr>
          <p:cNvSpPr>
            <a:spLocks noGrp="1"/>
          </p:cNvSpPr>
          <p:nvPr>
            <p:ph type="ftr" sz="quarter" idx="3"/>
          </p:nvPr>
        </p:nvSpPr>
        <p:spPr>
          <a:xfrm>
            <a:off x="839788" y="6286499"/>
            <a:ext cx="9708091" cy="252410"/>
          </a:xfrm>
          <a:prstGeom prst="rect">
            <a:avLst/>
          </a:prstGeom>
        </p:spPr>
        <p:txBody>
          <a:bodyPr vert="horz" lIns="0" tIns="0" rIns="0" bIns="0" rtlCol="0" anchor="ctr"/>
          <a:lstStyle>
            <a:lvl1pPr algn="l">
              <a:defRPr sz="800">
                <a:solidFill>
                  <a:schemeClr val="tx2"/>
                </a:solidFill>
              </a:defRPr>
            </a:lvl1pPr>
          </a:lstStyle>
          <a:p>
            <a:r>
              <a:rPr lang="en-AU" noProof="0"/>
              <a:t>[To add a Presentation Title, go to the Insert tab &gt; Header &amp; Footer &gt; enter the title in the Footer field &gt; Apply to All]</a:t>
            </a:r>
          </a:p>
        </p:txBody>
      </p:sp>
      <p:sp>
        <p:nvSpPr>
          <p:cNvPr id="8" name="Slide Number Placeholder 3">
            <a:extLst>
              <a:ext uri="{FF2B5EF4-FFF2-40B4-BE49-F238E27FC236}">
                <a16:creationId xmlns:a16="http://schemas.microsoft.com/office/drawing/2014/main" id="{9C20840B-C17A-4110-99B2-D999FF7D69F4}"/>
              </a:ext>
            </a:extLst>
          </p:cNvPr>
          <p:cNvSpPr>
            <a:spLocks noGrp="1"/>
          </p:cNvSpPr>
          <p:nvPr>
            <p:ph type="sldNum" sz="quarter" idx="12"/>
          </p:nvPr>
        </p:nvSpPr>
        <p:spPr>
          <a:xfrm>
            <a:off x="10547879" y="6286499"/>
            <a:ext cx="804334" cy="252412"/>
          </a:xfrm>
        </p:spPr>
        <p:txBody>
          <a:bodyPr/>
          <a:lstStyle>
            <a:lvl1pPr>
              <a:defRPr>
                <a:solidFill>
                  <a:schemeClr val="tx2"/>
                </a:solidFill>
              </a:defRPr>
            </a:lvl1p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2664255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Option 2">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E1E976E-710F-886E-052A-154F3E48082C}"/>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
        <p:nvSpPr>
          <p:cNvPr id="6" name="Text Placeholder 5">
            <a:extLst>
              <a:ext uri="{FF2B5EF4-FFF2-40B4-BE49-F238E27FC236}">
                <a16:creationId xmlns:a16="http://schemas.microsoft.com/office/drawing/2014/main" id="{4400EDFA-2A6E-7B0B-6B27-9FE0BB1763DD}"/>
              </a:ext>
            </a:extLst>
          </p:cNvPr>
          <p:cNvSpPr>
            <a:spLocks noGrp="1"/>
          </p:cNvSpPr>
          <p:nvPr>
            <p:ph type="body" sz="quarter" idx="12"/>
          </p:nvPr>
        </p:nvSpPr>
        <p:spPr>
          <a:xfrm>
            <a:off x="839788" y="800100"/>
            <a:ext cx="10502478" cy="5149850"/>
          </a:xfrm>
        </p:spPr>
        <p:txBody>
          <a:bodyPr anchor="ctr" anchorCtr="0"/>
          <a:lstStyle>
            <a:lvl1pPr algn="ctr">
              <a:defRPr sz="2400">
                <a:solidFill>
                  <a:schemeClr val="accent1"/>
                </a:solidFill>
              </a:defRPr>
            </a:lvl1pPr>
            <a:lvl2pPr algn="ctr">
              <a:defRPr/>
            </a:lvl2pPr>
            <a:lvl3pPr algn="ctr">
              <a:defRPr/>
            </a:lvl3pPr>
            <a:lvl4pPr algn="ctr">
              <a:defRPr/>
            </a:lvl4pPr>
            <a:lvl5pPr algn="ctr">
              <a:defRPr/>
            </a:lvl5pPr>
            <a:lvl6pPr algn="ctr">
              <a:defRPr/>
            </a:lvl6pPr>
            <a:lvl7pPr algn="ctr">
              <a:defRPr/>
            </a:lvl7pPr>
          </a:lstStyle>
          <a:p>
            <a:pPr lvl="0"/>
            <a:r>
              <a:rPr lang="en-US"/>
              <a:t>Click to edit Master text styles</a:t>
            </a:r>
          </a:p>
        </p:txBody>
      </p:sp>
    </p:spTree>
    <p:extLst>
      <p:ext uri="{BB962C8B-B14F-4D97-AF65-F5344CB8AC3E}">
        <p14:creationId xmlns:p14="http://schemas.microsoft.com/office/powerpoint/2010/main" val="3997808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A2B82-0586-412C-B2EB-52662E7EA88D}"/>
              </a:ext>
            </a:extLst>
          </p:cNvPr>
          <p:cNvSpPr>
            <a:spLocks noGrp="1"/>
          </p:cNvSpPr>
          <p:nvPr>
            <p:ph type="title" hasCustomPrompt="1"/>
          </p:nvPr>
        </p:nvSpPr>
        <p:spPr/>
        <p:txBody>
          <a:bodyPr/>
          <a:lstStyle>
            <a:lvl1pPr>
              <a:defRPr/>
            </a:lvl1pPr>
          </a:lstStyle>
          <a:p>
            <a:r>
              <a:rPr lang="en-AU" noProof="0"/>
              <a:t>Click to add slide title</a:t>
            </a:r>
          </a:p>
        </p:txBody>
      </p:sp>
      <p:sp>
        <p:nvSpPr>
          <p:cNvPr id="4" name="Footer Placeholder 3">
            <a:extLst>
              <a:ext uri="{FF2B5EF4-FFF2-40B4-BE49-F238E27FC236}">
                <a16:creationId xmlns:a16="http://schemas.microsoft.com/office/drawing/2014/main" id="{44F9EE50-1CB9-4EAD-9841-CDCE34CF0E87}"/>
              </a:ext>
            </a:extLst>
          </p:cNvPr>
          <p:cNvSpPr>
            <a:spLocks noGrp="1"/>
          </p:cNvSpPr>
          <p:nvPr>
            <p:ph type="ftr" sz="quarter" idx="11"/>
          </p:nvPr>
        </p:nvSpPr>
        <p:spPr/>
        <p:txBody>
          <a:bodyPr/>
          <a:lstStyle/>
          <a:p>
            <a:r>
              <a:rPr lang="en-AU" noProof="0"/>
              <a:t>[To add a Presentation Title, go to the Insert tab &gt; Header &amp; Footer &gt; enter the title in the Footer field &gt; Apply to All]</a:t>
            </a:r>
          </a:p>
        </p:txBody>
      </p:sp>
      <p:sp>
        <p:nvSpPr>
          <p:cNvPr id="5" name="Slide Number Placeholder 4">
            <a:extLst>
              <a:ext uri="{FF2B5EF4-FFF2-40B4-BE49-F238E27FC236}">
                <a16:creationId xmlns:a16="http://schemas.microsoft.com/office/drawing/2014/main" id="{233D29F4-AD7A-44AF-A3B4-813CB209C251}"/>
              </a:ext>
            </a:extLst>
          </p:cNvPr>
          <p:cNvSpPr>
            <a:spLocks noGrp="1"/>
          </p:cNvSpPr>
          <p:nvPr>
            <p:ph type="sldNum" sz="quarter" idx="12"/>
          </p:nvPr>
        </p:nvSpPr>
        <p:spPr/>
        <p:txBody>
          <a:bodyPr/>
          <a:lstStyle/>
          <a:p>
            <a:fld id="{3F63F2B1-4266-4ED4-AC2C-DB487684831E}" type="slidenum">
              <a:rPr lang="en-AU" noProof="0" smtClean="0"/>
              <a:t>‹#›</a:t>
            </a:fld>
            <a:endParaRPr lang="en-AU" noProof="0"/>
          </a:p>
        </p:txBody>
      </p:sp>
    </p:spTree>
    <p:extLst>
      <p:ext uri="{BB962C8B-B14F-4D97-AF65-F5344CB8AC3E}">
        <p14:creationId xmlns:p14="http://schemas.microsoft.com/office/powerpoint/2010/main" val="3121522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9D3FED3-4315-444D-8608-2FA7DA201C50}"/>
              </a:ext>
            </a:extLst>
          </p:cNvPr>
          <p:cNvSpPr>
            <a:spLocks noGrp="1"/>
          </p:cNvSpPr>
          <p:nvPr>
            <p:ph type="ftr" sz="quarter" idx="11"/>
          </p:nvPr>
        </p:nvSpPr>
        <p:spPr/>
        <p:txBody>
          <a:bodyPr/>
          <a:lstStyle/>
          <a:p>
            <a:r>
              <a:rPr lang="en-AU"/>
              <a:t>[To add a Presentation Title, go to the Insert tab &gt; Header &amp; Footer &gt; enter the title in the Footer field &gt; Apply to All]</a:t>
            </a:r>
          </a:p>
        </p:txBody>
      </p:sp>
      <p:sp>
        <p:nvSpPr>
          <p:cNvPr id="4" name="Slide Number Placeholder 3">
            <a:extLst>
              <a:ext uri="{FF2B5EF4-FFF2-40B4-BE49-F238E27FC236}">
                <a16:creationId xmlns:a16="http://schemas.microsoft.com/office/drawing/2014/main" id="{32FD4FE5-67E9-4B70-86CD-A9C4D76C3C40}"/>
              </a:ext>
            </a:extLst>
          </p:cNvPr>
          <p:cNvSpPr>
            <a:spLocks noGrp="1"/>
          </p:cNvSpPr>
          <p:nvPr>
            <p:ph type="sldNum" sz="quarter" idx="12"/>
          </p:nvPr>
        </p:nvSpPr>
        <p:spPr/>
        <p:txBody>
          <a:bodyPr/>
          <a:lstStyle/>
          <a:p>
            <a:fld id="{3F63F2B1-4266-4ED4-AC2C-DB487684831E}" type="slidenum">
              <a:rPr lang="en-AU" smtClean="0"/>
              <a:t>‹#›</a:t>
            </a:fld>
            <a:endParaRPr lang="en-AU"/>
          </a:p>
        </p:txBody>
      </p:sp>
    </p:spTree>
    <p:extLst>
      <p:ext uri="{BB962C8B-B14F-4D97-AF65-F5344CB8AC3E}">
        <p14:creationId xmlns:p14="http://schemas.microsoft.com/office/powerpoint/2010/main" val="256615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1" y="2139854"/>
            <a:ext cx="5486401" cy="2578297"/>
          </a:xfrm>
        </p:spPr>
        <p:txBody>
          <a:bodyPr>
            <a:noAutofit/>
          </a:bodyPr>
          <a:lstStyle>
            <a:lvl1pPr algn="r">
              <a:defRPr sz="5400">
                <a:solidFill>
                  <a:schemeClr val="accent1"/>
                </a:solidFill>
              </a:defRPr>
            </a:lvl1pPr>
          </a:lstStyle>
          <a:p>
            <a:r>
              <a:rPr lang="en-US"/>
              <a:t>Thank you!</a:t>
            </a:r>
          </a:p>
        </p:txBody>
      </p:sp>
      <p:sp>
        <p:nvSpPr>
          <p:cNvPr id="3" name="Date Placeholder 2"/>
          <p:cNvSpPr>
            <a:spLocks noGrp="1"/>
          </p:cNvSpPr>
          <p:nvPr>
            <p:ph type="dt" sz="half" idx="10"/>
          </p:nvPr>
        </p:nvSpPr>
        <p:spPr/>
        <p:txBody>
          <a:bodyPr/>
          <a:lstStyle/>
          <a:p>
            <a:fld id="{A73BC000-81E5-4501-AD48-4784C58675D4}" type="datetime1">
              <a:rPr lang="en-US" smtClean="0"/>
              <a:t>9/13/2024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67619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74F4F-D185-416A-B1C8-BC8AC02C8CBB}"/>
              </a:ext>
            </a:extLst>
          </p:cNvPr>
          <p:cNvSpPr>
            <a:spLocks noGrp="1"/>
          </p:cNvSpPr>
          <p:nvPr>
            <p:ph type="title"/>
          </p:nvPr>
        </p:nvSpPr>
        <p:spPr/>
        <p:txBody>
          <a:bodyPr/>
          <a:lstStyle/>
          <a:p>
            <a:r>
              <a:rPr lang="en-US" noProof="0"/>
              <a:t>Click to edit Master title style</a:t>
            </a:r>
            <a:endParaRPr lang="en-AU" noProof="0"/>
          </a:p>
        </p:txBody>
      </p:sp>
      <p:sp>
        <p:nvSpPr>
          <p:cNvPr id="3" name="Content Placeholder 2">
            <a:extLst>
              <a:ext uri="{FF2B5EF4-FFF2-40B4-BE49-F238E27FC236}">
                <a16:creationId xmlns:a16="http://schemas.microsoft.com/office/drawing/2014/main" id="{1352C28F-30E6-414E-AF8D-DBC6B3748B6E}"/>
              </a:ext>
            </a:extLst>
          </p:cNvPr>
          <p:cNvSpPr>
            <a:spLocks noGrp="1"/>
          </p:cNvSpPr>
          <p:nvPr>
            <p:ph idx="1" hasCustomPrompt="1"/>
          </p:nvPr>
        </p:nvSpPr>
        <p:spPr>
          <a:xfrm>
            <a:off x="839788" y="1808163"/>
            <a:ext cx="10514012" cy="4118504"/>
          </a:xfrm>
        </p:spPr>
        <p:txBody>
          <a:bodyPr/>
          <a:lstStyle/>
          <a:p>
            <a:pPr lvl="0"/>
            <a:r>
              <a:rPr lang="en-AU" noProof="0"/>
              <a:t>Edit Master text styles</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p:txBody>
      </p:sp>
      <p:sp>
        <p:nvSpPr>
          <p:cNvPr id="5" name="Footer Placeholder 4">
            <a:extLst>
              <a:ext uri="{FF2B5EF4-FFF2-40B4-BE49-F238E27FC236}">
                <a16:creationId xmlns:a16="http://schemas.microsoft.com/office/drawing/2014/main" id="{D63CAB1C-7126-4630-B130-DC2CB18A93BC}"/>
              </a:ext>
            </a:extLst>
          </p:cNvPr>
          <p:cNvSpPr>
            <a:spLocks noGrp="1"/>
          </p:cNvSpPr>
          <p:nvPr>
            <p:ph type="ftr" sz="quarter" idx="11"/>
          </p:nvPr>
        </p:nvSpPr>
        <p:spPr/>
        <p:txBody>
          <a:bodyPr/>
          <a:lstStyle/>
          <a:p>
            <a:r>
              <a:rPr lang="en-AU" noProof="0"/>
              <a:t>[To add a Presentation Title, go to the Insert tab &gt; Header &amp; Footer &gt; enter the title in the Footer field &gt; Apply to All]</a:t>
            </a:r>
          </a:p>
        </p:txBody>
      </p:sp>
      <p:sp>
        <p:nvSpPr>
          <p:cNvPr id="6" name="Slide Number Placeholder 5">
            <a:extLst>
              <a:ext uri="{FF2B5EF4-FFF2-40B4-BE49-F238E27FC236}">
                <a16:creationId xmlns:a16="http://schemas.microsoft.com/office/drawing/2014/main" id="{19A15F07-24A7-4D18-87BB-E61B3DB02176}"/>
              </a:ext>
            </a:extLst>
          </p:cNvPr>
          <p:cNvSpPr>
            <a:spLocks noGrp="1"/>
          </p:cNvSpPr>
          <p:nvPr>
            <p:ph type="sldNum" sz="quarter" idx="12"/>
          </p:nvPr>
        </p:nvSpPr>
        <p:spPr/>
        <p:txBody>
          <a:bodyPr/>
          <a:lstStyle/>
          <a:p>
            <a:fld id="{3F63F2B1-4266-4ED4-AC2C-DB487684831E}" type="slidenum">
              <a:rPr lang="en-AU" noProof="0" smtClean="0"/>
              <a:t>‹#›</a:t>
            </a:fld>
            <a:endParaRPr lang="en-AU" noProof="0"/>
          </a:p>
        </p:txBody>
      </p:sp>
    </p:spTree>
    <p:extLst>
      <p:ext uri="{BB962C8B-B14F-4D97-AF65-F5344CB8AC3E}">
        <p14:creationId xmlns:p14="http://schemas.microsoft.com/office/powerpoint/2010/main" val="2354156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6B45-1C80-34C4-795E-FD47BEFA110B}"/>
              </a:ext>
            </a:extLst>
          </p:cNvPr>
          <p:cNvSpPr>
            <a:spLocks noGrp="1"/>
          </p:cNvSpPr>
          <p:nvPr>
            <p:ph type="title" hasCustomPrompt="1"/>
          </p:nvPr>
        </p:nvSpPr>
        <p:spPr/>
        <p:txBody>
          <a:bodyPr/>
          <a:lstStyle>
            <a:lvl1pPr>
              <a:defRPr/>
            </a:lvl1pPr>
          </a:lstStyle>
          <a:p>
            <a:r>
              <a:rPr lang="en-AU" noProof="0"/>
              <a:t>Click to add slide title</a:t>
            </a:r>
          </a:p>
        </p:txBody>
      </p:sp>
      <p:sp>
        <p:nvSpPr>
          <p:cNvPr id="6" name="Content Placeholder 5">
            <a:extLst>
              <a:ext uri="{FF2B5EF4-FFF2-40B4-BE49-F238E27FC236}">
                <a16:creationId xmlns:a16="http://schemas.microsoft.com/office/drawing/2014/main" id="{E1D49623-FC11-56F7-D6B4-F3D7D6E97CDB}"/>
              </a:ext>
            </a:extLst>
          </p:cNvPr>
          <p:cNvSpPr>
            <a:spLocks noGrp="1"/>
          </p:cNvSpPr>
          <p:nvPr>
            <p:ph sz="quarter" idx="12"/>
          </p:nvPr>
        </p:nvSpPr>
        <p:spPr>
          <a:xfrm>
            <a:off x="839788" y="1808163"/>
            <a:ext cx="5076825" cy="41417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7" name="Content Placeholder 5">
            <a:extLst>
              <a:ext uri="{FF2B5EF4-FFF2-40B4-BE49-F238E27FC236}">
                <a16:creationId xmlns:a16="http://schemas.microsoft.com/office/drawing/2014/main" id="{283D258A-47C9-0016-D8D1-F6A8D8B1847A}"/>
              </a:ext>
            </a:extLst>
          </p:cNvPr>
          <p:cNvSpPr>
            <a:spLocks noGrp="1"/>
          </p:cNvSpPr>
          <p:nvPr>
            <p:ph sz="quarter" idx="13"/>
          </p:nvPr>
        </p:nvSpPr>
        <p:spPr>
          <a:xfrm>
            <a:off x="6276084" y="1808163"/>
            <a:ext cx="5076825" cy="41417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3" name="Footer Placeholder 2">
            <a:extLst>
              <a:ext uri="{FF2B5EF4-FFF2-40B4-BE49-F238E27FC236}">
                <a16:creationId xmlns:a16="http://schemas.microsoft.com/office/drawing/2014/main" id="{4D5809A8-8E91-578B-3DDF-D61DC9F20F1D}"/>
              </a:ext>
            </a:extLst>
          </p:cNvPr>
          <p:cNvSpPr>
            <a:spLocks noGrp="1"/>
          </p:cNvSpPr>
          <p:nvPr>
            <p:ph type="ftr" sz="quarter" idx="10"/>
          </p:nvPr>
        </p:nvSpPr>
        <p:spPr/>
        <p:txBody>
          <a:bodyPr/>
          <a:lstStyle/>
          <a:p>
            <a:r>
              <a:rPr lang="en-AU" noProof="0"/>
              <a:t>[To add a Presentation Title, go to the Insert tab &gt; Header &amp; Footer &gt; enter the title in the Footer field &gt; Apply to All]</a:t>
            </a:r>
          </a:p>
        </p:txBody>
      </p:sp>
      <p:sp>
        <p:nvSpPr>
          <p:cNvPr id="4" name="Slide Number Placeholder 3">
            <a:extLst>
              <a:ext uri="{FF2B5EF4-FFF2-40B4-BE49-F238E27FC236}">
                <a16:creationId xmlns:a16="http://schemas.microsoft.com/office/drawing/2014/main" id="{5DA43E47-968F-5D72-2386-008A597298B9}"/>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870653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6B45-1C80-34C4-795E-FD47BEFA110B}"/>
              </a:ext>
            </a:extLst>
          </p:cNvPr>
          <p:cNvSpPr>
            <a:spLocks noGrp="1"/>
          </p:cNvSpPr>
          <p:nvPr>
            <p:ph type="title" hasCustomPrompt="1"/>
          </p:nvPr>
        </p:nvSpPr>
        <p:spPr/>
        <p:txBody>
          <a:bodyPr/>
          <a:lstStyle>
            <a:lvl1pPr>
              <a:defRPr/>
            </a:lvl1pPr>
          </a:lstStyle>
          <a:p>
            <a:r>
              <a:rPr lang="en-US"/>
              <a:t>Click to add slide title</a:t>
            </a:r>
            <a:endParaRPr lang="en-AU"/>
          </a:p>
        </p:txBody>
      </p:sp>
      <p:sp>
        <p:nvSpPr>
          <p:cNvPr id="10" name="Text Placeholder 8">
            <a:extLst>
              <a:ext uri="{FF2B5EF4-FFF2-40B4-BE49-F238E27FC236}">
                <a16:creationId xmlns:a16="http://schemas.microsoft.com/office/drawing/2014/main" id="{9DDCE5CE-2057-EEA9-667F-2AE655372DE3}"/>
              </a:ext>
            </a:extLst>
          </p:cNvPr>
          <p:cNvSpPr>
            <a:spLocks noGrp="1"/>
          </p:cNvSpPr>
          <p:nvPr>
            <p:ph type="body" sz="quarter" idx="16" hasCustomPrompt="1"/>
          </p:nvPr>
        </p:nvSpPr>
        <p:spPr>
          <a:xfrm>
            <a:off x="844220" y="1808163"/>
            <a:ext cx="5067300" cy="609600"/>
          </a:xfrm>
        </p:spPr>
        <p:txBody>
          <a:bodyPr/>
          <a:lstStyle>
            <a:lvl1pPr>
              <a:spcBef>
                <a:spcPts val="0"/>
              </a:spcBef>
              <a:spcAft>
                <a:spcPts val="600"/>
              </a:spcAft>
              <a:defRPr sz="2400">
                <a:solidFill>
                  <a:schemeClr val="accent1"/>
                </a:solidFill>
              </a:defRPr>
            </a:lvl1pPr>
            <a:lvl2pPr marL="0" indent="0">
              <a:spcBef>
                <a:spcPts val="0"/>
              </a:spcBef>
              <a:buNone/>
              <a:defRPr/>
            </a:lvl2pPr>
          </a:lstStyle>
          <a:p>
            <a:pPr lvl="0"/>
            <a:r>
              <a:rPr lang="en-US"/>
              <a:t>Click to add subtitle</a:t>
            </a:r>
          </a:p>
        </p:txBody>
      </p:sp>
      <p:sp>
        <p:nvSpPr>
          <p:cNvPr id="6" name="Content Placeholder 5">
            <a:extLst>
              <a:ext uri="{FF2B5EF4-FFF2-40B4-BE49-F238E27FC236}">
                <a16:creationId xmlns:a16="http://schemas.microsoft.com/office/drawing/2014/main" id="{E1D49623-FC11-56F7-D6B4-F3D7D6E97CDB}"/>
              </a:ext>
            </a:extLst>
          </p:cNvPr>
          <p:cNvSpPr>
            <a:spLocks noGrp="1"/>
          </p:cNvSpPr>
          <p:nvPr>
            <p:ph sz="quarter" idx="12"/>
          </p:nvPr>
        </p:nvSpPr>
        <p:spPr>
          <a:xfrm>
            <a:off x="839788" y="2485450"/>
            <a:ext cx="5076825" cy="3464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11" name="Text Placeholder 8">
            <a:extLst>
              <a:ext uri="{FF2B5EF4-FFF2-40B4-BE49-F238E27FC236}">
                <a16:creationId xmlns:a16="http://schemas.microsoft.com/office/drawing/2014/main" id="{93B4F6DB-7A1B-9100-D467-47F603598261}"/>
              </a:ext>
            </a:extLst>
          </p:cNvPr>
          <p:cNvSpPr>
            <a:spLocks noGrp="1"/>
          </p:cNvSpPr>
          <p:nvPr>
            <p:ph type="body" sz="quarter" idx="17" hasCustomPrompt="1"/>
          </p:nvPr>
        </p:nvSpPr>
        <p:spPr>
          <a:xfrm>
            <a:off x="6275388" y="1808163"/>
            <a:ext cx="5067300" cy="609600"/>
          </a:xfrm>
        </p:spPr>
        <p:txBody>
          <a:bodyPr/>
          <a:lstStyle>
            <a:lvl1pPr>
              <a:spcBef>
                <a:spcPts val="0"/>
              </a:spcBef>
              <a:spcAft>
                <a:spcPts val="600"/>
              </a:spcAft>
              <a:defRPr sz="2400">
                <a:solidFill>
                  <a:schemeClr val="accent1"/>
                </a:solidFill>
              </a:defRPr>
            </a:lvl1pPr>
            <a:lvl2pPr marL="0" indent="0">
              <a:spcBef>
                <a:spcPts val="0"/>
              </a:spcBef>
              <a:buNone/>
              <a:defRPr/>
            </a:lvl2pPr>
          </a:lstStyle>
          <a:p>
            <a:pPr lvl="0"/>
            <a:r>
              <a:rPr lang="en-US"/>
              <a:t>Click to add subtitle</a:t>
            </a:r>
          </a:p>
        </p:txBody>
      </p:sp>
      <p:sp>
        <p:nvSpPr>
          <p:cNvPr id="7" name="Content Placeholder 5">
            <a:extLst>
              <a:ext uri="{FF2B5EF4-FFF2-40B4-BE49-F238E27FC236}">
                <a16:creationId xmlns:a16="http://schemas.microsoft.com/office/drawing/2014/main" id="{283D258A-47C9-0016-D8D1-F6A8D8B1847A}"/>
              </a:ext>
            </a:extLst>
          </p:cNvPr>
          <p:cNvSpPr>
            <a:spLocks noGrp="1"/>
          </p:cNvSpPr>
          <p:nvPr>
            <p:ph sz="quarter" idx="13"/>
          </p:nvPr>
        </p:nvSpPr>
        <p:spPr>
          <a:xfrm>
            <a:off x="6276084" y="2485450"/>
            <a:ext cx="5076825" cy="3464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Footer Placeholder 2">
            <a:extLst>
              <a:ext uri="{FF2B5EF4-FFF2-40B4-BE49-F238E27FC236}">
                <a16:creationId xmlns:a16="http://schemas.microsoft.com/office/drawing/2014/main" id="{4D5809A8-8E91-578B-3DDF-D61DC9F20F1D}"/>
              </a:ext>
            </a:extLst>
          </p:cNvPr>
          <p:cNvSpPr>
            <a:spLocks noGrp="1"/>
          </p:cNvSpPr>
          <p:nvPr>
            <p:ph type="ftr" sz="quarter" idx="10"/>
          </p:nvPr>
        </p:nvSpPr>
        <p:spPr/>
        <p:txBody>
          <a:bodyPr/>
          <a:lstStyle/>
          <a:p>
            <a:r>
              <a:rPr lang="en-AU"/>
              <a:t>[To add a Presentation Title, go to the Insert tab &gt; Header &amp; Footer &gt; enter the title in the Footer field &gt; Apply to All]</a:t>
            </a:r>
          </a:p>
        </p:txBody>
      </p:sp>
      <p:sp>
        <p:nvSpPr>
          <p:cNvPr id="4" name="Slide Number Placeholder 3">
            <a:extLst>
              <a:ext uri="{FF2B5EF4-FFF2-40B4-BE49-F238E27FC236}">
                <a16:creationId xmlns:a16="http://schemas.microsoft.com/office/drawing/2014/main" id="{5DA43E47-968F-5D72-2386-008A597298B9}"/>
              </a:ext>
            </a:extLst>
          </p:cNvPr>
          <p:cNvSpPr>
            <a:spLocks noGrp="1"/>
          </p:cNvSpPr>
          <p:nvPr>
            <p:ph type="sldNum" sz="quarter" idx="11"/>
          </p:nvPr>
        </p:nvSpPr>
        <p:spPr/>
        <p:txBody>
          <a:bodyPr/>
          <a:lstStyle/>
          <a:p>
            <a:fld id="{3F63F2B1-4266-4ED4-AC2C-DB487684831E}" type="slidenum">
              <a:rPr lang="en-AU" smtClean="0"/>
              <a:pPr/>
              <a:t>‹#›</a:t>
            </a:fld>
            <a:endParaRPr lang="en-AU"/>
          </a:p>
        </p:txBody>
      </p:sp>
    </p:spTree>
    <p:extLst>
      <p:ext uri="{BB962C8B-B14F-4D97-AF65-F5344CB8AC3E}">
        <p14:creationId xmlns:p14="http://schemas.microsoft.com/office/powerpoint/2010/main" val="4097021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Content and LHS Image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6B45-1C80-34C4-795E-FD47BEFA110B}"/>
              </a:ext>
            </a:extLst>
          </p:cNvPr>
          <p:cNvSpPr>
            <a:spLocks noGrp="1"/>
          </p:cNvSpPr>
          <p:nvPr>
            <p:ph type="title" hasCustomPrompt="1"/>
          </p:nvPr>
        </p:nvSpPr>
        <p:spPr/>
        <p:txBody>
          <a:bodyPr/>
          <a:lstStyle>
            <a:lvl1pPr>
              <a:defRPr/>
            </a:lvl1pPr>
          </a:lstStyle>
          <a:p>
            <a:r>
              <a:rPr lang="en-AU" noProof="0"/>
              <a:t>Click to add slide title</a:t>
            </a:r>
          </a:p>
        </p:txBody>
      </p:sp>
      <p:sp>
        <p:nvSpPr>
          <p:cNvPr id="6" name="Content Placeholder 5">
            <a:extLst>
              <a:ext uri="{FF2B5EF4-FFF2-40B4-BE49-F238E27FC236}">
                <a16:creationId xmlns:a16="http://schemas.microsoft.com/office/drawing/2014/main" id="{E1D49623-FC11-56F7-D6B4-F3D7D6E97CDB}"/>
              </a:ext>
            </a:extLst>
          </p:cNvPr>
          <p:cNvSpPr>
            <a:spLocks noGrp="1"/>
          </p:cNvSpPr>
          <p:nvPr>
            <p:ph sz="quarter" idx="12"/>
          </p:nvPr>
        </p:nvSpPr>
        <p:spPr>
          <a:xfrm>
            <a:off x="839788" y="1808163"/>
            <a:ext cx="5076825" cy="41417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8" name="Picture Placeholder 7" descr="Image Placeholder">
            <a:extLst>
              <a:ext uri="{FF2B5EF4-FFF2-40B4-BE49-F238E27FC236}">
                <a16:creationId xmlns:a16="http://schemas.microsoft.com/office/drawing/2014/main" id="{BC99C403-6B62-C078-AFF5-3C4A10E48ADA}"/>
              </a:ext>
            </a:extLst>
          </p:cNvPr>
          <p:cNvSpPr>
            <a:spLocks noGrp="1"/>
          </p:cNvSpPr>
          <p:nvPr>
            <p:ph type="pic" sz="quarter" idx="13" hasCustomPrompt="1"/>
          </p:nvPr>
        </p:nvSpPr>
        <p:spPr>
          <a:xfrm>
            <a:off x="6275388" y="1808163"/>
            <a:ext cx="5067300" cy="4141787"/>
          </a:xfrm>
          <a:solidFill>
            <a:schemeClr val="bg1">
              <a:lumMod val="95000"/>
            </a:schemeClr>
          </a:solidFill>
        </p:spPr>
        <p:txBody>
          <a:bodyPr lIns="360000" tIns="360000" rIns="360000" bIns="360000"/>
          <a:lstStyle>
            <a:lvl1pPr>
              <a:defRPr sz="1600"/>
            </a:lvl1pPr>
          </a:lstStyle>
          <a:p>
            <a:r>
              <a:rPr lang="en-AU" noProof="0"/>
              <a:t>Click on the icon and follow the prompts to select your image.</a:t>
            </a:r>
          </a:p>
        </p:txBody>
      </p:sp>
      <p:sp>
        <p:nvSpPr>
          <p:cNvPr id="3" name="Footer Placeholder 2">
            <a:extLst>
              <a:ext uri="{FF2B5EF4-FFF2-40B4-BE49-F238E27FC236}">
                <a16:creationId xmlns:a16="http://schemas.microsoft.com/office/drawing/2014/main" id="{4D5809A8-8E91-578B-3DDF-D61DC9F20F1D}"/>
              </a:ext>
            </a:extLst>
          </p:cNvPr>
          <p:cNvSpPr>
            <a:spLocks noGrp="1"/>
          </p:cNvSpPr>
          <p:nvPr>
            <p:ph type="ftr" sz="quarter" idx="10"/>
          </p:nvPr>
        </p:nvSpPr>
        <p:spPr/>
        <p:txBody>
          <a:bodyPr/>
          <a:lstStyle/>
          <a:p>
            <a:r>
              <a:rPr lang="en-AU" noProof="0"/>
              <a:t>[To add a Presentation Title, go to the Insert tab &gt; Header &amp; Footer &gt; enter the title in the Footer field &gt; Apply to All]</a:t>
            </a:r>
          </a:p>
        </p:txBody>
      </p:sp>
      <p:sp>
        <p:nvSpPr>
          <p:cNvPr id="4" name="Slide Number Placeholder 3">
            <a:extLst>
              <a:ext uri="{FF2B5EF4-FFF2-40B4-BE49-F238E27FC236}">
                <a16:creationId xmlns:a16="http://schemas.microsoft.com/office/drawing/2014/main" id="{5DA43E47-968F-5D72-2386-008A597298B9}"/>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395849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ontent and RHS Image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36B45-1C80-34C4-795E-FD47BEFA110B}"/>
              </a:ext>
            </a:extLst>
          </p:cNvPr>
          <p:cNvSpPr>
            <a:spLocks noGrp="1"/>
          </p:cNvSpPr>
          <p:nvPr>
            <p:ph type="title" hasCustomPrompt="1"/>
          </p:nvPr>
        </p:nvSpPr>
        <p:spPr/>
        <p:txBody>
          <a:bodyPr/>
          <a:lstStyle>
            <a:lvl1pPr>
              <a:defRPr/>
            </a:lvl1pPr>
          </a:lstStyle>
          <a:p>
            <a:r>
              <a:rPr lang="en-AU" noProof="0"/>
              <a:t>Click to add slide title</a:t>
            </a:r>
          </a:p>
        </p:txBody>
      </p:sp>
      <p:sp>
        <p:nvSpPr>
          <p:cNvPr id="8" name="Picture Placeholder 7" descr="Image Placeholder">
            <a:extLst>
              <a:ext uri="{FF2B5EF4-FFF2-40B4-BE49-F238E27FC236}">
                <a16:creationId xmlns:a16="http://schemas.microsoft.com/office/drawing/2014/main" id="{BC99C403-6B62-C078-AFF5-3C4A10E48ADA}"/>
              </a:ext>
            </a:extLst>
          </p:cNvPr>
          <p:cNvSpPr>
            <a:spLocks noGrp="1"/>
          </p:cNvSpPr>
          <p:nvPr>
            <p:ph type="pic" sz="quarter" idx="13" hasCustomPrompt="1"/>
          </p:nvPr>
        </p:nvSpPr>
        <p:spPr>
          <a:xfrm>
            <a:off x="839788" y="1808163"/>
            <a:ext cx="5067300" cy="4141787"/>
          </a:xfrm>
          <a:solidFill>
            <a:schemeClr val="bg1">
              <a:lumMod val="95000"/>
            </a:schemeClr>
          </a:solidFill>
        </p:spPr>
        <p:txBody>
          <a:bodyPr lIns="360000" tIns="360000" rIns="360000" bIns="360000"/>
          <a:lstStyle>
            <a:lvl1pPr>
              <a:defRPr sz="1600"/>
            </a:lvl1pPr>
          </a:lstStyle>
          <a:p>
            <a:r>
              <a:rPr lang="en-AU" noProof="0"/>
              <a:t>Click on the icon and follow the prompts to select your image.</a:t>
            </a:r>
          </a:p>
        </p:txBody>
      </p:sp>
      <p:sp>
        <p:nvSpPr>
          <p:cNvPr id="6" name="Content Placeholder 5">
            <a:extLst>
              <a:ext uri="{FF2B5EF4-FFF2-40B4-BE49-F238E27FC236}">
                <a16:creationId xmlns:a16="http://schemas.microsoft.com/office/drawing/2014/main" id="{E1D49623-FC11-56F7-D6B4-F3D7D6E97CDB}"/>
              </a:ext>
            </a:extLst>
          </p:cNvPr>
          <p:cNvSpPr>
            <a:spLocks noGrp="1"/>
          </p:cNvSpPr>
          <p:nvPr>
            <p:ph sz="quarter" idx="12"/>
          </p:nvPr>
        </p:nvSpPr>
        <p:spPr>
          <a:xfrm>
            <a:off x="6275388" y="1808163"/>
            <a:ext cx="5076825" cy="41417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3" name="Footer Placeholder 2">
            <a:extLst>
              <a:ext uri="{FF2B5EF4-FFF2-40B4-BE49-F238E27FC236}">
                <a16:creationId xmlns:a16="http://schemas.microsoft.com/office/drawing/2014/main" id="{4D5809A8-8E91-578B-3DDF-D61DC9F20F1D}"/>
              </a:ext>
            </a:extLst>
          </p:cNvPr>
          <p:cNvSpPr>
            <a:spLocks noGrp="1"/>
          </p:cNvSpPr>
          <p:nvPr>
            <p:ph type="ftr" sz="quarter" idx="10"/>
          </p:nvPr>
        </p:nvSpPr>
        <p:spPr/>
        <p:txBody>
          <a:bodyPr/>
          <a:lstStyle/>
          <a:p>
            <a:r>
              <a:rPr lang="en-AU" noProof="0"/>
              <a:t>[To add a Presentation Title, go to the Insert tab &gt; Header &amp; Footer &gt; enter the title in the Footer field &gt; Apply to All]</a:t>
            </a:r>
          </a:p>
        </p:txBody>
      </p:sp>
      <p:sp>
        <p:nvSpPr>
          <p:cNvPr id="4" name="Slide Number Placeholder 3">
            <a:extLst>
              <a:ext uri="{FF2B5EF4-FFF2-40B4-BE49-F238E27FC236}">
                <a16:creationId xmlns:a16="http://schemas.microsoft.com/office/drawing/2014/main" id="{5DA43E47-968F-5D72-2386-008A597298B9}"/>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2860597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Full Width Image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34EF-CFDD-70DD-88DA-AEE14095425D}"/>
              </a:ext>
            </a:extLst>
          </p:cNvPr>
          <p:cNvSpPr>
            <a:spLocks noGrp="1"/>
          </p:cNvSpPr>
          <p:nvPr>
            <p:ph type="title"/>
          </p:nvPr>
        </p:nvSpPr>
        <p:spPr/>
        <p:txBody>
          <a:bodyPr/>
          <a:lstStyle/>
          <a:p>
            <a:r>
              <a:rPr lang="en-US" noProof="0"/>
              <a:t>Click to edit Master title style</a:t>
            </a:r>
            <a:endParaRPr lang="en-AU" noProof="0"/>
          </a:p>
        </p:txBody>
      </p:sp>
      <p:sp>
        <p:nvSpPr>
          <p:cNvPr id="5" name="Picture Placeholder 4" descr="Image Placeholder">
            <a:extLst>
              <a:ext uri="{FF2B5EF4-FFF2-40B4-BE49-F238E27FC236}">
                <a16:creationId xmlns:a16="http://schemas.microsoft.com/office/drawing/2014/main" id="{7B90D30B-C5D8-286C-D2D2-0225FED3D45A}"/>
              </a:ext>
            </a:extLst>
          </p:cNvPr>
          <p:cNvSpPr>
            <a:spLocks noGrp="1"/>
          </p:cNvSpPr>
          <p:nvPr>
            <p:ph type="pic" sz="quarter" idx="13" hasCustomPrompt="1"/>
          </p:nvPr>
        </p:nvSpPr>
        <p:spPr>
          <a:xfrm>
            <a:off x="839788" y="1808163"/>
            <a:ext cx="10512425" cy="4141787"/>
          </a:xfrm>
          <a:solidFill>
            <a:schemeClr val="bg1">
              <a:lumMod val="95000"/>
            </a:schemeClr>
          </a:solidFill>
        </p:spPr>
        <p:txBody>
          <a:bodyPr lIns="360000" tIns="360000" rIns="360000" bIns="36000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chemeClr val="tx2"/>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AU" noProof="0"/>
              <a:t>Click on the icon and follow the prompts to select your image.</a:t>
            </a:r>
          </a:p>
        </p:txBody>
      </p:sp>
      <p:sp>
        <p:nvSpPr>
          <p:cNvPr id="3" name="Footer Placeholder 2">
            <a:extLst>
              <a:ext uri="{FF2B5EF4-FFF2-40B4-BE49-F238E27FC236}">
                <a16:creationId xmlns:a16="http://schemas.microsoft.com/office/drawing/2014/main" id="{54B8E786-9F82-EC2F-6600-F6755441D565}"/>
              </a:ext>
            </a:extLst>
          </p:cNvPr>
          <p:cNvSpPr>
            <a:spLocks noGrp="1"/>
          </p:cNvSpPr>
          <p:nvPr>
            <p:ph type="ftr" sz="quarter" idx="10"/>
          </p:nvPr>
        </p:nvSpPr>
        <p:spPr/>
        <p:txBody>
          <a:bodyPr/>
          <a:lstStyle/>
          <a:p>
            <a:r>
              <a:rPr lang="en-AU" noProof="0"/>
              <a:t>[To add a Presentation Title, go to the Insert tab &gt; Header &amp; Footer &gt; enter the title in the Footer field &gt; Apply to All]</a:t>
            </a:r>
          </a:p>
        </p:txBody>
      </p:sp>
      <p:sp>
        <p:nvSpPr>
          <p:cNvPr id="4" name="Slide Number Placeholder 3">
            <a:extLst>
              <a:ext uri="{FF2B5EF4-FFF2-40B4-BE49-F238E27FC236}">
                <a16:creationId xmlns:a16="http://schemas.microsoft.com/office/drawing/2014/main" id="{C215B3C4-0B71-F92B-3B2D-9E91696424B2}"/>
              </a:ext>
            </a:extLst>
          </p:cNvPr>
          <p:cNvSpPr>
            <a:spLocks noGrp="1"/>
          </p:cNvSpPr>
          <p:nvPr>
            <p:ph type="sldNum" sz="quarter" idx="11"/>
          </p:nvPr>
        </p:nvSpPr>
        <p:spPr/>
        <p:txBody>
          <a:bodyPr/>
          <a:lstStyle/>
          <a:p>
            <a:fld id="{3F63F2B1-4266-4ED4-AC2C-DB487684831E}" type="slidenum">
              <a:rPr lang="en-AU" noProof="0" smtClean="0"/>
              <a:pPr/>
              <a:t>‹#›</a:t>
            </a:fld>
            <a:endParaRPr lang="en-AU" noProof="0"/>
          </a:p>
        </p:txBody>
      </p:sp>
    </p:spTree>
    <p:extLst>
      <p:ext uri="{BB962C8B-B14F-4D97-AF65-F5344CB8AC3E}">
        <p14:creationId xmlns:p14="http://schemas.microsoft.com/office/powerpoint/2010/main" val="2670437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Picture Placeholder 7" descr="Image Placeholder">
            <a:extLst>
              <a:ext uri="{FF2B5EF4-FFF2-40B4-BE49-F238E27FC236}">
                <a16:creationId xmlns:a16="http://schemas.microsoft.com/office/drawing/2014/main" id="{E2450232-6A15-D0CD-EA3C-65FCBDB87C1C}"/>
              </a:ext>
            </a:extLst>
          </p:cNvPr>
          <p:cNvSpPr>
            <a:spLocks noGrp="1"/>
          </p:cNvSpPr>
          <p:nvPr>
            <p:ph type="pic" sz="quarter" idx="16" hasCustomPrompt="1"/>
          </p:nvPr>
        </p:nvSpPr>
        <p:spPr>
          <a:xfrm>
            <a:off x="5172076" y="800101"/>
            <a:ext cx="6170612" cy="5149850"/>
          </a:xfrm>
          <a:solidFill>
            <a:schemeClr val="bg1">
              <a:lumMod val="95000"/>
            </a:schemeClr>
          </a:solidFill>
        </p:spPr>
        <p:txBody>
          <a:bodyPr lIns="360000" tIns="360000" rIns="360000" bIns="360000"/>
          <a:lstStyle>
            <a:lvl1pPr>
              <a:defRPr sz="1600"/>
            </a:lvl1pPr>
          </a:lstStyle>
          <a:p>
            <a:r>
              <a:rPr lang="en-AU" noProof="0"/>
              <a:t>Click on the icon and follow the prompts to select your image.</a:t>
            </a:r>
          </a:p>
        </p:txBody>
      </p:sp>
      <p:sp>
        <p:nvSpPr>
          <p:cNvPr id="8" name="Title 1">
            <a:extLst>
              <a:ext uri="{FF2B5EF4-FFF2-40B4-BE49-F238E27FC236}">
                <a16:creationId xmlns:a16="http://schemas.microsoft.com/office/drawing/2014/main" id="{C257A185-0FB7-4828-92E2-2FEA7FD41077}"/>
              </a:ext>
            </a:extLst>
          </p:cNvPr>
          <p:cNvSpPr>
            <a:spLocks noGrp="1"/>
          </p:cNvSpPr>
          <p:nvPr>
            <p:ph type="title" hasCustomPrompt="1"/>
          </p:nvPr>
        </p:nvSpPr>
        <p:spPr>
          <a:xfrm>
            <a:off x="851322" y="800101"/>
            <a:ext cx="3932237" cy="1218795"/>
          </a:xfrm>
        </p:spPr>
        <p:txBody>
          <a:bodyPr anchor="t" anchorCtr="0"/>
          <a:lstStyle>
            <a:lvl1pPr>
              <a:defRPr/>
            </a:lvl1pPr>
          </a:lstStyle>
          <a:p>
            <a:r>
              <a:rPr lang="en-AU" noProof="0"/>
              <a:t>Click to add slide title</a:t>
            </a:r>
          </a:p>
        </p:txBody>
      </p:sp>
      <p:sp>
        <p:nvSpPr>
          <p:cNvPr id="11" name="Text Placeholder 4">
            <a:extLst>
              <a:ext uri="{FF2B5EF4-FFF2-40B4-BE49-F238E27FC236}">
                <a16:creationId xmlns:a16="http://schemas.microsoft.com/office/drawing/2014/main" id="{19A5836C-3EE2-491C-A804-D9E605D96C9B}"/>
              </a:ext>
            </a:extLst>
          </p:cNvPr>
          <p:cNvSpPr>
            <a:spLocks noGrp="1"/>
          </p:cNvSpPr>
          <p:nvPr>
            <p:ph type="body" sz="quarter" idx="15" hasCustomPrompt="1"/>
          </p:nvPr>
        </p:nvSpPr>
        <p:spPr>
          <a:xfrm>
            <a:off x="851322" y="2171700"/>
            <a:ext cx="3921125" cy="3697288"/>
          </a:xfrm>
        </p:spPr>
        <p:txBody>
          <a:bodyPr/>
          <a:lstStyle/>
          <a:p>
            <a:pPr lvl="0"/>
            <a:r>
              <a:rPr lang="en-AU" noProof="0"/>
              <a:t>Edit Master text styles</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p:txBody>
      </p:sp>
      <p:sp>
        <p:nvSpPr>
          <p:cNvPr id="6" name="Footer Placeholder 5">
            <a:extLst>
              <a:ext uri="{FF2B5EF4-FFF2-40B4-BE49-F238E27FC236}">
                <a16:creationId xmlns:a16="http://schemas.microsoft.com/office/drawing/2014/main" id="{CAE6F239-7AF3-4530-A2B5-B379DB148065}"/>
              </a:ext>
            </a:extLst>
          </p:cNvPr>
          <p:cNvSpPr>
            <a:spLocks noGrp="1"/>
          </p:cNvSpPr>
          <p:nvPr>
            <p:ph type="ftr" sz="quarter" idx="11"/>
          </p:nvPr>
        </p:nvSpPr>
        <p:spPr/>
        <p:txBody>
          <a:bodyPr/>
          <a:lstStyle/>
          <a:p>
            <a:r>
              <a:rPr lang="en-AU" noProof="0"/>
              <a:t>[To add a Presentation Title, go to the Insert tab &gt; Header &amp; Footer &gt; enter the title in the Footer field &gt; Apply to All]</a:t>
            </a:r>
          </a:p>
        </p:txBody>
      </p:sp>
      <p:sp>
        <p:nvSpPr>
          <p:cNvPr id="7" name="Slide Number Placeholder 6">
            <a:extLst>
              <a:ext uri="{FF2B5EF4-FFF2-40B4-BE49-F238E27FC236}">
                <a16:creationId xmlns:a16="http://schemas.microsoft.com/office/drawing/2014/main" id="{BF14895D-5805-4F7F-9E33-F0A235D9B040}"/>
              </a:ext>
            </a:extLst>
          </p:cNvPr>
          <p:cNvSpPr>
            <a:spLocks noGrp="1"/>
          </p:cNvSpPr>
          <p:nvPr>
            <p:ph type="sldNum" sz="quarter" idx="12"/>
          </p:nvPr>
        </p:nvSpPr>
        <p:spPr/>
        <p:txBody>
          <a:bodyPr/>
          <a:lstStyle/>
          <a:p>
            <a:fld id="{3F63F2B1-4266-4ED4-AC2C-DB487684831E}" type="slidenum">
              <a:rPr lang="en-AU" noProof="0" smtClean="0"/>
              <a:t>‹#›</a:t>
            </a:fld>
            <a:endParaRPr lang="en-AU" noProof="0"/>
          </a:p>
        </p:txBody>
      </p:sp>
    </p:spTree>
    <p:extLst>
      <p:ext uri="{BB962C8B-B14F-4D97-AF65-F5344CB8AC3E}">
        <p14:creationId xmlns:p14="http://schemas.microsoft.com/office/powerpoint/2010/main" val="3611423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567CF47-2A6F-4805-8236-77CA0F4FE3E3}"/>
              </a:ext>
            </a:extLst>
          </p:cNvPr>
          <p:cNvSpPr>
            <a:spLocks noGrp="1"/>
          </p:cNvSpPr>
          <p:nvPr>
            <p:ph type="title" hasCustomPrompt="1"/>
          </p:nvPr>
        </p:nvSpPr>
        <p:spPr>
          <a:xfrm>
            <a:off x="851322" y="800100"/>
            <a:ext cx="3920703" cy="1218795"/>
          </a:xfrm>
        </p:spPr>
        <p:txBody>
          <a:bodyPr anchor="t" anchorCtr="0"/>
          <a:lstStyle>
            <a:lvl1pPr>
              <a:defRPr/>
            </a:lvl1pPr>
          </a:lstStyle>
          <a:p>
            <a:r>
              <a:rPr lang="en-AU" noProof="0"/>
              <a:t>Click to add slide title</a:t>
            </a:r>
          </a:p>
        </p:txBody>
      </p:sp>
      <p:sp>
        <p:nvSpPr>
          <p:cNvPr id="10" name="Text Placeholder 4">
            <a:extLst>
              <a:ext uri="{FF2B5EF4-FFF2-40B4-BE49-F238E27FC236}">
                <a16:creationId xmlns:a16="http://schemas.microsoft.com/office/drawing/2014/main" id="{F7F495E0-8AB2-4857-8B5D-A547941533C1}"/>
              </a:ext>
            </a:extLst>
          </p:cNvPr>
          <p:cNvSpPr>
            <a:spLocks noGrp="1"/>
          </p:cNvSpPr>
          <p:nvPr>
            <p:ph type="body" sz="quarter" idx="13" hasCustomPrompt="1"/>
          </p:nvPr>
        </p:nvSpPr>
        <p:spPr>
          <a:xfrm>
            <a:off x="851322" y="2193680"/>
            <a:ext cx="3921125" cy="3675307"/>
          </a:xfrm>
        </p:spPr>
        <p:txBody>
          <a:bodyPr/>
          <a:lstStyle/>
          <a:p>
            <a:pPr lvl="0"/>
            <a:r>
              <a:rPr lang="en-AU" noProof="0"/>
              <a:t>Edit Master text styles</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p:txBody>
      </p:sp>
      <p:sp>
        <p:nvSpPr>
          <p:cNvPr id="9" name="Content Placeholder 9">
            <a:extLst>
              <a:ext uri="{FF2B5EF4-FFF2-40B4-BE49-F238E27FC236}">
                <a16:creationId xmlns:a16="http://schemas.microsoft.com/office/drawing/2014/main" id="{69595EDF-D4E2-4869-B76F-4BF54300D68B}"/>
              </a:ext>
            </a:extLst>
          </p:cNvPr>
          <p:cNvSpPr>
            <a:spLocks noGrp="1"/>
          </p:cNvSpPr>
          <p:nvPr>
            <p:ph sz="quarter" idx="14" hasCustomPrompt="1"/>
          </p:nvPr>
        </p:nvSpPr>
        <p:spPr>
          <a:xfrm>
            <a:off x="5183188" y="800100"/>
            <a:ext cx="6172200" cy="5149850"/>
          </a:xfrm>
        </p:spPr>
        <p:txBody>
          <a:bodyPr/>
          <a:lstStyle/>
          <a:p>
            <a:pPr lvl="0"/>
            <a:r>
              <a:rPr lang="en-AU" noProof="0"/>
              <a:t>Edit Master text styles</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p:txBody>
      </p:sp>
      <p:sp>
        <p:nvSpPr>
          <p:cNvPr id="6" name="Footer Placeholder 5">
            <a:extLst>
              <a:ext uri="{FF2B5EF4-FFF2-40B4-BE49-F238E27FC236}">
                <a16:creationId xmlns:a16="http://schemas.microsoft.com/office/drawing/2014/main" id="{18F2AFEF-6796-4FF8-87CB-41D46879F44A}"/>
              </a:ext>
            </a:extLst>
          </p:cNvPr>
          <p:cNvSpPr>
            <a:spLocks noGrp="1"/>
          </p:cNvSpPr>
          <p:nvPr>
            <p:ph type="ftr" sz="quarter" idx="11"/>
          </p:nvPr>
        </p:nvSpPr>
        <p:spPr/>
        <p:txBody>
          <a:bodyPr/>
          <a:lstStyle/>
          <a:p>
            <a:r>
              <a:rPr lang="en-AU" noProof="0"/>
              <a:t>[To add a Presentation Title, go to the Insert tab &gt; Header &amp; Footer &gt; enter the title in the Footer field &gt; Apply to All]</a:t>
            </a:r>
          </a:p>
        </p:txBody>
      </p:sp>
      <p:sp>
        <p:nvSpPr>
          <p:cNvPr id="7" name="Slide Number Placeholder 6">
            <a:extLst>
              <a:ext uri="{FF2B5EF4-FFF2-40B4-BE49-F238E27FC236}">
                <a16:creationId xmlns:a16="http://schemas.microsoft.com/office/drawing/2014/main" id="{67C4A5DB-64FC-4FAC-AB87-9EFBD1176620}"/>
              </a:ext>
            </a:extLst>
          </p:cNvPr>
          <p:cNvSpPr>
            <a:spLocks noGrp="1"/>
          </p:cNvSpPr>
          <p:nvPr>
            <p:ph type="sldNum" sz="quarter" idx="12"/>
          </p:nvPr>
        </p:nvSpPr>
        <p:spPr/>
        <p:txBody>
          <a:bodyPr/>
          <a:lstStyle/>
          <a:p>
            <a:fld id="{3F63F2B1-4266-4ED4-AC2C-DB487684831E}" type="slidenum">
              <a:rPr lang="en-AU" noProof="0" smtClean="0"/>
              <a:t>‹#›</a:t>
            </a:fld>
            <a:endParaRPr lang="en-AU" noProof="0"/>
          </a:p>
        </p:txBody>
      </p:sp>
    </p:spTree>
    <p:extLst>
      <p:ext uri="{BB962C8B-B14F-4D97-AF65-F5344CB8AC3E}">
        <p14:creationId xmlns:p14="http://schemas.microsoft.com/office/powerpoint/2010/main" val="2839326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8C27A0-7D2C-4FBB-B70D-3BDA3F9AFD9A}"/>
              </a:ext>
            </a:extLst>
          </p:cNvPr>
          <p:cNvSpPr>
            <a:spLocks noGrp="1"/>
          </p:cNvSpPr>
          <p:nvPr>
            <p:ph type="title"/>
          </p:nvPr>
        </p:nvSpPr>
        <p:spPr>
          <a:xfrm>
            <a:off x="839788" y="732390"/>
            <a:ext cx="10502478" cy="677108"/>
          </a:xfrm>
          <a:prstGeom prst="rect">
            <a:avLst/>
          </a:prstGeom>
        </p:spPr>
        <p:txBody>
          <a:bodyPr vert="horz" wrap="square" lIns="0" tIns="0" rIns="0" bIns="0" rtlCol="0" anchor="b" anchorCtr="0">
            <a:spAutoFit/>
          </a:bodyPr>
          <a:lstStyle/>
          <a:p>
            <a:r>
              <a:rPr lang="en-AU" noProof="0"/>
              <a:t>Click to add slide title</a:t>
            </a:r>
          </a:p>
        </p:txBody>
      </p:sp>
      <p:sp>
        <p:nvSpPr>
          <p:cNvPr id="3" name="Text Placeholder 2">
            <a:extLst>
              <a:ext uri="{FF2B5EF4-FFF2-40B4-BE49-F238E27FC236}">
                <a16:creationId xmlns:a16="http://schemas.microsoft.com/office/drawing/2014/main" id="{7CAB03F2-F2F4-4F78-98F4-3316FD88B3BD}"/>
              </a:ext>
            </a:extLst>
          </p:cNvPr>
          <p:cNvSpPr>
            <a:spLocks noGrp="1"/>
          </p:cNvSpPr>
          <p:nvPr>
            <p:ph type="body" idx="1"/>
          </p:nvPr>
        </p:nvSpPr>
        <p:spPr>
          <a:xfrm>
            <a:off x="851322" y="1808163"/>
            <a:ext cx="10502478" cy="4118504"/>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5" name="Footer Placeholder 4">
            <a:extLst>
              <a:ext uri="{FF2B5EF4-FFF2-40B4-BE49-F238E27FC236}">
                <a16:creationId xmlns:a16="http://schemas.microsoft.com/office/drawing/2014/main" id="{4B1F260C-52B2-4D1C-B9C7-80179DFAC500}"/>
              </a:ext>
            </a:extLst>
          </p:cNvPr>
          <p:cNvSpPr>
            <a:spLocks noGrp="1"/>
          </p:cNvSpPr>
          <p:nvPr>
            <p:ph type="ftr" sz="quarter" idx="3"/>
          </p:nvPr>
        </p:nvSpPr>
        <p:spPr>
          <a:xfrm>
            <a:off x="839788" y="6286499"/>
            <a:ext cx="9938166" cy="252410"/>
          </a:xfrm>
          <a:prstGeom prst="rect">
            <a:avLst/>
          </a:prstGeom>
        </p:spPr>
        <p:txBody>
          <a:bodyPr vert="horz" lIns="0" tIns="0" rIns="0" bIns="0" rtlCol="0" anchor="ctr"/>
          <a:lstStyle>
            <a:lvl1pPr algn="l">
              <a:defRPr sz="800">
                <a:solidFill>
                  <a:schemeClr val="tx2"/>
                </a:solidFill>
              </a:defRPr>
            </a:lvl1pPr>
          </a:lstStyle>
          <a:p>
            <a:r>
              <a:rPr lang="en-AU" noProof="0"/>
              <a:t>[To add a Presentation Title, go to the Insert tab &gt; Header &amp; Footer &gt; enter the title in the Footer field &gt; Apply to All]</a:t>
            </a:r>
          </a:p>
        </p:txBody>
      </p:sp>
      <p:sp>
        <p:nvSpPr>
          <p:cNvPr id="6" name="Slide Number Placeholder 5">
            <a:extLst>
              <a:ext uri="{FF2B5EF4-FFF2-40B4-BE49-F238E27FC236}">
                <a16:creationId xmlns:a16="http://schemas.microsoft.com/office/drawing/2014/main" id="{885A0918-8A9E-4284-8EAE-6CC43FB0AF63}"/>
              </a:ext>
            </a:extLst>
          </p:cNvPr>
          <p:cNvSpPr>
            <a:spLocks noGrp="1"/>
          </p:cNvSpPr>
          <p:nvPr>
            <p:ph type="sldNum" sz="quarter" idx="4"/>
          </p:nvPr>
        </p:nvSpPr>
        <p:spPr>
          <a:xfrm>
            <a:off x="10537932" y="6286499"/>
            <a:ext cx="804334" cy="252412"/>
          </a:xfrm>
          <a:prstGeom prst="rect">
            <a:avLst/>
          </a:prstGeom>
        </p:spPr>
        <p:txBody>
          <a:bodyPr vert="horz" lIns="0" tIns="0" rIns="0" bIns="0" rtlCol="0" anchor="ctr"/>
          <a:lstStyle>
            <a:lvl1pPr algn="r">
              <a:defRPr sz="800">
                <a:solidFill>
                  <a:schemeClr val="tx2"/>
                </a:solidFill>
              </a:defRPr>
            </a:lvl1pPr>
          </a:lstStyle>
          <a:p>
            <a:fld id="{3F63F2B1-4266-4ED4-AC2C-DB487684831E}" type="slidenum">
              <a:rPr lang="en-AU" noProof="0" smtClean="0"/>
              <a:pPr/>
              <a:t>‹#›</a:t>
            </a:fld>
            <a:endParaRPr lang="en-AU" noProof="0"/>
          </a:p>
        </p:txBody>
      </p:sp>
      <p:pic>
        <p:nvPicPr>
          <p:cNvPr id="4" name="Picture 3">
            <a:extLst>
              <a:ext uri="{FF2B5EF4-FFF2-40B4-BE49-F238E27FC236}">
                <a16:creationId xmlns:a16="http://schemas.microsoft.com/office/drawing/2014/main" id="{99DF88D5-AF3C-F480-1F11-695A3233C51C}"/>
              </a:ext>
            </a:extLst>
          </p:cNvPr>
          <p:cNvPicPr>
            <a:picLocks noChangeAspect="1"/>
          </p:cNvPicPr>
          <p:nvPr userDrawn="1"/>
        </p:nvPicPr>
        <p:blipFill rotWithShape="1">
          <a:blip r:embed="rId16" cstate="print">
            <a:extLst>
              <a:ext uri="{28A0092B-C50C-407E-A947-70E740481C1C}">
                <a14:useLocalDpi xmlns:a14="http://schemas.microsoft.com/office/drawing/2010/main" val="0"/>
              </a:ext>
            </a:extLst>
          </a:blip>
          <a:srcRect/>
          <a:stretch/>
        </p:blipFill>
        <p:spPr>
          <a:xfrm>
            <a:off x="10976697" y="6012872"/>
            <a:ext cx="1215303" cy="845127"/>
          </a:xfrm>
          <a:prstGeom prst="rect">
            <a:avLst/>
          </a:prstGeom>
        </p:spPr>
      </p:pic>
    </p:spTree>
    <p:extLst>
      <p:ext uri="{BB962C8B-B14F-4D97-AF65-F5344CB8AC3E}">
        <p14:creationId xmlns:p14="http://schemas.microsoft.com/office/powerpoint/2010/main" val="947559637"/>
      </p:ext>
    </p:extLst>
  </p:cSld>
  <p:clrMap bg1="lt1" tx1="dk1" bg2="lt2" tx2="dk2" accent1="accent1" accent2="accent2" accent3="accent3" accent4="accent4" accent5="accent5" accent6="accent6" hlink="hlink" folHlink="folHlink"/>
  <p:sldLayoutIdLst>
    <p:sldLayoutId id="2147483693" r:id="rId1"/>
    <p:sldLayoutId id="2147483695" r:id="rId2"/>
    <p:sldLayoutId id="2147483706" r:id="rId3"/>
    <p:sldLayoutId id="2147483708" r:id="rId4"/>
    <p:sldLayoutId id="2147483707" r:id="rId5"/>
    <p:sldLayoutId id="2147483709" r:id="rId6"/>
    <p:sldLayoutId id="2147483710" r:id="rId7"/>
    <p:sldLayoutId id="2147483705" r:id="rId8"/>
    <p:sldLayoutId id="2147483704" r:id="rId9"/>
    <p:sldLayoutId id="2147483697" r:id="rId10"/>
    <p:sldLayoutId id="2147483711" r:id="rId11"/>
    <p:sldLayoutId id="2147483701" r:id="rId12"/>
    <p:sldLayoutId id="2147483702" r:id="rId13"/>
    <p:sldLayoutId id="2147483712" r:id="rId14"/>
  </p:sldLayoutIdLst>
  <p:hf sldNum="0" hdr="0" dt="0"/>
  <p:txStyles>
    <p:titleStyle>
      <a:lvl1pPr algn="l" defTabSz="914400" rtl="0" eaLnBrk="1" latinLnBrk="0" hangingPunct="1">
        <a:lnSpc>
          <a:spcPct val="100000"/>
        </a:lnSpc>
        <a:spcBef>
          <a:spcPct val="0"/>
        </a:spcBef>
        <a:buNone/>
        <a:defRPr sz="4400" b="0" kern="1200">
          <a:solidFill>
            <a:schemeClr val="accent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504" userDrawn="1">
          <p15:clr>
            <a:srgbClr val="F26B43"/>
          </p15:clr>
        </p15:guide>
        <p15:guide id="4" pos="529" userDrawn="1">
          <p15:clr>
            <a:srgbClr val="F26B43"/>
          </p15:clr>
        </p15:guide>
        <p15:guide id="5" pos="7151" userDrawn="1">
          <p15:clr>
            <a:srgbClr val="F26B43"/>
          </p15:clr>
        </p15:guide>
        <p15:guide id="6" orient="horz" pos="822" userDrawn="1">
          <p15:clr>
            <a:srgbClr val="F26B43"/>
          </p15:clr>
        </p15:guide>
        <p15:guide id="7" pos="3727" userDrawn="1">
          <p15:clr>
            <a:srgbClr val="F26B43"/>
          </p15:clr>
        </p15:guide>
        <p15:guide id="8" pos="3953" userDrawn="1">
          <p15:clr>
            <a:srgbClr val="F26B43"/>
          </p15:clr>
        </p15:guide>
        <p15:guide id="9" orient="horz" pos="1139" userDrawn="1">
          <p15:clr>
            <a:srgbClr val="F26B43"/>
          </p15:clr>
        </p15:guide>
        <p15:guide id="10"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hyperlink" Target="https://app.sli.do/event/6o16JbqHUcDCu2NNuuP3kw"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hyperlink" Target="https://app.sli.do/event/6o16JbqHUcDCu2NNuuP3kw"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hyperlink" Target="https://app.sli.do/event/6o16JbqHUcDCu2NNuuP3kw"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DESConsultations@dss.gov.au"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12.xml"/><Relationship Id="rId4" Type="http://schemas.openxmlformats.org/officeDocument/2006/relationships/hyperlink" Target="https://app.sli.do/event/6o16JbqHUcDCu2NNuuP3kw"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8.xml"/><Relationship Id="rId1" Type="http://schemas.openxmlformats.org/officeDocument/2006/relationships/slideLayout" Target="../slideLayouts/slideLayout14.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hyperlink" Target="https://app.sli.do/event/6o16JbqHUcDCu2NNuuP3k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E4B70-E2D6-4B0D-83B5-E4F9BB0C1722}"/>
              </a:ext>
            </a:extLst>
          </p:cNvPr>
          <p:cNvSpPr>
            <a:spLocks noGrp="1"/>
          </p:cNvSpPr>
          <p:nvPr>
            <p:ph type="ctrTitle"/>
          </p:nvPr>
        </p:nvSpPr>
        <p:spPr>
          <a:xfrm>
            <a:off x="588523" y="1821827"/>
            <a:ext cx="9199950" cy="2708434"/>
          </a:xfrm>
        </p:spPr>
        <p:txBody>
          <a:bodyPr/>
          <a:lstStyle/>
          <a:p>
            <a:r>
              <a:rPr lang="en-AU" dirty="0"/>
              <a:t>New Specialist Disability Employment Program – </a:t>
            </a:r>
            <a:br>
              <a:rPr lang="en-AU" dirty="0"/>
            </a:br>
            <a:r>
              <a:rPr lang="en-AU" dirty="0"/>
              <a:t>Request for Tender (RFT)     Exposure Draft</a:t>
            </a:r>
          </a:p>
        </p:txBody>
      </p:sp>
      <p:sp>
        <p:nvSpPr>
          <p:cNvPr id="3" name="Subtitle 2">
            <a:extLst>
              <a:ext uri="{FF2B5EF4-FFF2-40B4-BE49-F238E27FC236}">
                <a16:creationId xmlns:a16="http://schemas.microsoft.com/office/drawing/2014/main" id="{D20E3A2D-67BE-4608-970E-AF8BB1CC13C7}"/>
              </a:ext>
            </a:extLst>
          </p:cNvPr>
          <p:cNvSpPr>
            <a:spLocks noGrp="1"/>
          </p:cNvSpPr>
          <p:nvPr>
            <p:ph type="subTitle" idx="1"/>
          </p:nvPr>
        </p:nvSpPr>
        <p:spPr>
          <a:xfrm>
            <a:off x="588523" y="4851006"/>
            <a:ext cx="7333444" cy="878189"/>
          </a:xfrm>
        </p:spPr>
        <p:txBody>
          <a:bodyPr/>
          <a:lstStyle/>
          <a:p>
            <a:r>
              <a:rPr lang="en-AU" sz="2800">
                <a:solidFill>
                  <a:schemeClr val="tx1"/>
                </a:solidFill>
              </a:rPr>
              <a:t>Public Briefing</a:t>
            </a:r>
          </a:p>
          <a:p>
            <a:r>
              <a:rPr lang="en-AU" sz="1800">
                <a:solidFill>
                  <a:schemeClr val="tx1"/>
                </a:solidFill>
              </a:rPr>
              <a:t>August 2024</a:t>
            </a:r>
          </a:p>
        </p:txBody>
      </p:sp>
    </p:spTree>
    <p:extLst>
      <p:ext uri="{BB962C8B-B14F-4D97-AF65-F5344CB8AC3E}">
        <p14:creationId xmlns:p14="http://schemas.microsoft.com/office/powerpoint/2010/main" val="1587621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FAD821D-3222-5958-40C4-1FD1C80122CE}"/>
              </a:ext>
            </a:extLst>
          </p:cNvPr>
          <p:cNvSpPr>
            <a:spLocks noGrp="1"/>
          </p:cNvSpPr>
          <p:nvPr>
            <p:ph type="title"/>
          </p:nvPr>
        </p:nvSpPr>
        <p:spPr>
          <a:xfrm>
            <a:off x="648158" y="141158"/>
            <a:ext cx="11104953" cy="830372"/>
          </a:xfrm>
        </p:spPr>
        <p:txBody>
          <a:bodyPr/>
          <a:lstStyle/>
          <a:p>
            <a:r>
              <a:rPr lang="en-AU" dirty="0">
                <a:solidFill>
                  <a:srgbClr val="005568"/>
                </a:solidFill>
                <a:latin typeface="Tahoma" panose="020B0604030504040204" pitchFamily="34" charset="0"/>
                <a:ea typeface="Tahoma" panose="020B0604030504040204" pitchFamily="34" charset="0"/>
                <a:cs typeface="Tahoma" panose="020B0604030504040204" pitchFamily="34" charset="0"/>
              </a:rPr>
              <a:t>New approach to employment assistance</a:t>
            </a:r>
          </a:p>
        </p:txBody>
      </p:sp>
      <p:sp>
        <p:nvSpPr>
          <p:cNvPr id="5" name="Content Placeholder 2">
            <a:extLst>
              <a:ext uri="{FF2B5EF4-FFF2-40B4-BE49-F238E27FC236}">
                <a16:creationId xmlns:a16="http://schemas.microsoft.com/office/drawing/2014/main" id="{261240BD-8007-5E18-B275-70EE996F8127}"/>
              </a:ext>
            </a:extLst>
          </p:cNvPr>
          <p:cNvSpPr txBox="1">
            <a:spLocks/>
          </p:cNvSpPr>
          <p:nvPr/>
        </p:nvSpPr>
        <p:spPr>
          <a:xfrm>
            <a:off x="622191" y="1252847"/>
            <a:ext cx="10807809" cy="2137950"/>
          </a:xfrm>
          <a:prstGeom prst="rect">
            <a:avLst/>
          </a:prstGeom>
        </p:spPr>
        <p:txBody>
          <a:bodyPr vert="horz" lIns="0" tIns="0" rIns="0" bIns="0" rtlCol="0">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9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9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9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9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9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pPr marL="285750" indent="-285750">
              <a:lnSpc>
                <a:spcPct val="150000"/>
              </a:lnSpc>
              <a:spcBef>
                <a:spcPts val="450"/>
              </a:spcBef>
              <a:buFont typeface="Wingdings" panose="05000000000000000000" pitchFamily="2" charset="2"/>
              <a:buChar char="§"/>
              <a:defRPr/>
            </a:pPr>
            <a:r>
              <a:rPr lang="en-AU">
                <a:solidFill>
                  <a:schemeClr val="tx1"/>
                </a:solidFill>
                <a:latin typeface="Tahoma"/>
                <a:cs typeface="Segoe UI"/>
              </a:rPr>
              <a:t>Two service offers – intensive and flexible, to reflect the individual needs of participants.</a:t>
            </a:r>
          </a:p>
          <a:p>
            <a:pPr marL="285750" indent="-285750">
              <a:lnSpc>
                <a:spcPct val="150000"/>
              </a:lnSpc>
              <a:spcBef>
                <a:spcPts val="450"/>
              </a:spcBef>
              <a:buFont typeface="Wingdings" panose="05000000000000000000" pitchFamily="2" charset="2"/>
              <a:buChar char="§"/>
              <a:defRPr/>
            </a:pPr>
            <a:r>
              <a:rPr lang="en-AU">
                <a:solidFill>
                  <a:schemeClr val="tx1"/>
                </a:solidFill>
                <a:latin typeface="Tahoma"/>
                <a:cs typeface="Segoe UI"/>
              </a:rPr>
              <a:t>Providers will offer a range of customised supports to participants depending on where they are in their employment journey and their capacity to participate.</a:t>
            </a:r>
          </a:p>
          <a:p>
            <a:pPr marL="285750" indent="-285750">
              <a:lnSpc>
                <a:spcPct val="150000"/>
              </a:lnSpc>
              <a:spcBef>
                <a:spcPts val="450"/>
              </a:spcBef>
              <a:buFont typeface="Wingdings" panose="05000000000000000000" pitchFamily="2" charset="2"/>
              <a:buChar char="§"/>
              <a:defRPr/>
            </a:pPr>
            <a:r>
              <a:rPr lang="en-AU">
                <a:solidFill>
                  <a:schemeClr val="tx1"/>
                </a:solidFill>
                <a:latin typeface="Tahoma"/>
                <a:cs typeface="Segoe UI"/>
              </a:rPr>
              <a:t>Providers will explore options and pathways to employment with participants under both services and build trust through a Job Plan that is participant led.</a:t>
            </a:r>
          </a:p>
        </p:txBody>
      </p:sp>
      <p:graphicFrame>
        <p:nvGraphicFramePr>
          <p:cNvPr id="10" name="Table 9">
            <a:extLst>
              <a:ext uri="{FF2B5EF4-FFF2-40B4-BE49-F238E27FC236}">
                <a16:creationId xmlns:a16="http://schemas.microsoft.com/office/drawing/2014/main" id="{5C9B5E6B-A6F4-B3A0-F401-AAE3B20DEB70}"/>
              </a:ext>
            </a:extLst>
          </p:cNvPr>
          <p:cNvGraphicFramePr>
            <a:graphicFrameLocks noGrp="1"/>
          </p:cNvGraphicFramePr>
          <p:nvPr>
            <p:extLst>
              <p:ext uri="{D42A27DB-BD31-4B8C-83A1-F6EECF244321}">
                <p14:modId xmlns:p14="http://schemas.microsoft.com/office/powerpoint/2010/main" val="1627700049"/>
              </p:ext>
            </p:extLst>
          </p:nvPr>
        </p:nvGraphicFramePr>
        <p:xfrm>
          <a:off x="648158" y="4393260"/>
          <a:ext cx="5257800" cy="1925653"/>
        </p:xfrm>
        <a:graphic>
          <a:graphicData uri="http://schemas.openxmlformats.org/drawingml/2006/table">
            <a:tbl>
              <a:tblPr firstRow="1" bandRow="1"/>
              <a:tblGrid>
                <a:gridCol w="5257800">
                  <a:extLst>
                    <a:ext uri="{9D8B030D-6E8A-4147-A177-3AD203B41FA5}">
                      <a16:colId xmlns:a16="http://schemas.microsoft.com/office/drawing/2014/main" val="2783404168"/>
                    </a:ext>
                  </a:extLst>
                </a:gridCol>
              </a:tblGrid>
              <a:tr h="1925653">
                <a:tc>
                  <a:txBody>
                    <a:bodyPr/>
                    <a:lstStyle>
                      <a:lvl1pPr marL="0" algn="l" defTabSz="1218987" rtl="0" eaLnBrk="1" latinLnBrk="0" hangingPunct="1">
                        <a:defRPr sz="2400" kern="1200">
                          <a:solidFill>
                            <a:schemeClr val="tx1"/>
                          </a:solidFill>
                          <a:latin typeface="Tahoma"/>
                        </a:defRPr>
                      </a:lvl1pPr>
                      <a:lvl2pPr marL="609493" algn="l" defTabSz="1218987" rtl="0" eaLnBrk="1" latinLnBrk="0" hangingPunct="1">
                        <a:defRPr sz="2400" kern="1200">
                          <a:solidFill>
                            <a:schemeClr val="tx1"/>
                          </a:solidFill>
                          <a:latin typeface="Tahoma"/>
                        </a:defRPr>
                      </a:lvl2pPr>
                      <a:lvl3pPr marL="1218987" algn="l" defTabSz="1218987" rtl="0" eaLnBrk="1" latinLnBrk="0" hangingPunct="1">
                        <a:defRPr sz="2400" kern="1200">
                          <a:solidFill>
                            <a:schemeClr val="tx1"/>
                          </a:solidFill>
                          <a:latin typeface="Tahoma"/>
                        </a:defRPr>
                      </a:lvl3pPr>
                      <a:lvl4pPr marL="1828480" algn="l" defTabSz="1218987" rtl="0" eaLnBrk="1" latinLnBrk="0" hangingPunct="1">
                        <a:defRPr sz="2400" kern="1200">
                          <a:solidFill>
                            <a:schemeClr val="tx1"/>
                          </a:solidFill>
                          <a:latin typeface="Tahoma"/>
                        </a:defRPr>
                      </a:lvl4pPr>
                      <a:lvl5pPr marL="2437973" algn="l" defTabSz="1218987" rtl="0" eaLnBrk="1" latinLnBrk="0" hangingPunct="1">
                        <a:defRPr sz="2400" kern="1200">
                          <a:solidFill>
                            <a:schemeClr val="tx1"/>
                          </a:solidFill>
                          <a:latin typeface="Tahoma"/>
                        </a:defRPr>
                      </a:lvl5pPr>
                      <a:lvl6pPr marL="3047467" algn="l" defTabSz="1218987" rtl="0" eaLnBrk="1" latinLnBrk="0" hangingPunct="1">
                        <a:defRPr sz="2400" kern="1200">
                          <a:solidFill>
                            <a:schemeClr val="tx1"/>
                          </a:solidFill>
                          <a:latin typeface="Tahoma"/>
                        </a:defRPr>
                      </a:lvl6pPr>
                      <a:lvl7pPr marL="3656960" algn="l" defTabSz="1218987" rtl="0" eaLnBrk="1" latinLnBrk="0" hangingPunct="1">
                        <a:defRPr sz="2400" kern="1200">
                          <a:solidFill>
                            <a:schemeClr val="tx1"/>
                          </a:solidFill>
                          <a:latin typeface="Tahoma"/>
                        </a:defRPr>
                      </a:lvl7pPr>
                      <a:lvl8pPr marL="4266453" algn="l" defTabSz="1218987" rtl="0" eaLnBrk="1" latinLnBrk="0" hangingPunct="1">
                        <a:defRPr sz="2400" kern="1200">
                          <a:solidFill>
                            <a:schemeClr val="tx1"/>
                          </a:solidFill>
                          <a:latin typeface="Tahoma"/>
                        </a:defRPr>
                      </a:lvl8pPr>
                      <a:lvl9pPr marL="4875947" algn="l" defTabSz="1218987" rtl="0" eaLnBrk="1" latinLnBrk="0" hangingPunct="1">
                        <a:defRPr sz="2400" kern="1200">
                          <a:solidFill>
                            <a:schemeClr val="tx1"/>
                          </a:solidFill>
                          <a:latin typeface="Tahoma"/>
                        </a:defRPr>
                      </a:lvl9pPr>
                    </a:lstStyle>
                    <a:p>
                      <a:pPr marL="0" lvl="0" indent="0" algn="ctr">
                        <a:buFont typeface="Arial" panose="020B0604020202020204" pitchFamily="34" charset="0"/>
                        <a:buNone/>
                      </a:pPr>
                      <a:r>
                        <a:rPr lang="en-AU" sz="1800"/>
                        <a:t>The intensive service is the default for those who are preparing for work and looking for work.</a:t>
                      </a:r>
                    </a:p>
                  </a:txBody>
                  <a:tcPr anchor="ctr">
                    <a:lnL w="28575" cap="flat" cmpd="sng" algn="ctr">
                      <a:solidFill>
                        <a:srgbClr val="005568"/>
                      </a:solidFill>
                      <a:prstDash val="solid"/>
                      <a:round/>
                      <a:headEnd type="none" w="med" len="med"/>
                      <a:tailEnd type="none" w="med" len="med"/>
                    </a:lnL>
                    <a:lnR w="28575" cap="flat" cmpd="sng" algn="ctr">
                      <a:solidFill>
                        <a:srgbClr val="005568"/>
                      </a:solidFill>
                      <a:prstDash val="solid"/>
                      <a:round/>
                      <a:headEnd type="none" w="med" len="med"/>
                      <a:tailEnd type="none" w="med" len="med"/>
                    </a:lnR>
                    <a:lnT w="28575" cap="flat" cmpd="sng" algn="ctr">
                      <a:solidFill>
                        <a:srgbClr val="005568"/>
                      </a:solidFill>
                      <a:prstDash val="solid"/>
                      <a:round/>
                      <a:headEnd type="none" w="med" len="med"/>
                      <a:tailEnd type="none" w="med" len="med"/>
                    </a:lnT>
                    <a:lnB w="28575" cap="flat" cmpd="sng" algn="ctr">
                      <a:solidFill>
                        <a:srgbClr val="005568"/>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726500"/>
                  </a:ext>
                </a:extLst>
              </a:tr>
            </a:tbl>
          </a:graphicData>
        </a:graphic>
      </p:graphicFrame>
      <p:graphicFrame>
        <p:nvGraphicFramePr>
          <p:cNvPr id="11" name="Table 10">
            <a:extLst>
              <a:ext uri="{FF2B5EF4-FFF2-40B4-BE49-F238E27FC236}">
                <a16:creationId xmlns:a16="http://schemas.microsoft.com/office/drawing/2014/main" id="{6F348395-2223-506F-FCD6-0AD4D67BE8A4}"/>
              </a:ext>
            </a:extLst>
          </p:cNvPr>
          <p:cNvGraphicFramePr>
            <a:graphicFrameLocks noGrp="1"/>
          </p:cNvGraphicFramePr>
          <p:nvPr>
            <p:extLst>
              <p:ext uri="{D42A27DB-BD31-4B8C-83A1-F6EECF244321}">
                <p14:modId xmlns:p14="http://schemas.microsoft.com/office/powerpoint/2010/main" val="3528467829"/>
              </p:ext>
            </p:extLst>
          </p:nvPr>
        </p:nvGraphicFramePr>
        <p:xfrm>
          <a:off x="6338629" y="4390186"/>
          <a:ext cx="5257800" cy="1925653"/>
        </p:xfrm>
        <a:graphic>
          <a:graphicData uri="http://schemas.openxmlformats.org/drawingml/2006/table">
            <a:tbl>
              <a:tblPr firstRow="1" bandRow="1"/>
              <a:tblGrid>
                <a:gridCol w="5257800">
                  <a:extLst>
                    <a:ext uri="{9D8B030D-6E8A-4147-A177-3AD203B41FA5}">
                      <a16:colId xmlns:a16="http://schemas.microsoft.com/office/drawing/2014/main" val="2783404168"/>
                    </a:ext>
                  </a:extLst>
                </a:gridCol>
              </a:tblGrid>
              <a:tr h="1925653">
                <a:tc>
                  <a:txBody>
                    <a:bodyPr/>
                    <a:lstStyle>
                      <a:lvl1pPr marL="0" algn="l" defTabSz="1218987" rtl="0" eaLnBrk="1" latinLnBrk="0" hangingPunct="1">
                        <a:defRPr sz="2400" kern="1200">
                          <a:solidFill>
                            <a:schemeClr val="tx1"/>
                          </a:solidFill>
                          <a:latin typeface="Tahoma"/>
                        </a:defRPr>
                      </a:lvl1pPr>
                      <a:lvl2pPr marL="609493" algn="l" defTabSz="1218987" rtl="0" eaLnBrk="1" latinLnBrk="0" hangingPunct="1">
                        <a:defRPr sz="2400" kern="1200">
                          <a:solidFill>
                            <a:schemeClr val="tx1"/>
                          </a:solidFill>
                          <a:latin typeface="Tahoma"/>
                        </a:defRPr>
                      </a:lvl2pPr>
                      <a:lvl3pPr marL="1218987" algn="l" defTabSz="1218987" rtl="0" eaLnBrk="1" latinLnBrk="0" hangingPunct="1">
                        <a:defRPr sz="2400" kern="1200">
                          <a:solidFill>
                            <a:schemeClr val="tx1"/>
                          </a:solidFill>
                          <a:latin typeface="Tahoma"/>
                        </a:defRPr>
                      </a:lvl3pPr>
                      <a:lvl4pPr marL="1828480" algn="l" defTabSz="1218987" rtl="0" eaLnBrk="1" latinLnBrk="0" hangingPunct="1">
                        <a:defRPr sz="2400" kern="1200">
                          <a:solidFill>
                            <a:schemeClr val="tx1"/>
                          </a:solidFill>
                          <a:latin typeface="Tahoma"/>
                        </a:defRPr>
                      </a:lvl4pPr>
                      <a:lvl5pPr marL="2437973" algn="l" defTabSz="1218987" rtl="0" eaLnBrk="1" latinLnBrk="0" hangingPunct="1">
                        <a:defRPr sz="2400" kern="1200">
                          <a:solidFill>
                            <a:schemeClr val="tx1"/>
                          </a:solidFill>
                          <a:latin typeface="Tahoma"/>
                        </a:defRPr>
                      </a:lvl5pPr>
                      <a:lvl6pPr marL="3047467" algn="l" defTabSz="1218987" rtl="0" eaLnBrk="1" latinLnBrk="0" hangingPunct="1">
                        <a:defRPr sz="2400" kern="1200">
                          <a:solidFill>
                            <a:schemeClr val="tx1"/>
                          </a:solidFill>
                          <a:latin typeface="Tahoma"/>
                        </a:defRPr>
                      </a:lvl6pPr>
                      <a:lvl7pPr marL="3656960" algn="l" defTabSz="1218987" rtl="0" eaLnBrk="1" latinLnBrk="0" hangingPunct="1">
                        <a:defRPr sz="2400" kern="1200">
                          <a:solidFill>
                            <a:schemeClr val="tx1"/>
                          </a:solidFill>
                          <a:latin typeface="Tahoma"/>
                        </a:defRPr>
                      </a:lvl7pPr>
                      <a:lvl8pPr marL="4266453" algn="l" defTabSz="1218987" rtl="0" eaLnBrk="1" latinLnBrk="0" hangingPunct="1">
                        <a:defRPr sz="2400" kern="1200">
                          <a:solidFill>
                            <a:schemeClr val="tx1"/>
                          </a:solidFill>
                          <a:latin typeface="Tahoma"/>
                        </a:defRPr>
                      </a:lvl8pPr>
                      <a:lvl9pPr marL="4875947" algn="l" defTabSz="1218987" rtl="0" eaLnBrk="1" latinLnBrk="0" hangingPunct="1">
                        <a:defRPr sz="2400" kern="1200">
                          <a:solidFill>
                            <a:schemeClr val="tx1"/>
                          </a:solidFill>
                          <a:latin typeface="Tahoma"/>
                        </a:defRPr>
                      </a:lvl9pPr>
                    </a:lstStyle>
                    <a:p>
                      <a:pPr marL="0" indent="0" algn="ctr">
                        <a:buFont typeface="Arial" panose="020B0604020202020204" pitchFamily="34" charset="0"/>
                        <a:buNone/>
                      </a:pPr>
                      <a:r>
                        <a:rPr lang="en-AU" sz="1800" kern="1200">
                          <a:solidFill>
                            <a:schemeClr val="tx1"/>
                          </a:solidFill>
                          <a:effectLst/>
                          <a:latin typeface="Tahoma"/>
                          <a:ea typeface="+mn-ea"/>
                          <a:cs typeface="+mn-cs"/>
                        </a:rPr>
                        <a:t>The flexible service targets participants who are already engaged in other activities (such as work, training or non-vocational supports) or need to build their capacity to fully engage.</a:t>
                      </a:r>
                      <a:endParaRPr lang="en-AU" sz="1800"/>
                    </a:p>
                  </a:txBody>
                  <a:tcPr anchor="ctr">
                    <a:lnL w="28575" cap="flat" cmpd="sng" algn="ctr">
                      <a:solidFill>
                        <a:srgbClr val="00A29E"/>
                      </a:solidFill>
                      <a:prstDash val="solid"/>
                      <a:round/>
                      <a:headEnd type="none" w="med" len="med"/>
                      <a:tailEnd type="none" w="med" len="med"/>
                    </a:lnL>
                    <a:lnR w="28575" cap="flat" cmpd="sng" algn="ctr">
                      <a:solidFill>
                        <a:srgbClr val="00A29E"/>
                      </a:solidFill>
                      <a:prstDash val="solid"/>
                      <a:round/>
                      <a:headEnd type="none" w="med" len="med"/>
                      <a:tailEnd type="none" w="med" len="med"/>
                    </a:lnR>
                    <a:lnT w="28575" cap="flat" cmpd="sng" algn="ctr">
                      <a:solidFill>
                        <a:srgbClr val="00A29E"/>
                      </a:solidFill>
                      <a:prstDash val="solid"/>
                      <a:round/>
                      <a:headEnd type="none" w="med" len="med"/>
                      <a:tailEnd type="none" w="med" len="med"/>
                    </a:lnT>
                    <a:lnB w="28575" cap="flat" cmpd="sng" algn="ctr">
                      <a:solidFill>
                        <a:srgbClr val="00A29E"/>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22726500"/>
                  </a:ext>
                </a:extLst>
              </a:tr>
            </a:tbl>
          </a:graphicData>
        </a:graphic>
      </p:graphicFrame>
      <p:sp>
        <p:nvSpPr>
          <p:cNvPr id="14" name="Free-form: Shape 10">
            <a:extLst>
              <a:ext uri="{FF2B5EF4-FFF2-40B4-BE49-F238E27FC236}">
                <a16:creationId xmlns:a16="http://schemas.microsoft.com/office/drawing/2014/main" id="{89EAAD06-E430-9999-2E0F-2F4726D16C18}"/>
              </a:ext>
              <a:ext uri="{C183D7F6-B498-43B3-948B-1728B52AA6E4}">
                <adec:decorative xmlns:adec="http://schemas.microsoft.com/office/drawing/2017/decorative" val="1"/>
              </a:ext>
            </a:extLst>
          </p:cNvPr>
          <p:cNvSpPr/>
          <p:nvPr/>
        </p:nvSpPr>
        <p:spPr>
          <a:xfrm>
            <a:off x="1629370" y="5109379"/>
            <a:ext cx="2644472" cy="307777"/>
          </a:xfrm>
          <a:custGeom>
            <a:avLst/>
            <a:gdLst>
              <a:gd name="connsiteX0" fmla="*/ 0 w 5903403"/>
              <a:gd name="connsiteY0" fmla="*/ 0 h 1533491"/>
              <a:gd name="connsiteX1" fmla="*/ 5903403 w 5903403"/>
              <a:gd name="connsiteY1" fmla="*/ 0 h 1533491"/>
              <a:gd name="connsiteX2" fmla="*/ 5903403 w 5903403"/>
              <a:gd name="connsiteY2" fmla="*/ 1533491 h 1533491"/>
              <a:gd name="connsiteX3" fmla="*/ 0 w 5903403"/>
              <a:gd name="connsiteY3" fmla="*/ 1533491 h 1533491"/>
            </a:gdLst>
            <a:ahLst/>
            <a:cxnLst>
              <a:cxn ang="0">
                <a:pos x="connsiteX0" y="connsiteY0"/>
              </a:cxn>
              <a:cxn ang="0">
                <a:pos x="connsiteX1" y="connsiteY1"/>
              </a:cxn>
              <a:cxn ang="0">
                <a:pos x="connsiteX2" y="connsiteY2"/>
              </a:cxn>
              <a:cxn ang="0">
                <a:pos x="connsiteX3" y="connsiteY3"/>
              </a:cxn>
            </a:cxnLst>
            <a:rect l="l" t="t" r="r" b="b"/>
            <a:pathLst>
              <a:path w="5903403" h="1533491">
                <a:moveTo>
                  <a:pt x="0" y="0"/>
                </a:moveTo>
                <a:lnTo>
                  <a:pt x="5903403" y="0"/>
                </a:lnTo>
                <a:lnTo>
                  <a:pt x="5903403" y="1533491"/>
                </a:lnTo>
                <a:lnTo>
                  <a:pt x="0" y="1533491"/>
                </a:lnTo>
                <a:close/>
              </a:path>
            </a:pathLst>
          </a:custGeom>
          <a:noFill/>
          <a:ln w="9503" cap="flat">
            <a:noFill/>
            <a:prstDash val="solid"/>
            <a:miter/>
          </a:ln>
        </p:spPr>
        <p:txBody>
          <a:bodyPr wrap="squar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a:ln>
                <a:noFill/>
              </a:ln>
              <a:solidFill>
                <a:sysClr val="windowText" lastClr="000000"/>
              </a:solidFill>
              <a:effectLst/>
              <a:uLnTx/>
              <a:uFillTx/>
              <a:latin typeface="Segoe UI"/>
              <a:ea typeface="Tahoma"/>
              <a:cs typeface="Tahoma"/>
            </a:endParaRPr>
          </a:p>
        </p:txBody>
      </p:sp>
      <p:sp>
        <p:nvSpPr>
          <p:cNvPr id="2" name="Text Placeholder 26">
            <a:extLst>
              <a:ext uri="{FF2B5EF4-FFF2-40B4-BE49-F238E27FC236}">
                <a16:creationId xmlns:a16="http://schemas.microsoft.com/office/drawing/2014/main" id="{97F6D135-1264-DB8E-70E7-62CB78817C74}"/>
              </a:ext>
              <a:ext uri="{C183D7F6-B498-43B3-948B-1728B52AA6E4}">
                <adec:decorative xmlns:adec="http://schemas.microsoft.com/office/drawing/2017/decorative" val="1"/>
              </a:ext>
            </a:extLst>
          </p:cNvPr>
          <p:cNvSpPr txBox="1">
            <a:spLocks/>
          </p:cNvSpPr>
          <p:nvPr/>
        </p:nvSpPr>
        <p:spPr>
          <a:xfrm>
            <a:off x="648158" y="6197360"/>
            <a:ext cx="5256000" cy="104296"/>
          </a:xfrm>
          <a:prstGeom prst="rect">
            <a:avLst/>
          </a:prstGeom>
          <a:solidFill>
            <a:srgbClr val="005A70"/>
          </a:solidFill>
          <a:ln w="1905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3" name="Rectangle 2">
            <a:extLst>
              <a:ext uri="{FF2B5EF4-FFF2-40B4-BE49-F238E27FC236}">
                <a16:creationId xmlns:a16="http://schemas.microsoft.com/office/drawing/2014/main" id="{73D3FC40-9330-6E5E-8AB7-AFF8D125AAAC}"/>
              </a:ext>
            </a:extLst>
          </p:cNvPr>
          <p:cNvSpPr/>
          <p:nvPr/>
        </p:nvSpPr>
        <p:spPr>
          <a:xfrm>
            <a:off x="622191" y="3912093"/>
            <a:ext cx="5283767" cy="361891"/>
          </a:xfrm>
          <a:prstGeom prst="rect">
            <a:avLst/>
          </a:prstGeom>
          <a:solidFill>
            <a:srgbClr val="005A70"/>
          </a:solidFill>
          <a:ln w="25400" cap="flat" cmpd="sng" algn="ctr">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tIns="35987" bIns="35987" rtlCol="0" anchor="ctr"/>
          <a:lstStyle/>
          <a:p>
            <a:pPr algn="ctr" defTabSz="1038825"/>
            <a:r>
              <a:rPr lang="en-AU">
                <a:solidFill>
                  <a:srgbClr val="F8F8F8"/>
                </a:solidFill>
                <a:cs typeface="Segoe UI Semibold" panose="020B0702040204020203" pitchFamily="34" charset="0"/>
              </a:rPr>
              <a:t>Intensive Service</a:t>
            </a:r>
          </a:p>
        </p:txBody>
      </p:sp>
      <p:sp>
        <p:nvSpPr>
          <p:cNvPr id="6" name="Text Placeholder 26">
            <a:extLst>
              <a:ext uri="{FF2B5EF4-FFF2-40B4-BE49-F238E27FC236}">
                <a16:creationId xmlns:a16="http://schemas.microsoft.com/office/drawing/2014/main" id="{291C3EDC-D330-49FD-3F28-37A494226A8F}"/>
              </a:ext>
              <a:ext uri="{C183D7F6-B498-43B3-948B-1728B52AA6E4}">
                <adec:decorative xmlns:adec="http://schemas.microsoft.com/office/drawing/2017/decorative" val="1"/>
              </a:ext>
            </a:extLst>
          </p:cNvPr>
          <p:cNvSpPr txBox="1">
            <a:spLocks/>
          </p:cNvSpPr>
          <p:nvPr/>
        </p:nvSpPr>
        <p:spPr>
          <a:xfrm>
            <a:off x="6336829" y="6197360"/>
            <a:ext cx="5256000" cy="104296"/>
          </a:xfrm>
          <a:prstGeom prst="rect">
            <a:avLst/>
          </a:prstGeom>
          <a:solidFill>
            <a:srgbClr val="00B0B9"/>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7" name="Rectangle 6">
            <a:extLst>
              <a:ext uri="{FF2B5EF4-FFF2-40B4-BE49-F238E27FC236}">
                <a16:creationId xmlns:a16="http://schemas.microsoft.com/office/drawing/2014/main" id="{F6D341C8-4EBD-6631-D84A-0DA15257F56B}"/>
              </a:ext>
            </a:extLst>
          </p:cNvPr>
          <p:cNvSpPr/>
          <p:nvPr/>
        </p:nvSpPr>
        <p:spPr>
          <a:xfrm>
            <a:off x="6338629" y="3912093"/>
            <a:ext cx="5283767" cy="361891"/>
          </a:xfrm>
          <a:prstGeom prst="rect">
            <a:avLst/>
          </a:prstGeom>
          <a:solidFill>
            <a:srgbClr val="00B0B9"/>
          </a:solidFill>
          <a:ln w="25400" cap="flat" cmpd="sng" algn="ctr">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tIns="35987" bIns="35987" rtlCol="0" anchor="ctr"/>
          <a:lstStyle/>
          <a:p>
            <a:pPr algn="ctr" defTabSz="1038825"/>
            <a:r>
              <a:rPr lang="en-AU" dirty="0">
                <a:solidFill>
                  <a:schemeClr val="tx1"/>
                </a:solidFill>
                <a:cs typeface="Segoe UI Semibold" panose="020B0702040204020203" pitchFamily="34" charset="0"/>
              </a:rPr>
              <a:t>Flexible Service</a:t>
            </a:r>
          </a:p>
        </p:txBody>
      </p:sp>
    </p:spTree>
    <p:extLst>
      <p:ext uri="{BB962C8B-B14F-4D97-AF65-F5344CB8AC3E}">
        <p14:creationId xmlns:p14="http://schemas.microsoft.com/office/powerpoint/2010/main" val="1361206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B526-F79F-97A9-9373-8861AA1E22CF}"/>
              </a:ext>
            </a:extLst>
          </p:cNvPr>
          <p:cNvSpPr>
            <a:spLocks noGrp="1"/>
          </p:cNvSpPr>
          <p:nvPr>
            <p:ph type="title"/>
          </p:nvPr>
        </p:nvSpPr>
        <p:spPr>
          <a:xfrm>
            <a:off x="738573" y="71299"/>
            <a:ext cx="7972148" cy="1012619"/>
          </a:xfrm>
        </p:spPr>
        <p:txBody>
          <a:bodyPr/>
          <a:lstStyle/>
          <a:p>
            <a:r>
              <a:rPr lang="en-AU" dirty="0"/>
              <a:t>Meaningful engagement</a:t>
            </a:r>
          </a:p>
        </p:txBody>
      </p:sp>
      <p:sp>
        <p:nvSpPr>
          <p:cNvPr id="4" name="Rectangle 3">
            <a:extLst>
              <a:ext uri="{FF2B5EF4-FFF2-40B4-BE49-F238E27FC236}">
                <a16:creationId xmlns:a16="http://schemas.microsoft.com/office/drawing/2014/main" id="{575EFA8E-B480-801A-D1BE-692602B36312}"/>
              </a:ext>
              <a:ext uri="{C183D7F6-B498-43B3-948B-1728B52AA6E4}">
                <adec:decorative xmlns:adec="http://schemas.microsoft.com/office/drawing/2017/decorative" val="1"/>
              </a:ext>
            </a:extLst>
          </p:cNvPr>
          <p:cNvSpPr/>
          <p:nvPr/>
        </p:nvSpPr>
        <p:spPr>
          <a:xfrm>
            <a:off x="0" y="4170904"/>
            <a:ext cx="5252484"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5" name="Rectangle 4">
            <a:extLst>
              <a:ext uri="{FF2B5EF4-FFF2-40B4-BE49-F238E27FC236}">
                <a16:creationId xmlns:a16="http://schemas.microsoft.com/office/drawing/2014/main" id="{33A9CA9D-4EDE-2916-0CAC-6177A68C023E}"/>
              </a:ext>
              <a:ext uri="{C183D7F6-B498-43B3-948B-1728B52AA6E4}">
                <adec:decorative xmlns:adec="http://schemas.microsoft.com/office/drawing/2017/decorative" val="1"/>
              </a:ext>
            </a:extLst>
          </p:cNvPr>
          <p:cNvSpPr/>
          <p:nvPr/>
        </p:nvSpPr>
        <p:spPr>
          <a:xfrm>
            <a:off x="0" y="4638798"/>
            <a:ext cx="5252484"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grpSp>
        <p:nvGrpSpPr>
          <p:cNvPr id="6" name="Group 5">
            <a:extLst>
              <a:ext uri="{FF2B5EF4-FFF2-40B4-BE49-F238E27FC236}">
                <a16:creationId xmlns:a16="http://schemas.microsoft.com/office/drawing/2014/main" id="{D1A6ED58-6E39-059E-BDCB-696B53DFB48E}"/>
              </a:ext>
              <a:ext uri="{C183D7F6-B498-43B3-948B-1728B52AA6E4}">
                <adec:decorative xmlns:adec="http://schemas.microsoft.com/office/drawing/2017/decorative" val="1"/>
              </a:ext>
            </a:extLst>
          </p:cNvPr>
          <p:cNvGrpSpPr/>
          <p:nvPr/>
        </p:nvGrpSpPr>
        <p:grpSpPr>
          <a:xfrm>
            <a:off x="987085" y="2298385"/>
            <a:ext cx="3305721" cy="3497135"/>
            <a:chOff x="987086" y="1844824"/>
            <a:chExt cx="2520276" cy="3497135"/>
          </a:xfrm>
        </p:grpSpPr>
        <p:sp>
          <p:nvSpPr>
            <p:cNvPr id="7" name="Rectangle 6">
              <a:extLst>
                <a:ext uri="{FF2B5EF4-FFF2-40B4-BE49-F238E27FC236}">
                  <a16:creationId xmlns:a16="http://schemas.microsoft.com/office/drawing/2014/main" id="{53805539-27CB-8415-B660-C47279BB15D1}"/>
                </a:ext>
              </a:extLst>
            </p:cNvPr>
            <p:cNvSpPr/>
            <p:nvPr/>
          </p:nvSpPr>
          <p:spPr>
            <a:xfrm>
              <a:off x="1053852"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8" name="Freeform: Shape 7">
              <a:extLst>
                <a:ext uri="{FF2B5EF4-FFF2-40B4-BE49-F238E27FC236}">
                  <a16:creationId xmlns:a16="http://schemas.microsoft.com/office/drawing/2014/main" id="{74B15268-D2DC-2ADC-244B-575F5FF15A60}"/>
                </a:ext>
              </a:extLst>
            </p:cNvPr>
            <p:cNvSpPr/>
            <p:nvPr/>
          </p:nvSpPr>
          <p:spPr>
            <a:xfrm flipV="1">
              <a:off x="987086"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9" name="TextBox 8">
            <a:extLst>
              <a:ext uri="{FF2B5EF4-FFF2-40B4-BE49-F238E27FC236}">
                <a16:creationId xmlns:a16="http://schemas.microsoft.com/office/drawing/2014/main" id="{89D8FC41-BBBA-92E9-B73B-60C44680D2E3}"/>
              </a:ext>
            </a:extLst>
          </p:cNvPr>
          <p:cNvSpPr txBox="1"/>
          <p:nvPr/>
        </p:nvSpPr>
        <p:spPr>
          <a:xfrm>
            <a:off x="1761495" y="2634567"/>
            <a:ext cx="2488051" cy="2308324"/>
          </a:xfrm>
          <a:prstGeom prst="rect">
            <a:avLst/>
          </a:prstGeom>
          <a:noFill/>
        </p:spPr>
        <p:txBody>
          <a:bodyPr wrap="square" rtlCol="0">
            <a:spAutoFit/>
          </a:bodyPr>
          <a:lstStyle/>
          <a:p>
            <a:pPr defTabSz="1218987"/>
            <a:r>
              <a:rPr lang="en-AU" sz="1600">
                <a:solidFill>
                  <a:prstClr val="black"/>
                </a:solidFill>
              </a:rPr>
              <a:t>Participants will start in the service with a Job Plan that includes a single activity to </a:t>
            </a:r>
            <a:r>
              <a:rPr lang="en-AU" sz="1600" b="1">
                <a:solidFill>
                  <a:prstClr val="black"/>
                </a:solidFill>
              </a:rPr>
              <a:t>‘Participate Meaningfully’</a:t>
            </a:r>
            <a:r>
              <a:rPr lang="en-AU" sz="1600">
                <a:solidFill>
                  <a:prstClr val="black"/>
                </a:solidFill>
              </a:rPr>
              <a:t>, and all appointments and other activities added will be voluntary requirements.</a:t>
            </a:r>
          </a:p>
        </p:txBody>
      </p:sp>
      <p:grpSp>
        <p:nvGrpSpPr>
          <p:cNvPr id="10" name="Group 9">
            <a:extLst>
              <a:ext uri="{FF2B5EF4-FFF2-40B4-BE49-F238E27FC236}">
                <a16:creationId xmlns:a16="http://schemas.microsoft.com/office/drawing/2014/main" id="{E141C233-5C03-4F6D-B36B-33E2DCC268BD}"/>
              </a:ext>
              <a:ext uri="{C183D7F6-B498-43B3-948B-1728B52AA6E4}">
                <adec:decorative xmlns:adec="http://schemas.microsoft.com/office/drawing/2017/decorative" val="1"/>
              </a:ext>
            </a:extLst>
          </p:cNvPr>
          <p:cNvGrpSpPr/>
          <p:nvPr/>
        </p:nvGrpSpPr>
        <p:grpSpPr>
          <a:xfrm>
            <a:off x="738573" y="1722321"/>
            <a:ext cx="1256365" cy="1282538"/>
            <a:chOff x="738573" y="1268760"/>
            <a:chExt cx="1256365" cy="1282538"/>
          </a:xfrm>
          <a:solidFill>
            <a:srgbClr val="00A29E"/>
          </a:solidFill>
        </p:grpSpPr>
        <p:sp>
          <p:nvSpPr>
            <p:cNvPr id="11" name="Frame 10">
              <a:extLst>
                <a:ext uri="{FF2B5EF4-FFF2-40B4-BE49-F238E27FC236}">
                  <a16:creationId xmlns:a16="http://schemas.microsoft.com/office/drawing/2014/main" id="{2CAB5283-029D-A63E-6BD2-6867AD4AADB1}"/>
                </a:ext>
              </a:extLst>
            </p:cNvPr>
            <p:cNvSpPr/>
            <p:nvPr/>
          </p:nvSpPr>
          <p:spPr>
            <a:xfrm>
              <a:off x="738573" y="1513222"/>
              <a:ext cx="1011905" cy="1038076"/>
            </a:xfrm>
            <a:prstGeom prst="frame">
              <a:avLst>
                <a:gd name="adj1" fmla="val 10491"/>
              </a:avLst>
            </a:prstGeom>
            <a:solidFill>
              <a:srgbClr val="005A70"/>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black"/>
                </a:solidFill>
                <a:effectLst/>
                <a:uLnTx/>
                <a:uFillTx/>
                <a:latin typeface="Segoe UI"/>
                <a:ea typeface="+mn-ea"/>
                <a:cs typeface="+mn-cs"/>
              </a:endParaRPr>
            </a:p>
          </p:txBody>
        </p:sp>
        <p:sp>
          <p:nvSpPr>
            <p:cNvPr id="12" name="Rectangle 11">
              <a:extLst>
                <a:ext uri="{FF2B5EF4-FFF2-40B4-BE49-F238E27FC236}">
                  <a16:creationId xmlns:a16="http://schemas.microsoft.com/office/drawing/2014/main" id="{727E79ED-7A97-CDD5-8421-6B482EB1F803}"/>
                </a:ext>
              </a:extLst>
            </p:cNvPr>
            <p:cNvSpPr/>
            <p:nvPr/>
          </p:nvSpPr>
          <p:spPr>
            <a:xfrm>
              <a:off x="1750478" y="1268760"/>
              <a:ext cx="244460" cy="244460"/>
            </a:xfrm>
            <a:prstGeom prst="rect">
              <a:avLst/>
            </a:prstGeom>
            <a:solidFill>
              <a:srgbClr val="005A70"/>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14" name="Rectangle 13">
            <a:extLst>
              <a:ext uri="{FF2B5EF4-FFF2-40B4-BE49-F238E27FC236}">
                <a16:creationId xmlns:a16="http://schemas.microsoft.com/office/drawing/2014/main" id="{EE11AF7D-E9DE-191E-3122-51C6F574BB52}"/>
              </a:ext>
              <a:ext uri="{C183D7F6-B498-43B3-948B-1728B52AA6E4}">
                <adec:decorative xmlns:adec="http://schemas.microsoft.com/office/drawing/2017/decorative" val="1"/>
              </a:ext>
            </a:extLst>
          </p:cNvPr>
          <p:cNvSpPr/>
          <p:nvPr/>
        </p:nvSpPr>
        <p:spPr>
          <a:xfrm flipH="1">
            <a:off x="7750598" y="4170904"/>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15" name="Rectangle 14">
            <a:extLst>
              <a:ext uri="{FF2B5EF4-FFF2-40B4-BE49-F238E27FC236}">
                <a16:creationId xmlns:a16="http://schemas.microsoft.com/office/drawing/2014/main" id="{7137EB58-DD17-2B76-099E-0D0C04F32C3D}"/>
              </a:ext>
              <a:ext uri="{C183D7F6-B498-43B3-948B-1728B52AA6E4}">
                <adec:decorative xmlns:adec="http://schemas.microsoft.com/office/drawing/2017/decorative" val="1"/>
              </a:ext>
            </a:extLst>
          </p:cNvPr>
          <p:cNvSpPr/>
          <p:nvPr/>
        </p:nvSpPr>
        <p:spPr>
          <a:xfrm flipH="1">
            <a:off x="8326664" y="4638798"/>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grpSp>
        <p:nvGrpSpPr>
          <p:cNvPr id="16" name="Group 15">
            <a:extLst>
              <a:ext uri="{FF2B5EF4-FFF2-40B4-BE49-F238E27FC236}">
                <a16:creationId xmlns:a16="http://schemas.microsoft.com/office/drawing/2014/main" id="{E413F11D-52CF-C8F3-42FB-5C64433F4DA3}"/>
              </a:ext>
              <a:ext uri="{C183D7F6-B498-43B3-948B-1728B52AA6E4}">
                <adec:decorative xmlns:adec="http://schemas.microsoft.com/office/drawing/2017/decorative" val="1"/>
              </a:ext>
            </a:extLst>
          </p:cNvPr>
          <p:cNvGrpSpPr/>
          <p:nvPr/>
        </p:nvGrpSpPr>
        <p:grpSpPr>
          <a:xfrm>
            <a:off x="5252484" y="2298385"/>
            <a:ext cx="5976663" cy="3497135"/>
            <a:chOff x="8708871" y="1844824"/>
            <a:chExt cx="2520276" cy="3497135"/>
          </a:xfrm>
        </p:grpSpPr>
        <p:sp>
          <p:nvSpPr>
            <p:cNvPr id="17" name="Rectangle 16">
              <a:extLst>
                <a:ext uri="{FF2B5EF4-FFF2-40B4-BE49-F238E27FC236}">
                  <a16:creationId xmlns:a16="http://schemas.microsoft.com/office/drawing/2014/main" id="{BFBFFAD9-21F9-19AC-6DF9-C55692E53D3C}"/>
                </a:ext>
              </a:extLst>
            </p:cNvPr>
            <p:cNvSpPr/>
            <p:nvPr/>
          </p:nvSpPr>
          <p:spPr>
            <a:xfrm>
              <a:off x="8775637"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8" name="Freeform: Shape 17">
              <a:extLst>
                <a:ext uri="{FF2B5EF4-FFF2-40B4-BE49-F238E27FC236}">
                  <a16:creationId xmlns:a16="http://schemas.microsoft.com/office/drawing/2014/main" id="{F2219868-53BB-E52A-F835-C63A7E411B3B}"/>
                </a:ext>
              </a:extLst>
            </p:cNvPr>
            <p:cNvSpPr/>
            <p:nvPr/>
          </p:nvSpPr>
          <p:spPr>
            <a:xfrm flipV="1">
              <a:off x="8708871"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19" name="TextBox 18">
            <a:extLst>
              <a:ext uri="{FF2B5EF4-FFF2-40B4-BE49-F238E27FC236}">
                <a16:creationId xmlns:a16="http://schemas.microsoft.com/office/drawing/2014/main" id="{5BA4ED65-8BF3-E884-24C8-F0BF742DE5CB}"/>
              </a:ext>
            </a:extLst>
          </p:cNvPr>
          <p:cNvSpPr txBox="1"/>
          <p:nvPr/>
        </p:nvSpPr>
        <p:spPr>
          <a:xfrm>
            <a:off x="6008561" y="2607057"/>
            <a:ext cx="4942974" cy="2462213"/>
          </a:xfrm>
          <a:prstGeom prst="rect">
            <a:avLst/>
          </a:prstGeom>
          <a:noFill/>
        </p:spPr>
        <p:txBody>
          <a:bodyPr wrap="square" rtlCol="0">
            <a:spAutoFit/>
          </a:bodyPr>
          <a:lstStyle/>
          <a:p>
            <a:pPr defTabSz="1218987">
              <a:spcAft>
                <a:spcPts val="600"/>
              </a:spcAft>
            </a:pPr>
            <a:r>
              <a:rPr lang="en-AU" sz="1600">
                <a:solidFill>
                  <a:prstClr val="black"/>
                </a:solidFill>
              </a:rPr>
              <a:t>A Provider will be required to enter into a Job Plan that removes the Meaningful Engagement requirement and includes compulsory requirements, where the provider:  </a:t>
            </a:r>
          </a:p>
          <a:p>
            <a:pPr marL="285750" indent="-285750" defTabSz="1218987">
              <a:spcAft>
                <a:spcPts val="600"/>
              </a:spcAft>
              <a:buFont typeface="Wingdings" panose="05000000000000000000" pitchFamily="2" charset="2"/>
              <a:buChar char="§"/>
            </a:pPr>
            <a:r>
              <a:rPr lang="en-AU" sz="1600">
                <a:solidFill>
                  <a:prstClr val="black"/>
                </a:solidFill>
              </a:rPr>
              <a:t>determined the Participant with participation requirements is not meaningfully engaging or </a:t>
            </a:r>
          </a:p>
          <a:p>
            <a:pPr marL="285750" indent="-285750" defTabSz="1218987">
              <a:spcAft>
                <a:spcPts val="600"/>
              </a:spcAft>
              <a:buFont typeface="Wingdings" panose="05000000000000000000" pitchFamily="2" charset="2"/>
              <a:buChar char="§"/>
            </a:pPr>
            <a:r>
              <a:rPr lang="en-AU" sz="1600">
                <a:solidFill>
                  <a:prstClr val="black"/>
                </a:solidFill>
              </a:rPr>
              <a:t>confirms a Participant (Mutual Obligation) has committed a Work Refusal Failure or an Unemployment Failure.</a:t>
            </a:r>
          </a:p>
        </p:txBody>
      </p:sp>
      <p:grpSp>
        <p:nvGrpSpPr>
          <p:cNvPr id="20" name="Group 19">
            <a:extLst>
              <a:ext uri="{FF2B5EF4-FFF2-40B4-BE49-F238E27FC236}">
                <a16:creationId xmlns:a16="http://schemas.microsoft.com/office/drawing/2014/main" id="{13D66954-57A5-CD51-FDAD-7B878AA4574A}"/>
              </a:ext>
              <a:ext uri="{C183D7F6-B498-43B3-948B-1728B52AA6E4}">
                <adec:decorative xmlns:adec="http://schemas.microsoft.com/office/drawing/2017/decorative" val="1"/>
              </a:ext>
            </a:extLst>
          </p:cNvPr>
          <p:cNvGrpSpPr/>
          <p:nvPr/>
        </p:nvGrpSpPr>
        <p:grpSpPr>
          <a:xfrm>
            <a:off x="4985639" y="1722321"/>
            <a:ext cx="1256365" cy="1282538"/>
            <a:chOff x="8471079" y="1268760"/>
            <a:chExt cx="1256365" cy="1282538"/>
          </a:xfrm>
          <a:solidFill>
            <a:srgbClr val="00A29E"/>
          </a:solidFill>
        </p:grpSpPr>
        <p:sp>
          <p:nvSpPr>
            <p:cNvPr id="21" name="Frame 20">
              <a:extLst>
                <a:ext uri="{FF2B5EF4-FFF2-40B4-BE49-F238E27FC236}">
                  <a16:creationId xmlns:a16="http://schemas.microsoft.com/office/drawing/2014/main" id="{B7398224-54DD-E6BA-F109-1D99A7E31D39}"/>
                </a:ext>
              </a:extLst>
            </p:cNvPr>
            <p:cNvSpPr/>
            <p:nvPr/>
          </p:nvSpPr>
          <p:spPr>
            <a:xfrm>
              <a:off x="8471079" y="1513222"/>
              <a:ext cx="1011905" cy="1038076"/>
            </a:xfrm>
            <a:prstGeom prst="frame">
              <a:avLst>
                <a:gd name="adj1" fmla="val 10491"/>
              </a:avLst>
            </a:prstGeom>
            <a:solidFill>
              <a:srgbClr val="00B0B9"/>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black"/>
                </a:solidFill>
                <a:effectLst/>
                <a:uLnTx/>
                <a:uFillTx/>
                <a:latin typeface="Segoe UI"/>
                <a:ea typeface="+mn-ea"/>
                <a:cs typeface="+mn-cs"/>
              </a:endParaRPr>
            </a:p>
          </p:txBody>
        </p:sp>
        <p:sp>
          <p:nvSpPr>
            <p:cNvPr id="22" name="Rectangle 21">
              <a:extLst>
                <a:ext uri="{FF2B5EF4-FFF2-40B4-BE49-F238E27FC236}">
                  <a16:creationId xmlns:a16="http://schemas.microsoft.com/office/drawing/2014/main" id="{325F7E2E-DAB2-6487-863B-8B87135AB097}"/>
                </a:ext>
              </a:extLst>
            </p:cNvPr>
            <p:cNvSpPr/>
            <p:nvPr/>
          </p:nvSpPr>
          <p:spPr>
            <a:xfrm>
              <a:off x="9482984" y="1268760"/>
              <a:ext cx="244460" cy="244460"/>
            </a:xfrm>
            <a:prstGeom prst="rect">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Tree>
    <p:extLst>
      <p:ext uri="{BB962C8B-B14F-4D97-AF65-F5344CB8AC3E}">
        <p14:creationId xmlns:p14="http://schemas.microsoft.com/office/powerpoint/2010/main" val="1754685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FE503F9D-E2E8-4A22-DA6B-7C0751D21E2D}"/>
              </a:ext>
            </a:extLst>
          </p:cNvPr>
          <p:cNvSpPr>
            <a:spLocks noGrp="1"/>
          </p:cNvSpPr>
          <p:nvPr>
            <p:ph type="title"/>
          </p:nvPr>
        </p:nvSpPr>
        <p:spPr>
          <a:xfrm>
            <a:off x="626397" y="363957"/>
            <a:ext cx="8227457" cy="507831"/>
          </a:xfrm>
        </p:spPr>
        <p:txBody>
          <a:bodyPr/>
          <a:lstStyle/>
          <a:p>
            <a:r>
              <a:rPr lang="en-US" dirty="0">
                <a:solidFill>
                  <a:srgbClr val="005568"/>
                </a:solidFill>
                <a:latin typeface="Tahoma"/>
                <a:ea typeface="Tahoma"/>
                <a:cs typeface="Tahoma"/>
              </a:rPr>
              <a:t>Market Structure</a:t>
            </a:r>
          </a:p>
        </p:txBody>
      </p:sp>
      <p:sp>
        <p:nvSpPr>
          <p:cNvPr id="16" name="Rectangle 15">
            <a:extLst>
              <a:ext uri="{FF2B5EF4-FFF2-40B4-BE49-F238E27FC236}">
                <a16:creationId xmlns:a16="http://schemas.microsoft.com/office/drawing/2014/main" id="{6B6EED18-0AB0-1454-5D31-F08A105D40A6}"/>
              </a:ext>
            </a:extLst>
          </p:cNvPr>
          <p:cNvSpPr/>
          <p:nvPr/>
        </p:nvSpPr>
        <p:spPr>
          <a:xfrm>
            <a:off x="3229270" y="1282459"/>
            <a:ext cx="5733460" cy="844463"/>
          </a:xfrm>
          <a:prstGeom prst="rect">
            <a:avLst/>
          </a:prstGeom>
          <a:solidFill>
            <a:schemeClr val="bg1"/>
          </a:solidFill>
          <a:ln w="38100">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52000" rIns="144000" rtlCol="0" anchor="ctr"/>
          <a:lstStyle/>
          <a:p>
            <a:pPr lvl="0"/>
            <a:r>
              <a:rPr lang="en-AU" sz="1600">
                <a:solidFill>
                  <a:schemeClr val="tx1"/>
                </a:solidFill>
                <a:ea typeface="Segoe UI" panose="020B0502040204020203" pitchFamily="34" charset="0"/>
                <a:cs typeface="Segoe UI" panose="020B0502040204020203" pitchFamily="34" charset="0"/>
              </a:rPr>
              <a:t>The new program aims to strengthen the quality and diversity of providers.</a:t>
            </a:r>
          </a:p>
        </p:txBody>
      </p:sp>
      <p:sp>
        <p:nvSpPr>
          <p:cNvPr id="17" name="Rectangle 16">
            <a:extLst>
              <a:ext uri="{FF2B5EF4-FFF2-40B4-BE49-F238E27FC236}">
                <a16:creationId xmlns:a16="http://schemas.microsoft.com/office/drawing/2014/main" id="{BAE7FE80-F204-8FAA-C5A3-9B1439E61F45}"/>
              </a:ext>
            </a:extLst>
          </p:cNvPr>
          <p:cNvSpPr/>
          <p:nvPr/>
        </p:nvSpPr>
        <p:spPr>
          <a:xfrm>
            <a:off x="3229270" y="2418676"/>
            <a:ext cx="5733460" cy="844463"/>
          </a:xfrm>
          <a:prstGeom prst="rect">
            <a:avLst/>
          </a:prstGeom>
          <a:solidFill>
            <a:schemeClr val="bg1"/>
          </a:solidFill>
          <a:ln w="3810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52000" rIns="144000" rtlCol="0" anchor="ctr"/>
          <a:lstStyle/>
          <a:p>
            <a:r>
              <a:rPr lang="en-AU" sz="1600">
                <a:solidFill>
                  <a:schemeClr val="tx1"/>
                </a:solidFill>
                <a:cs typeface="Arial" panose="020B0604020202020204" pitchFamily="34" charset="0"/>
              </a:rPr>
              <a:t>Specialist providers with deep expertise in a participant cohort will be encouraged.</a:t>
            </a:r>
          </a:p>
        </p:txBody>
      </p:sp>
      <p:sp>
        <p:nvSpPr>
          <p:cNvPr id="18" name="Rectangle 17">
            <a:extLst>
              <a:ext uri="{FF2B5EF4-FFF2-40B4-BE49-F238E27FC236}">
                <a16:creationId xmlns:a16="http://schemas.microsoft.com/office/drawing/2014/main" id="{496167E4-0719-F527-A2E1-5893C2728A2E}"/>
              </a:ext>
            </a:extLst>
          </p:cNvPr>
          <p:cNvSpPr/>
          <p:nvPr/>
        </p:nvSpPr>
        <p:spPr>
          <a:xfrm>
            <a:off x="3229270" y="3488671"/>
            <a:ext cx="5733460" cy="844464"/>
          </a:xfrm>
          <a:prstGeom prst="rect">
            <a:avLst/>
          </a:prstGeom>
          <a:solidFill>
            <a:schemeClr val="bg1"/>
          </a:solidFill>
          <a:ln w="38100">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52000" rIns="144000" rtlCol="0" anchor="ctr"/>
          <a:lstStyle/>
          <a:p>
            <a:pPr>
              <a:spcAft>
                <a:spcPts val="600"/>
              </a:spcAft>
            </a:pPr>
            <a:endParaRPr lang="en-US" sz="1600">
              <a:solidFill>
                <a:schemeClr val="tx1"/>
              </a:solidFill>
              <a:cs typeface="Arial" panose="020B0604020202020204" pitchFamily="34" charset="0"/>
            </a:endParaRPr>
          </a:p>
          <a:p>
            <a:pPr>
              <a:spcAft>
                <a:spcPts val="600"/>
              </a:spcAft>
            </a:pPr>
            <a:r>
              <a:rPr lang="en-AU" sz="1600">
                <a:solidFill>
                  <a:schemeClr val="tx1"/>
                </a:solidFill>
                <a:cs typeface="Arial" panose="020B0604020202020204" pitchFamily="34" charset="0"/>
              </a:rPr>
              <a:t>Balance market controls that support the viability of smaller and more specialist providers to enter or re-enter the market.</a:t>
            </a:r>
          </a:p>
          <a:p>
            <a:endParaRPr lang="en-US" sz="1600">
              <a:solidFill>
                <a:schemeClr val="tx1"/>
              </a:solidFill>
              <a:cs typeface="Arial" panose="020B0604020202020204" pitchFamily="34" charset="0"/>
            </a:endParaRPr>
          </a:p>
        </p:txBody>
      </p:sp>
      <p:sp>
        <p:nvSpPr>
          <p:cNvPr id="19" name="Rectangle 18">
            <a:extLst>
              <a:ext uri="{FF2B5EF4-FFF2-40B4-BE49-F238E27FC236}">
                <a16:creationId xmlns:a16="http://schemas.microsoft.com/office/drawing/2014/main" id="{353BA9EC-3BE0-E584-D336-01CD7D639877}"/>
              </a:ext>
            </a:extLst>
          </p:cNvPr>
          <p:cNvSpPr/>
          <p:nvPr/>
        </p:nvSpPr>
        <p:spPr>
          <a:xfrm>
            <a:off x="3229270" y="4558667"/>
            <a:ext cx="5733460" cy="844463"/>
          </a:xfrm>
          <a:prstGeom prst="rect">
            <a:avLst/>
          </a:prstGeom>
          <a:solidFill>
            <a:schemeClr val="bg1"/>
          </a:solidFill>
          <a:ln w="38100">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52000" rIns="144000" rtlCol="0" anchor="ctr"/>
          <a:lstStyle/>
          <a:p>
            <a:pPr marL="342424" indent="-342424">
              <a:lnSpc>
                <a:spcPct val="110000"/>
              </a:lnSpc>
              <a:spcBef>
                <a:spcPts val="1350"/>
              </a:spcBef>
            </a:pPr>
            <a:r>
              <a:rPr lang="en-AU" sz="1600">
                <a:solidFill>
                  <a:schemeClr val="tx1"/>
                </a:solidFill>
                <a:latin typeface="Tahoma"/>
                <a:ea typeface="Tahoma"/>
                <a:cs typeface="Tahoma"/>
              </a:rPr>
              <a:t>Increase diversity and participant choice and control.</a:t>
            </a:r>
          </a:p>
        </p:txBody>
      </p:sp>
      <p:sp>
        <p:nvSpPr>
          <p:cNvPr id="20" name="Rectangle 19">
            <a:extLst>
              <a:ext uri="{FF2B5EF4-FFF2-40B4-BE49-F238E27FC236}">
                <a16:creationId xmlns:a16="http://schemas.microsoft.com/office/drawing/2014/main" id="{002E6719-0AAC-881C-3A21-0C0EB5A048B6}"/>
              </a:ext>
            </a:extLst>
          </p:cNvPr>
          <p:cNvSpPr/>
          <p:nvPr/>
        </p:nvSpPr>
        <p:spPr>
          <a:xfrm>
            <a:off x="3229270" y="5649580"/>
            <a:ext cx="5733460" cy="844463"/>
          </a:xfrm>
          <a:prstGeom prst="rect">
            <a:avLst/>
          </a:prstGeom>
          <a:solidFill>
            <a:schemeClr val="bg1"/>
          </a:solidFill>
          <a:ln w="3810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52000" rIns="144000" rtlCol="0" anchor="ctr"/>
          <a:lstStyle/>
          <a:p>
            <a:pPr marL="342424" indent="-342424">
              <a:lnSpc>
                <a:spcPct val="110000"/>
              </a:lnSpc>
              <a:spcBef>
                <a:spcPts val="1350"/>
              </a:spcBef>
            </a:pPr>
            <a:r>
              <a:rPr lang="en-AU" sz="1600">
                <a:solidFill>
                  <a:schemeClr val="tx1"/>
                </a:solidFill>
                <a:latin typeface="Tahoma"/>
                <a:ea typeface="Tahoma"/>
                <a:cs typeface="Tahoma"/>
              </a:rPr>
              <a:t>Employment Service Areas (ESAs) remain the same.</a:t>
            </a:r>
          </a:p>
        </p:txBody>
      </p:sp>
    </p:spTree>
    <p:extLst>
      <p:ext uri="{BB962C8B-B14F-4D97-AF65-F5344CB8AC3E}">
        <p14:creationId xmlns:p14="http://schemas.microsoft.com/office/powerpoint/2010/main" val="4156950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34A01-1DA4-9BCF-9721-69EC8B271EE2}"/>
              </a:ext>
            </a:extLst>
          </p:cNvPr>
          <p:cNvSpPr>
            <a:spLocks noGrp="1"/>
          </p:cNvSpPr>
          <p:nvPr>
            <p:ph type="title"/>
          </p:nvPr>
        </p:nvSpPr>
        <p:spPr>
          <a:xfrm>
            <a:off x="887182" y="-426678"/>
            <a:ext cx="9799868" cy="1354217"/>
          </a:xfrm>
        </p:spPr>
        <p:txBody>
          <a:bodyPr/>
          <a:lstStyle/>
          <a:p>
            <a:r>
              <a:rPr lang="en-AU">
                <a:solidFill>
                  <a:srgbClr val="005568"/>
                </a:solidFill>
                <a:latin typeface="Tahoma" panose="020B0604030504040204" pitchFamily="34" charset="0"/>
                <a:ea typeface="Tahoma" panose="020B0604030504040204" pitchFamily="34" charset="0"/>
                <a:cs typeface="Tahoma" panose="020B0604030504040204" pitchFamily="34" charset="0"/>
              </a:rPr>
              <a:t>Specialist and Generalist Providers </a:t>
            </a:r>
            <a:endParaRPr lang="en-AU"/>
          </a:p>
        </p:txBody>
      </p:sp>
      <p:cxnSp>
        <p:nvCxnSpPr>
          <p:cNvPr id="4" name="Straight Connector 3">
            <a:extLst>
              <a:ext uri="{FF2B5EF4-FFF2-40B4-BE49-F238E27FC236}">
                <a16:creationId xmlns:a16="http://schemas.microsoft.com/office/drawing/2014/main" id="{10D2470E-AFC1-6E64-C2A1-22A520062F81}"/>
              </a:ext>
              <a:ext uri="{C183D7F6-B498-43B3-948B-1728B52AA6E4}">
                <adec:decorative xmlns:adec="http://schemas.microsoft.com/office/drawing/2017/decorative" val="1"/>
              </a:ext>
            </a:extLst>
          </p:cNvPr>
          <p:cNvCxnSpPr>
            <a:cxnSpLocks/>
            <a:endCxn id="10" idx="3"/>
          </p:cNvCxnSpPr>
          <p:nvPr/>
        </p:nvCxnSpPr>
        <p:spPr>
          <a:xfrm>
            <a:off x="2668616" y="3165516"/>
            <a:ext cx="3425121" cy="712072"/>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FD7C234D-A84B-D2A5-C6E1-92FBAC640AE5}"/>
              </a:ext>
              <a:ext uri="{C183D7F6-B498-43B3-948B-1728B52AA6E4}">
                <adec:decorative xmlns:adec="http://schemas.microsoft.com/office/drawing/2017/decorative" val="1"/>
              </a:ext>
            </a:extLst>
          </p:cNvPr>
          <p:cNvCxnSpPr>
            <a:cxnSpLocks/>
          </p:cNvCxnSpPr>
          <p:nvPr/>
        </p:nvCxnSpPr>
        <p:spPr>
          <a:xfrm flipH="1">
            <a:off x="4270925" y="2997068"/>
            <a:ext cx="220503" cy="0"/>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 Placeholder 4">
            <a:extLst>
              <a:ext uri="{FF2B5EF4-FFF2-40B4-BE49-F238E27FC236}">
                <a16:creationId xmlns:a16="http://schemas.microsoft.com/office/drawing/2014/main" id="{10E32C8F-1199-F655-4B8F-804AE51EEC64}"/>
              </a:ext>
              <a:ext uri="{C183D7F6-B498-43B3-948B-1728B52AA6E4}">
                <adec:decorative xmlns:adec="http://schemas.microsoft.com/office/drawing/2017/decorative" val="1"/>
              </a:ext>
            </a:extLst>
          </p:cNvPr>
          <p:cNvSpPr txBox="1">
            <a:spLocks/>
          </p:cNvSpPr>
          <p:nvPr/>
        </p:nvSpPr>
        <p:spPr>
          <a:xfrm>
            <a:off x="845803" y="1824714"/>
            <a:ext cx="5247934" cy="4105747"/>
          </a:xfrm>
          <a:prstGeom prst="rect">
            <a:avLst/>
          </a:prstGeom>
          <a:solidFill>
            <a:schemeClr val="bg1"/>
          </a:solidFill>
          <a:ln w="19050">
            <a:solidFill>
              <a:schemeClr val="accent1"/>
            </a:solidFill>
          </a:ln>
        </p:spPr>
        <p:txBody>
          <a:bodyPr lIns="72000" tIns="108000" rIns="72000" bIns="144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02500" lvl="2" indent="0">
              <a:spcBef>
                <a:spcPts val="338"/>
              </a:spcBef>
              <a:buNone/>
            </a:pPr>
            <a:endParaRPr lang="en-US" sz="1600">
              <a:ea typeface="MS Mincho" panose="02020609040205080304" pitchFamily="49" charset="-128"/>
            </a:endParaRPr>
          </a:p>
        </p:txBody>
      </p:sp>
      <p:sp>
        <p:nvSpPr>
          <p:cNvPr id="11" name="Text Placeholder 26">
            <a:extLst>
              <a:ext uri="{FF2B5EF4-FFF2-40B4-BE49-F238E27FC236}">
                <a16:creationId xmlns:a16="http://schemas.microsoft.com/office/drawing/2014/main" id="{FB93DA63-76CF-7B98-CD3C-0E302EC0F129}"/>
              </a:ext>
              <a:ext uri="{C183D7F6-B498-43B3-948B-1728B52AA6E4}">
                <adec:decorative xmlns:adec="http://schemas.microsoft.com/office/drawing/2017/decorative" val="1"/>
              </a:ext>
            </a:extLst>
          </p:cNvPr>
          <p:cNvSpPr txBox="1">
            <a:spLocks/>
          </p:cNvSpPr>
          <p:nvPr/>
        </p:nvSpPr>
        <p:spPr>
          <a:xfrm>
            <a:off x="859248" y="5823719"/>
            <a:ext cx="5220000" cy="104296"/>
          </a:xfrm>
          <a:prstGeom prst="rect">
            <a:avLst/>
          </a:prstGeom>
          <a:solidFill>
            <a:schemeClr val="accent6"/>
          </a:solidFill>
          <a:ln w="1905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12" name="Rectangle 11">
            <a:extLst>
              <a:ext uri="{FF2B5EF4-FFF2-40B4-BE49-F238E27FC236}">
                <a16:creationId xmlns:a16="http://schemas.microsoft.com/office/drawing/2014/main" id="{2EF08FAE-BE55-11AE-3A67-3988DD404E81}"/>
              </a:ext>
            </a:extLst>
          </p:cNvPr>
          <p:cNvSpPr/>
          <p:nvPr/>
        </p:nvSpPr>
        <p:spPr>
          <a:xfrm>
            <a:off x="825885" y="1414695"/>
            <a:ext cx="5248977" cy="361891"/>
          </a:xfrm>
          <a:prstGeom prst="rect">
            <a:avLst/>
          </a:prstGeom>
          <a:solidFill>
            <a:schemeClr val="accent6"/>
          </a:solidFill>
          <a:ln w="25400" cap="flat" cmpd="sng" algn="ctr">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tIns="35987" bIns="35987" rtlCol="0" anchor="ctr"/>
          <a:lstStyle/>
          <a:p>
            <a:pPr algn="ctr" defTabSz="1038825"/>
            <a:r>
              <a:rPr lang="en-AU">
                <a:solidFill>
                  <a:srgbClr val="F8F8F8"/>
                </a:solidFill>
                <a:latin typeface="+mj-lt"/>
                <a:cs typeface="Segoe UI Semibold" panose="020B0702040204020203" pitchFamily="34" charset="0"/>
              </a:rPr>
              <a:t>Specialist Providers</a:t>
            </a:r>
          </a:p>
        </p:txBody>
      </p:sp>
      <p:sp>
        <p:nvSpPr>
          <p:cNvPr id="13" name="Rectangle 12">
            <a:extLst>
              <a:ext uri="{FF2B5EF4-FFF2-40B4-BE49-F238E27FC236}">
                <a16:creationId xmlns:a16="http://schemas.microsoft.com/office/drawing/2014/main" id="{F1339F5A-63CB-5CE4-91BB-5CDE7532BB1F}"/>
              </a:ext>
            </a:extLst>
          </p:cNvPr>
          <p:cNvSpPr/>
          <p:nvPr/>
        </p:nvSpPr>
        <p:spPr>
          <a:xfrm>
            <a:off x="6481789" y="1414695"/>
            <a:ext cx="5220000" cy="361891"/>
          </a:xfrm>
          <a:prstGeom prst="rect">
            <a:avLst/>
          </a:prstGeom>
          <a:solidFill>
            <a:srgbClr val="005568"/>
          </a:solidFill>
          <a:ln w="25400" cap="flat" cmpd="sng" algn="ctr">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tIns="35987" bIns="35987" rtlCol="0" anchor="ctr"/>
          <a:lstStyle/>
          <a:p>
            <a:pPr algn="ctr" defTabSz="1038825"/>
            <a:r>
              <a:rPr lang="en-AU">
                <a:solidFill>
                  <a:srgbClr val="F8F8F8"/>
                </a:solidFill>
                <a:latin typeface="+mj-lt"/>
                <a:cs typeface="Segoe UI Semibold" panose="020B0702040204020203" pitchFamily="34" charset="0"/>
              </a:rPr>
              <a:t>Generalist Providers</a:t>
            </a:r>
          </a:p>
        </p:txBody>
      </p:sp>
      <p:sp>
        <p:nvSpPr>
          <p:cNvPr id="18" name="TextBox 17">
            <a:extLst>
              <a:ext uri="{FF2B5EF4-FFF2-40B4-BE49-F238E27FC236}">
                <a16:creationId xmlns:a16="http://schemas.microsoft.com/office/drawing/2014/main" id="{53A6683C-7209-4D68-C66A-45480F670568}"/>
              </a:ext>
            </a:extLst>
          </p:cNvPr>
          <p:cNvSpPr txBox="1"/>
          <p:nvPr/>
        </p:nvSpPr>
        <p:spPr>
          <a:xfrm>
            <a:off x="887182" y="1850955"/>
            <a:ext cx="5220000" cy="3770263"/>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a:ln>
                  <a:noFill/>
                </a:ln>
                <a:solidFill>
                  <a:prstClr val="black"/>
                </a:solidFill>
                <a:effectLst/>
                <a:uLnTx/>
                <a:uFillTx/>
                <a:latin typeface="Tahoma"/>
                <a:ea typeface="+mn-ea"/>
                <a:cs typeface="+mn-cs"/>
              </a:rPr>
              <a:t>Specialist Providers will deliver services to a group of eligible Participants with specific needs defined by Participant characteristics and/or disability type. </a:t>
            </a:r>
          </a:p>
          <a:p>
            <a:pPr marR="0" lvl="0" algn="l" defTabSz="914400" rtl="0" eaLnBrk="1" fontAlgn="auto" latinLnBrk="0" hangingPunct="1">
              <a:lnSpc>
                <a:spcPct val="100000"/>
              </a:lnSpc>
              <a:spcBef>
                <a:spcPts val="0"/>
              </a:spcBef>
              <a:spcAft>
                <a:spcPts val="0"/>
              </a:spcAft>
              <a:buClrTx/>
              <a:buSzTx/>
              <a:buFontTx/>
              <a:buNone/>
              <a:tabLst/>
              <a:defRPr/>
            </a:pPr>
            <a:endParaRPr lang="en-US">
              <a:solidFill>
                <a:prstClr val="black"/>
              </a:solidFill>
              <a:latin typeface="Tahoma"/>
            </a:endParaRPr>
          </a:p>
          <a:p>
            <a:pPr marL="285750" indent="-285750">
              <a:spcAft>
                <a:spcPts val="600"/>
              </a:spcAft>
              <a:buFont typeface="Arial" panose="020B0604020202020204" pitchFamily="34" charset="0"/>
              <a:buChar char="•"/>
              <a:defRPr/>
            </a:pPr>
            <a:r>
              <a:rPr lang="en-AU">
                <a:solidFill>
                  <a:prstClr val="black"/>
                </a:solidFill>
                <a:latin typeface="Tahoma"/>
                <a:cs typeface="Calibri"/>
              </a:rPr>
              <a:t>A Provider cannot be a Specialist Provider for large cohorts such as ‘mental health’ or ‘physical disability’. The speciality must be a specific cohort such as Spinal Cord Injury.</a:t>
            </a:r>
          </a:p>
          <a:p>
            <a:pPr marL="285750" indent="-285750">
              <a:spcAft>
                <a:spcPts val="600"/>
              </a:spcAft>
              <a:buFont typeface="Arial" panose="020B0604020202020204" pitchFamily="34" charset="0"/>
              <a:buChar char="•"/>
              <a:defRPr/>
            </a:pPr>
            <a:r>
              <a:rPr lang="en-AU">
                <a:solidFill>
                  <a:prstClr val="black"/>
                </a:solidFill>
                <a:latin typeface="Tahoma"/>
                <a:cs typeface="Calibri"/>
              </a:rPr>
              <a:t>Not subject to market share caps and will generally be able to accept all suitable referrals according to their maximum caseloads. </a:t>
            </a:r>
          </a:p>
        </p:txBody>
      </p:sp>
      <p:sp>
        <p:nvSpPr>
          <p:cNvPr id="20" name="Text Placeholder 4">
            <a:extLst>
              <a:ext uri="{FF2B5EF4-FFF2-40B4-BE49-F238E27FC236}">
                <a16:creationId xmlns:a16="http://schemas.microsoft.com/office/drawing/2014/main" id="{7C71F52A-FD33-119A-AE2D-47FD6C164F3C}"/>
              </a:ext>
              <a:ext uri="{C183D7F6-B498-43B3-948B-1728B52AA6E4}">
                <adec:decorative xmlns:adec="http://schemas.microsoft.com/office/drawing/2017/decorative" val="1"/>
              </a:ext>
            </a:extLst>
          </p:cNvPr>
          <p:cNvSpPr txBox="1">
            <a:spLocks/>
          </p:cNvSpPr>
          <p:nvPr/>
        </p:nvSpPr>
        <p:spPr>
          <a:xfrm>
            <a:off x="6476825" y="1841430"/>
            <a:ext cx="5220000" cy="4105746"/>
          </a:xfrm>
          <a:prstGeom prst="rect">
            <a:avLst/>
          </a:prstGeom>
          <a:solidFill>
            <a:schemeClr val="bg1"/>
          </a:solidFill>
          <a:ln w="19050">
            <a:solidFill>
              <a:srgbClr val="005A70"/>
            </a:solidFill>
          </a:ln>
        </p:spPr>
        <p:txBody>
          <a:bodyPr lIns="72000" tIns="108000" rIns="72000" bIns="144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02500" lvl="2" indent="0">
              <a:spcBef>
                <a:spcPts val="338"/>
              </a:spcBef>
              <a:buNone/>
            </a:pPr>
            <a:endParaRPr lang="en-US" sz="1600">
              <a:ea typeface="MS Mincho" panose="02020609040205080304" pitchFamily="49" charset="-128"/>
            </a:endParaRPr>
          </a:p>
        </p:txBody>
      </p:sp>
      <p:sp>
        <p:nvSpPr>
          <p:cNvPr id="21" name="Content Placeholder 2">
            <a:extLst>
              <a:ext uri="{FF2B5EF4-FFF2-40B4-BE49-F238E27FC236}">
                <a16:creationId xmlns:a16="http://schemas.microsoft.com/office/drawing/2014/main" id="{EE8EF4AD-A0B2-B9BF-2DFA-7DBC29948AF8}"/>
              </a:ext>
            </a:extLst>
          </p:cNvPr>
          <p:cNvSpPr txBox="1">
            <a:spLocks/>
          </p:cNvSpPr>
          <p:nvPr/>
        </p:nvSpPr>
        <p:spPr>
          <a:xfrm>
            <a:off x="6609087" y="1651786"/>
            <a:ext cx="4695732" cy="3969431"/>
          </a:xfrm>
          <a:prstGeom prst="rect">
            <a:avLst/>
          </a:prstGeom>
        </p:spPr>
        <p:txBody>
          <a:bodyPr vert="horz" lIns="0" tIns="0" rIns="0" bIns="0" rtlCol="0">
            <a:noAutofit/>
          </a:bodyPr>
          <a:lst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pPr marL="202500" indent="0">
              <a:lnSpc>
                <a:spcPct val="100000"/>
              </a:lnSpc>
              <a:spcBef>
                <a:spcPts val="0"/>
              </a:spcBef>
              <a:buFont typeface="Calibri Light" panose="020F0302020204030204" pitchFamily="34" charset="0"/>
              <a:buNone/>
              <a:defRPr/>
            </a:pPr>
            <a:endParaRPr lang="en-US">
              <a:solidFill>
                <a:prstClr val="black"/>
              </a:solidFill>
              <a:latin typeface="Tahoma"/>
            </a:endParaRPr>
          </a:p>
          <a:p>
            <a:pPr>
              <a:lnSpc>
                <a:spcPct val="100000"/>
              </a:lnSpc>
              <a:spcBef>
                <a:spcPts val="0"/>
              </a:spcBef>
              <a:spcAft>
                <a:spcPts val="600"/>
              </a:spcAft>
              <a:defRPr/>
            </a:pPr>
            <a:r>
              <a:rPr lang="en-US">
                <a:solidFill>
                  <a:prstClr val="black"/>
                </a:solidFill>
                <a:latin typeface="Tahoma"/>
                <a:cs typeface="Calibri"/>
              </a:rPr>
              <a:t>Generalist Providers will deliver services to all eligible participants. </a:t>
            </a:r>
          </a:p>
          <a:p>
            <a:pPr>
              <a:lnSpc>
                <a:spcPct val="100000"/>
              </a:lnSpc>
              <a:spcBef>
                <a:spcPts val="0"/>
              </a:spcBef>
              <a:spcAft>
                <a:spcPts val="600"/>
              </a:spcAft>
              <a:defRPr/>
            </a:pPr>
            <a:endParaRPr lang="en-US">
              <a:solidFill>
                <a:prstClr val="black"/>
              </a:solidFill>
              <a:latin typeface="Tahoma"/>
              <a:cs typeface="Calibri"/>
            </a:endParaRPr>
          </a:p>
          <a:p>
            <a:pPr marL="285750" indent="-285750">
              <a:lnSpc>
                <a:spcPct val="100000"/>
              </a:lnSpc>
              <a:spcBef>
                <a:spcPts val="0"/>
              </a:spcBef>
              <a:spcAft>
                <a:spcPts val="600"/>
              </a:spcAft>
              <a:buFont typeface="Arial" panose="020B0604020202020204" pitchFamily="34" charset="0"/>
              <a:buChar char="•"/>
              <a:defRPr/>
            </a:pPr>
            <a:r>
              <a:rPr lang="en-US">
                <a:solidFill>
                  <a:prstClr val="black"/>
                </a:solidFill>
                <a:latin typeface="Tahoma"/>
                <a:cs typeface="Calibri"/>
              </a:rPr>
              <a:t>Will be subject to market share caps in an ESA but may continue to receive referrals over the market share cap in the event of Participant choice. </a:t>
            </a:r>
          </a:p>
          <a:p>
            <a:pPr marL="285750" indent="-285750">
              <a:lnSpc>
                <a:spcPct val="100000"/>
              </a:lnSpc>
              <a:spcBef>
                <a:spcPts val="0"/>
              </a:spcBef>
              <a:spcAft>
                <a:spcPts val="600"/>
              </a:spcAft>
              <a:buFont typeface="Arial" panose="020B0604020202020204" pitchFamily="34" charset="0"/>
              <a:buChar char="•"/>
              <a:defRPr/>
            </a:pPr>
            <a:r>
              <a:rPr lang="en-US">
                <a:solidFill>
                  <a:prstClr val="black"/>
                </a:solidFill>
                <a:latin typeface="Tahoma"/>
                <a:cs typeface="Calibri"/>
              </a:rPr>
              <a:t>The department anticipates setting an upper market share tolerance of 30 per cent to limit situations where Providers cannot receive referrals once they reach their market share cap. </a:t>
            </a:r>
            <a:endParaRPr lang="en-US">
              <a:cs typeface="Calibri"/>
            </a:endParaRPr>
          </a:p>
          <a:p>
            <a:pPr marL="800100" lvl="2" indent="-257175" defTabSz="685800">
              <a:spcBef>
                <a:spcPts val="225"/>
              </a:spcBef>
              <a:buFont typeface="Courier New" panose="02070309020205020404" pitchFamily="49" charset="0"/>
              <a:buChar char="o"/>
            </a:pPr>
            <a:endParaRPr lang="en-US">
              <a:cs typeface="Calibri"/>
            </a:endParaRPr>
          </a:p>
          <a:p>
            <a:pPr>
              <a:spcBef>
                <a:spcPts val="338"/>
              </a:spcBef>
            </a:pPr>
            <a:endParaRPr lang="en-AU">
              <a:ea typeface="MS Mincho" panose="02020609040205080304" pitchFamily="49" charset="-128"/>
            </a:endParaRPr>
          </a:p>
          <a:p>
            <a:pPr>
              <a:spcBef>
                <a:spcPts val="338"/>
              </a:spcBef>
            </a:pPr>
            <a:endParaRPr lang="en-AU">
              <a:ea typeface="Tahoma" panose="020B0604030504040204" pitchFamily="34" charset="0"/>
              <a:cs typeface="Tahoma" panose="020B0604030504040204" pitchFamily="34" charset="0"/>
            </a:endParaRPr>
          </a:p>
          <a:p>
            <a:endParaRPr lang="en-AU"/>
          </a:p>
        </p:txBody>
      </p:sp>
      <p:sp>
        <p:nvSpPr>
          <p:cNvPr id="25" name="Text Placeholder 26">
            <a:extLst>
              <a:ext uri="{FF2B5EF4-FFF2-40B4-BE49-F238E27FC236}">
                <a16:creationId xmlns:a16="http://schemas.microsoft.com/office/drawing/2014/main" id="{2C8B6DF2-97CA-FEE5-8FB6-03FFB09D44BB}"/>
              </a:ext>
              <a:ext uri="{C183D7F6-B498-43B3-948B-1728B52AA6E4}">
                <adec:decorative xmlns:adec="http://schemas.microsoft.com/office/drawing/2017/decorative" val="1"/>
              </a:ext>
            </a:extLst>
          </p:cNvPr>
          <p:cNvSpPr txBox="1">
            <a:spLocks/>
          </p:cNvSpPr>
          <p:nvPr/>
        </p:nvSpPr>
        <p:spPr>
          <a:xfrm>
            <a:off x="6481789" y="5835751"/>
            <a:ext cx="5220000" cy="104296"/>
          </a:xfrm>
          <a:prstGeom prst="rect">
            <a:avLst/>
          </a:prstGeom>
          <a:solidFill>
            <a:srgbClr val="005568"/>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Tree>
    <p:extLst>
      <p:ext uri="{BB962C8B-B14F-4D97-AF65-F5344CB8AC3E}">
        <p14:creationId xmlns:p14="http://schemas.microsoft.com/office/powerpoint/2010/main" val="385675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96F8A-57DC-15BB-6992-D99E925A3440}"/>
              </a:ext>
            </a:extLst>
          </p:cNvPr>
          <p:cNvSpPr>
            <a:spLocks noGrp="1"/>
          </p:cNvSpPr>
          <p:nvPr>
            <p:ph type="title"/>
          </p:nvPr>
        </p:nvSpPr>
        <p:spPr>
          <a:xfrm>
            <a:off x="640517" y="340521"/>
            <a:ext cx="10922184" cy="677108"/>
          </a:xfrm>
        </p:spPr>
        <p:txBody>
          <a:bodyPr/>
          <a:lstStyle/>
          <a:p>
            <a:r>
              <a:rPr lang="en-AU"/>
              <a:t>Policy reform areas</a:t>
            </a:r>
          </a:p>
        </p:txBody>
      </p:sp>
      <p:sp>
        <p:nvSpPr>
          <p:cNvPr id="3" name="Content Placeholder 2">
            <a:extLst>
              <a:ext uri="{FF2B5EF4-FFF2-40B4-BE49-F238E27FC236}">
                <a16:creationId xmlns:a16="http://schemas.microsoft.com/office/drawing/2014/main" id="{886CA092-CFB3-BADB-EADB-044148CEF6A6}"/>
              </a:ext>
            </a:extLst>
          </p:cNvPr>
          <p:cNvSpPr>
            <a:spLocks noGrp="1"/>
          </p:cNvSpPr>
          <p:nvPr>
            <p:ph idx="1"/>
          </p:nvPr>
        </p:nvSpPr>
        <p:spPr>
          <a:xfrm>
            <a:off x="640517" y="1351685"/>
            <a:ext cx="10755364" cy="4154629"/>
          </a:xfrm>
        </p:spPr>
        <p:txBody>
          <a:bodyPr vert="horz" lIns="0" tIns="0" rIns="0" bIns="0" rtlCol="0" anchor="t">
            <a:noAutofit/>
          </a:bodyPr>
          <a:lstStyle/>
          <a:p>
            <a:pPr marL="0" indent="0">
              <a:buNone/>
            </a:pPr>
            <a:r>
              <a:rPr lang="en-AU" sz="1800" b="1">
                <a:effectLst/>
                <a:ea typeface="Aptos" panose="020B0004020202020204" pitchFamily="34" charset="0"/>
                <a:cs typeface="Arial"/>
              </a:rPr>
              <a:t>A number of current DES policies will be reformed under the new specialist disability employment program:</a:t>
            </a:r>
          </a:p>
          <a:p>
            <a:pPr marL="0" indent="0">
              <a:buNone/>
            </a:pPr>
            <a:endParaRPr lang="en-AU" sz="1800" b="1">
              <a:ea typeface="Aptos" panose="020B0004020202020204" pitchFamily="34" charset="0"/>
              <a:cs typeface="Arial"/>
            </a:endParaRPr>
          </a:p>
        </p:txBody>
      </p:sp>
      <p:grpSp>
        <p:nvGrpSpPr>
          <p:cNvPr id="6" name="Group 5">
            <a:extLst>
              <a:ext uri="{FF2B5EF4-FFF2-40B4-BE49-F238E27FC236}">
                <a16:creationId xmlns:a16="http://schemas.microsoft.com/office/drawing/2014/main" id="{2FD2DFC2-EFF2-8AFB-4502-75BB8487D936}"/>
              </a:ext>
              <a:ext uri="{C183D7F6-B498-43B3-948B-1728B52AA6E4}">
                <adec:decorative xmlns:adec="http://schemas.microsoft.com/office/drawing/2017/decorative" val="1"/>
              </a:ext>
            </a:extLst>
          </p:cNvPr>
          <p:cNvGrpSpPr/>
          <p:nvPr/>
        </p:nvGrpSpPr>
        <p:grpSpPr>
          <a:xfrm>
            <a:off x="1613044" y="2369165"/>
            <a:ext cx="8595056" cy="3471205"/>
            <a:chOff x="1558661" y="2344269"/>
            <a:chExt cx="6723436" cy="2677404"/>
          </a:xfrm>
        </p:grpSpPr>
        <p:sp>
          <p:nvSpPr>
            <p:cNvPr id="11" name="Graphic 2">
              <a:extLst>
                <a:ext uri="{FF2B5EF4-FFF2-40B4-BE49-F238E27FC236}">
                  <a16:creationId xmlns:a16="http://schemas.microsoft.com/office/drawing/2014/main" id="{C6EADEAD-5083-FB2A-1F75-65C09BD9561D}"/>
                </a:ext>
              </a:extLst>
            </p:cNvPr>
            <p:cNvSpPr/>
            <p:nvPr/>
          </p:nvSpPr>
          <p:spPr>
            <a:xfrm>
              <a:off x="3914641" y="2877509"/>
              <a:ext cx="1894817" cy="164097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bg1"/>
            </a:solidFill>
            <a:ln w="82550" cap="flat">
              <a:solidFill>
                <a:schemeClr val="accent2"/>
              </a:solidFill>
              <a:prstDash val="solid"/>
              <a:miter/>
            </a:ln>
          </p:spPr>
          <p:txBody>
            <a:bodyPr lIns="36000" rIns="36000" rtlCol="0" anchor="ctr"/>
            <a:lstStyle/>
            <a:p>
              <a:pPr algn="ctr" defTabSz="914349">
                <a:lnSpc>
                  <a:spcPct val="90000"/>
                </a:lnSpc>
                <a:spcAft>
                  <a:spcPts val="300"/>
                </a:spcAft>
                <a:defRPr/>
              </a:pPr>
              <a:r>
                <a:rPr lang="en-AU"/>
                <a:t>Initial </a:t>
              </a:r>
            </a:p>
            <a:p>
              <a:pPr algn="ctr" defTabSz="914349">
                <a:lnSpc>
                  <a:spcPct val="90000"/>
                </a:lnSpc>
                <a:spcAft>
                  <a:spcPts val="300"/>
                </a:spcAft>
                <a:defRPr/>
              </a:pPr>
              <a:r>
                <a:rPr lang="en-AU"/>
                <a:t>Engagement </a:t>
              </a:r>
            </a:p>
            <a:p>
              <a:pPr algn="ctr" defTabSz="914349">
                <a:lnSpc>
                  <a:spcPct val="90000"/>
                </a:lnSpc>
                <a:spcAft>
                  <a:spcPts val="300"/>
                </a:spcAft>
                <a:defRPr/>
              </a:pPr>
              <a:r>
                <a:rPr lang="en-AU"/>
                <a:t>phase</a:t>
              </a:r>
            </a:p>
          </p:txBody>
        </p:sp>
        <p:sp>
          <p:nvSpPr>
            <p:cNvPr id="12" name="Graphic 2">
              <a:extLst>
                <a:ext uri="{FF2B5EF4-FFF2-40B4-BE49-F238E27FC236}">
                  <a16:creationId xmlns:a16="http://schemas.microsoft.com/office/drawing/2014/main" id="{B302FE32-E042-8006-16B9-13BEFE088E5E}"/>
                </a:ext>
              </a:extLst>
            </p:cNvPr>
            <p:cNvSpPr/>
            <p:nvPr/>
          </p:nvSpPr>
          <p:spPr>
            <a:xfrm>
              <a:off x="1558661" y="2344269"/>
              <a:ext cx="1894817" cy="164097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bg1"/>
            </a:solidFill>
            <a:ln w="82550" cap="flat">
              <a:solidFill>
                <a:schemeClr val="accent4"/>
              </a:solidFill>
              <a:prstDash val="solid"/>
              <a:miter/>
            </a:ln>
          </p:spPr>
          <p:txBody>
            <a:bodyPr lIns="36000" rIns="36000" rtlCol="0" anchor="ctr"/>
            <a:lstStyle/>
            <a:p>
              <a:pPr marL="0" marR="0" lvl="0" indent="0" algn="ctr" defTabSz="914349" rtl="0" eaLnBrk="1" fontAlgn="auto" latinLnBrk="0" hangingPunct="1">
                <a:lnSpc>
                  <a:spcPct val="90000"/>
                </a:lnSpc>
                <a:spcBef>
                  <a:spcPts val="0"/>
                </a:spcBef>
                <a:spcAft>
                  <a:spcPts val="300"/>
                </a:spcAft>
                <a:buClrTx/>
                <a:buSzTx/>
                <a:buFontTx/>
                <a:buNone/>
                <a:tabLst/>
                <a:defRPr/>
              </a:pPr>
              <a:r>
                <a:rPr lang="en-AU"/>
                <a:t>Extending </a:t>
              </a:r>
            </a:p>
            <a:p>
              <a:pPr marL="0" marR="0" lvl="0" indent="0" algn="ctr" defTabSz="914349" rtl="0" eaLnBrk="1" fontAlgn="auto" latinLnBrk="0" hangingPunct="1">
                <a:lnSpc>
                  <a:spcPct val="90000"/>
                </a:lnSpc>
                <a:spcBef>
                  <a:spcPts val="0"/>
                </a:spcBef>
                <a:spcAft>
                  <a:spcPts val="300"/>
                </a:spcAft>
                <a:buClrTx/>
                <a:buSzTx/>
                <a:buFontTx/>
                <a:buNone/>
                <a:tabLst/>
                <a:defRPr/>
              </a:pPr>
              <a:r>
                <a:rPr lang="en-AU"/>
                <a:t>Eligibility to Participants with </a:t>
              </a:r>
            </a:p>
            <a:p>
              <a:pPr marL="0" marR="0" lvl="0" indent="0" algn="ctr" defTabSz="914349" rtl="0" eaLnBrk="1" fontAlgn="auto" latinLnBrk="0" hangingPunct="1">
                <a:lnSpc>
                  <a:spcPct val="90000"/>
                </a:lnSpc>
                <a:spcBef>
                  <a:spcPts val="0"/>
                </a:spcBef>
                <a:spcAft>
                  <a:spcPts val="300"/>
                </a:spcAft>
                <a:buClrTx/>
                <a:buSzTx/>
                <a:buFontTx/>
                <a:buNone/>
                <a:tabLst/>
                <a:defRPr/>
              </a:pPr>
              <a:r>
                <a:rPr lang="en-AU"/>
                <a:t>0-7 hours</a:t>
              </a:r>
            </a:p>
            <a:p>
              <a:pPr marL="0" marR="0" lvl="0" indent="0" algn="ctr" defTabSz="914349" rtl="0" eaLnBrk="1" fontAlgn="auto" latinLnBrk="0" hangingPunct="1">
                <a:lnSpc>
                  <a:spcPct val="90000"/>
                </a:lnSpc>
                <a:spcBef>
                  <a:spcPts val="0"/>
                </a:spcBef>
                <a:spcAft>
                  <a:spcPts val="300"/>
                </a:spcAft>
                <a:buClrTx/>
                <a:buSzTx/>
                <a:buFontTx/>
                <a:buNone/>
                <a:tabLst/>
                <a:defRPr/>
              </a:pPr>
              <a:r>
                <a:rPr lang="en-AU"/>
                <a:t>Work Capacity </a:t>
              </a:r>
            </a:p>
            <a:p>
              <a:pPr marL="0" marR="0" lvl="0" indent="0" algn="ctr" defTabSz="914349" rtl="0" eaLnBrk="1" fontAlgn="auto" latinLnBrk="0" hangingPunct="1">
                <a:lnSpc>
                  <a:spcPct val="90000"/>
                </a:lnSpc>
                <a:spcBef>
                  <a:spcPts val="0"/>
                </a:spcBef>
                <a:spcAft>
                  <a:spcPts val="300"/>
                </a:spcAft>
                <a:buClrTx/>
                <a:buSzTx/>
                <a:buFontTx/>
                <a:buNone/>
                <a:tabLst/>
                <a:defRPr/>
              </a:pPr>
              <a:endParaRPr kumimoji="0" lang="en-AU" sz="2000" b="0" i="0" u="none" strike="noStrike" kern="1200" cap="none" spc="0" normalizeH="0" baseline="0" noProof="0">
                <a:ln>
                  <a:noFill/>
                </a:ln>
                <a:effectLst/>
                <a:uLnTx/>
                <a:uFillTx/>
                <a:ea typeface="+mn-ea"/>
                <a:cs typeface="+mn-cs"/>
              </a:endParaRPr>
            </a:p>
          </p:txBody>
        </p:sp>
        <p:sp>
          <p:nvSpPr>
            <p:cNvPr id="13" name="Graphic 2">
              <a:extLst>
                <a:ext uri="{FF2B5EF4-FFF2-40B4-BE49-F238E27FC236}">
                  <a16:creationId xmlns:a16="http://schemas.microsoft.com/office/drawing/2014/main" id="{CA9A5D43-D9B5-1B50-4336-2222C53340CA}"/>
                </a:ext>
              </a:extLst>
            </p:cNvPr>
            <p:cNvSpPr/>
            <p:nvPr/>
          </p:nvSpPr>
          <p:spPr>
            <a:xfrm>
              <a:off x="6387280" y="3380699"/>
              <a:ext cx="1894817" cy="164097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bg1"/>
            </a:solidFill>
            <a:ln w="82550" cap="flat">
              <a:solidFill>
                <a:schemeClr val="accent1"/>
              </a:solidFill>
              <a:prstDash val="solid"/>
              <a:miter/>
            </a:ln>
          </p:spPr>
          <p:txBody>
            <a:bodyPr lIns="36000" rIns="36000" rtlCol="0" anchor="ctr"/>
            <a:lstStyle/>
            <a:p>
              <a:pPr marL="0" marR="0" lvl="0" indent="0" algn="ctr" defTabSz="914349" rtl="0" eaLnBrk="1" fontAlgn="auto" latinLnBrk="0" hangingPunct="1">
                <a:lnSpc>
                  <a:spcPct val="90000"/>
                </a:lnSpc>
                <a:spcBef>
                  <a:spcPts val="0"/>
                </a:spcBef>
                <a:spcAft>
                  <a:spcPts val="300"/>
                </a:spcAft>
                <a:buClrTx/>
                <a:buSzTx/>
                <a:buFontTx/>
                <a:buNone/>
                <a:tabLst/>
                <a:defRPr/>
              </a:pPr>
              <a:r>
                <a:rPr kumimoji="0" lang="en-US" b="0" i="0" u="none" strike="noStrike" kern="1200" cap="none" spc="0" normalizeH="0" baseline="0" noProof="0">
                  <a:ln>
                    <a:noFill/>
                  </a:ln>
                  <a:effectLst/>
                  <a:uLnTx/>
                  <a:uFillTx/>
                  <a:ea typeface="+mn-ea"/>
                  <a:cs typeface="+mn-cs"/>
                </a:rPr>
                <a:t>Fees </a:t>
              </a:r>
            </a:p>
            <a:p>
              <a:pPr marL="0" marR="0" lvl="0" indent="0" algn="ctr" defTabSz="914349" rtl="0" eaLnBrk="1" fontAlgn="auto" latinLnBrk="0" hangingPunct="1">
                <a:lnSpc>
                  <a:spcPct val="90000"/>
                </a:lnSpc>
                <a:spcBef>
                  <a:spcPts val="0"/>
                </a:spcBef>
                <a:spcAft>
                  <a:spcPts val="300"/>
                </a:spcAft>
                <a:buClrTx/>
                <a:buSzTx/>
                <a:buFontTx/>
                <a:buNone/>
                <a:tabLst/>
                <a:defRPr/>
              </a:pPr>
              <a:r>
                <a:rPr kumimoji="0" lang="en-US" b="0" i="0" u="none" strike="noStrike" kern="1200" cap="none" spc="0" normalizeH="0" baseline="0" noProof="0">
                  <a:ln>
                    <a:noFill/>
                  </a:ln>
                  <a:effectLst/>
                  <a:uLnTx/>
                  <a:uFillTx/>
                  <a:ea typeface="+mn-ea"/>
                  <a:cs typeface="+mn-cs"/>
                </a:rPr>
                <a:t>and payments</a:t>
              </a:r>
            </a:p>
            <a:p>
              <a:pPr marL="0" marR="0" lvl="0" indent="0" algn="ctr" defTabSz="914349" rtl="0" eaLnBrk="1" fontAlgn="auto" latinLnBrk="0" hangingPunct="1">
                <a:lnSpc>
                  <a:spcPct val="90000"/>
                </a:lnSpc>
                <a:spcBef>
                  <a:spcPts val="0"/>
                </a:spcBef>
                <a:spcAft>
                  <a:spcPts val="300"/>
                </a:spcAft>
                <a:buClrTx/>
                <a:buSzTx/>
                <a:buFontTx/>
                <a:buNone/>
                <a:tabLst/>
                <a:defRPr/>
              </a:pPr>
              <a:r>
                <a:rPr kumimoji="0" lang="en-US" b="0" i="0" u="none" strike="noStrike" kern="1200" cap="none" spc="0" normalizeH="0" baseline="0" noProof="0">
                  <a:ln>
                    <a:noFill/>
                  </a:ln>
                  <a:effectLst/>
                  <a:uLnTx/>
                  <a:uFillTx/>
                  <a:ea typeface="+mn-ea"/>
                  <a:cs typeface="+mn-cs"/>
                </a:rPr>
                <a:t> </a:t>
              </a:r>
            </a:p>
          </p:txBody>
        </p:sp>
      </p:grpSp>
    </p:spTree>
    <p:extLst>
      <p:ext uri="{BB962C8B-B14F-4D97-AF65-F5344CB8AC3E}">
        <p14:creationId xmlns:p14="http://schemas.microsoft.com/office/powerpoint/2010/main" val="4201405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AA27C64-847B-06BB-79D3-EC96CEECD96D}"/>
              </a:ext>
            </a:extLst>
          </p:cNvPr>
          <p:cNvSpPr>
            <a:spLocks noGrp="1"/>
          </p:cNvSpPr>
          <p:nvPr>
            <p:ph type="title"/>
          </p:nvPr>
        </p:nvSpPr>
        <p:spPr>
          <a:xfrm>
            <a:off x="844761" y="321140"/>
            <a:ext cx="10502478" cy="677108"/>
          </a:xfrm>
        </p:spPr>
        <p:txBody>
          <a:bodyPr/>
          <a:lstStyle/>
          <a:p>
            <a:r>
              <a:rPr kumimoji="0" lang="en-AU" sz="4400" b="0" i="0" u="none" strike="noStrike" kern="1200" cap="none" spc="0" normalizeH="0" baseline="0" noProof="0">
                <a:ln>
                  <a:noFill/>
                </a:ln>
                <a:solidFill>
                  <a:srgbClr val="005A70"/>
                </a:solidFill>
                <a:effectLst/>
                <a:uLnTx/>
                <a:uFillTx/>
                <a:latin typeface="Tahoma" panose="020B0604030504040204" pitchFamily="34" charset="0"/>
                <a:ea typeface="Tahoma" panose="020B0604030504040204" pitchFamily="34" charset="0"/>
                <a:cs typeface="Tahoma" panose="020B0604030504040204" pitchFamily="34" charset="0"/>
              </a:rPr>
              <a:t>Support for the 0-7 hours per week cohort</a:t>
            </a:r>
            <a:endParaRPr lang="en-AU"/>
          </a:p>
        </p:txBody>
      </p:sp>
      <p:grpSp>
        <p:nvGrpSpPr>
          <p:cNvPr id="6" name="Group 5">
            <a:extLst>
              <a:ext uri="{FF2B5EF4-FFF2-40B4-BE49-F238E27FC236}">
                <a16:creationId xmlns:a16="http://schemas.microsoft.com/office/drawing/2014/main" id="{21724A7D-3CD3-E01F-CBAD-B14076E1D0D9}"/>
              </a:ext>
              <a:ext uri="{C183D7F6-B498-43B3-948B-1728B52AA6E4}">
                <adec:decorative xmlns:adec="http://schemas.microsoft.com/office/drawing/2017/decorative" val="1"/>
              </a:ext>
            </a:extLst>
          </p:cNvPr>
          <p:cNvGrpSpPr/>
          <p:nvPr/>
        </p:nvGrpSpPr>
        <p:grpSpPr>
          <a:xfrm>
            <a:off x="3257520" y="1836780"/>
            <a:ext cx="8089719" cy="4099992"/>
            <a:chOff x="2769387" y="2200763"/>
            <a:chExt cx="4212000" cy="2675833"/>
          </a:xfrm>
        </p:grpSpPr>
        <p:sp>
          <p:nvSpPr>
            <p:cNvPr id="8" name="Rectangle 7">
              <a:extLst>
                <a:ext uri="{FF2B5EF4-FFF2-40B4-BE49-F238E27FC236}">
                  <a16:creationId xmlns:a16="http://schemas.microsoft.com/office/drawing/2014/main" id="{416E94D4-CDAE-ED51-13E1-019C85C3213D}"/>
                </a:ext>
              </a:extLst>
            </p:cNvPr>
            <p:cNvSpPr/>
            <p:nvPr/>
          </p:nvSpPr>
          <p:spPr>
            <a:xfrm>
              <a:off x="2769387" y="2200763"/>
              <a:ext cx="4212000" cy="2675833"/>
            </a:xfrm>
            <a:prstGeom prst="rect">
              <a:avLst/>
            </a:prstGeom>
            <a:solidFill>
              <a:schemeClr val="bg1">
                <a:lumMod val="95000"/>
              </a:schemeClr>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AU" sz="1600" i="1">
                <a:solidFill>
                  <a:schemeClr val="bg2"/>
                </a:solidFill>
              </a:endParaRPr>
            </a:p>
          </p:txBody>
        </p:sp>
        <p:sp>
          <p:nvSpPr>
            <p:cNvPr id="20" name="Rectangle 19">
              <a:extLst>
                <a:ext uri="{FF2B5EF4-FFF2-40B4-BE49-F238E27FC236}">
                  <a16:creationId xmlns:a16="http://schemas.microsoft.com/office/drawing/2014/main" id="{7B063684-4FBD-F333-7FBB-2E41C2F4D31F}"/>
                </a:ext>
              </a:extLst>
            </p:cNvPr>
            <p:cNvSpPr/>
            <p:nvPr/>
          </p:nvSpPr>
          <p:spPr>
            <a:xfrm>
              <a:off x="2943814" y="2984090"/>
              <a:ext cx="3941992" cy="49071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algn="ctr"/>
              <a:r>
                <a:rPr lang="en-AU" sz="1600">
                  <a:solidFill>
                    <a:schemeClr val="tx1"/>
                  </a:solidFill>
                  <a:cs typeface="Segoe UI" panose="020B0502040204020203" pitchFamily="34" charset="0"/>
                </a:rPr>
                <a:t>have partial outcomes at 5 hours per week for an 8-hour employment benchmark</a:t>
              </a:r>
            </a:p>
          </p:txBody>
        </p:sp>
        <p:sp>
          <p:nvSpPr>
            <p:cNvPr id="21" name="Rectangle 20">
              <a:extLst>
                <a:ext uri="{FF2B5EF4-FFF2-40B4-BE49-F238E27FC236}">
                  <a16:creationId xmlns:a16="http://schemas.microsoft.com/office/drawing/2014/main" id="{ED1F88F5-37F8-F3DE-3DC4-9ECBC5FE3215}"/>
                </a:ext>
              </a:extLst>
            </p:cNvPr>
            <p:cNvSpPr/>
            <p:nvPr/>
          </p:nvSpPr>
          <p:spPr>
            <a:xfrm>
              <a:off x="2943814" y="3645688"/>
              <a:ext cx="3941992" cy="49071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algn="ctr"/>
              <a:r>
                <a:rPr lang="en-AU" sz="1600">
                  <a:solidFill>
                    <a:schemeClr val="tx1"/>
                  </a:solidFill>
                  <a:ea typeface="Segoe UI" panose="020B0502040204020203" pitchFamily="34" charset="0"/>
                  <a:cs typeface="Segoe UI" panose="020B0502040204020203" pitchFamily="34" charset="0"/>
                </a:rPr>
                <a:t>have self-employment for full and partial outcomes at an 8-hour benchmark</a:t>
              </a:r>
            </a:p>
          </p:txBody>
        </p:sp>
        <p:sp>
          <p:nvSpPr>
            <p:cNvPr id="22" name="Rectangle 21">
              <a:extLst>
                <a:ext uri="{FF2B5EF4-FFF2-40B4-BE49-F238E27FC236}">
                  <a16:creationId xmlns:a16="http://schemas.microsoft.com/office/drawing/2014/main" id="{A0D4683D-5C13-69D2-AE6F-D0A2FA65D77A}"/>
                </a:ext>
              </a:extLst>
            </p:cNvPr>
            <p:cNvSpPr/>
            <p:nvPr/>
          </p:nvSpPr>
          <p:spPr>
            <a:xfrm>
              <a:off x="2938044" y="4270374"/>
              <a:ext cx="3941992" cy="518810"/>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lvl="0" algn="ctr"/>
              <a:r>
                <a:rPr lang="en-AU" sz="1600">
                  <a:solidFill>
                    <a:schemeClr val="tx1"/>
                  </a:solidFill>
                  <a:ea typeface="Segoe UI" panose="020B0502040204020203" pitchFamily="34" charset="0"/>
                  <a:cs typeface="Segoe UI" panose="020B0502040204020203" pitchFamily="34" charset="0"/>
                </a:rPr>
                <a:t>be entitled to wage subsidies at the 8-hour value, if employment is offered at an intended level of 8 hours per week on average</a:t>
              </a:r>
            </a:p>
          </p:txBody>
        </p:sp>
        <p:sp>
          <p:nvSpPr>
            <p:cNvPr id="25" name="Rectangle 24">
              <a:extLst>
                <a:ext uri="{FF2B5EF4-FFF2-40B4-BE49-F238E27FC236}">
                  <a16:creationId xmlns:a16="http://schemas.microsoft.com/office/drawing/2014/main" id="{18103E2D-A5BA-4D22-E93B-50738F0FF007}"/>
                </a:ext>
              </a:extLst>
            </p:cNvPr>
            <p:cNvSpPr/>
            <p:nvPr/>
          </p:nvSpPr>
          <p:spPr>
            <a:xfrm>
              <a:off x="2943814" y="2272239"/>
              <a:ext cx="3936222" cy="518810"/>
            </a:xfrm>
            <a:prstGeom prst="rect">
              <a:avLst/>
            </a:prstGeom>
            <a:solidFill>
              <a:schemeClr val="bg1"/>
            </a:solidFill>
            <a:ln w="2857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marL="266700" lvl="1" algn="ctr">
                <a:spcBef>
                  <a:spcPts val="0"/>
                </a:spcBef>
              </a:pPr>
              <a:r>
                <a:rPr lang="en-AU" sz="1600">
                  <a:solidFill>
                    <a:schemeClr val="tx1"/>
                  </a:solidFill>
                  <a:effectLst/>
                  <a:ea typeface="Tahoma" panose="020B0604030504040204" pitchFamily="34" charset="0"/>
                  <a:cs typeface="Tahoma" panose="020B0604030504040204" pitchFamily="34" charset="0"/>
                </a:rPr>
                <a:t>be assigned an 8-hour per week employment </a:t>
              </a:r>
              <a:r>
                <a:rPr lang="en-AU" sz="1600">
                  <a:solidFill>
                    <a:schemeClr val="tx1"/>
                  </a:solidFill>
                  <a:ea typeface="Tahoma" panose="020B0604030504040204" pitchFamily="34" charset="0"/>
                  <a:cs typeface="Tahoma" panose="020B0604030504040204" pitchFamily="34" charset="0"/>
                </a:rPr>
                <a:t>b</a:t>
              </a:r>
              <a:r>
                <a:rPr lang="en-AU" sz="1600">
                  <a:solidFill>
                    <a:schemeClr val="tx1"/>
                  </a:solidFill>
                  <a:effectLst/>
                  <a:ea typeface="Tahoma" panose="020B0604030504040204" pitchFamily="34" charset="0"/>
                  <a:cs typeface="Tahoma" panose="020B0604030504040204" pitchFamily="34" charset="0"/>
                </a:rPr>
                <a:t>enchmark, but with increased flexibility to meet</a:t>
              </a:r>
              <a:r>
                <a:rPr lang="en-AU" sz="1600">
                  <a:solidFill>
                    <a:schemeClr val="tx1"/>
                  </a:solidFill>
                  <a:ea typeface="Tahoma" panose="020B0604030504040204" pitchFamily="34" charset="0"/>
                  <a:cs typeface="Tahoma" panose="020B0604030504040204" pitchFamily="34" charset="0"/>
                </a:rPr>
                <a:t> </a:t>
              </a:r>
              <a:endParaRPr lang="en-AU" sz="1600">
                <a:solidFill>
                  <a:schemeClr val="tx1"/>
                </a:solidFill>
                <a:effectLst/>
                <a:ea typeface="Tahoma" panose="020B0604030504040204" pitchFamily="34" charset="0"/>
                <a:cs typeface="Tahoma" panose="020B0604030504040204" pitchFamily="34" charset="0"/>
              </a:endParaRPr>
            </a:p>
          </p:txBody>
        </p:sp>
      </p:grpSp>
      <p:sp>
        <p:nvSpPr>
          <p:cNvPr id="26" name="Text Placeholder 26">
            <a:extLst>
              <a:ext uri="{FF2B5EF4-FFF2-40B4-BE49-F238E27FC236}">
                <a16:creationId xmlns:a16="http://schemas.microsoft.com/office/drawing/2014/main" id="{14038C63-D395-CA9F-006C-9D8D65C84145}"/>
              </a:ext>
            </a:extLst>
          </p:cNvPr>
          <p:cNvSpPr txBox="1">
            <a:spLocks/>
          </p:cNvSpPr>
          <p:nvPr/>
        </p:nvSpPr>
        <p:spPr>
          <a:xfrm>
            <a:off x="844761" y="1836780"/>
            <a:ext cx="2297424" cy="4099992"/>
          </a:xfrm>
          <a:prstGeom prst="rect">
            <a:avLst/>
          </a:prstGeom>
          <a:noFill/>
          <a:ln w="38100">
            <a:solidFill>
              <a:srgbClr val="00B0B9"/>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a:lnSpc>
                <a:spcPct val="150000"/>
              </a:lnSpc>
            </a:pPr>
            <a:r>
              <a:rPr lang="en-AU" sz="1800" b="1">
                <a:solidFill>
                  <a:schemeClr val="tx1"/>
                </a:solidFill>
                <a:latin typeface="+mn-lt"/>
              </a:rPr>
              <a:t>Participants with a 0-7 hour per week work capacity will: </a:t>
            </a:r>
          </a:p>
          <a:p>
            <a:pPr algn="l">
              <a:lnSpc>
                <a:spcPct val="150000"/>
              </a:lnSpc>
            </a:pPr>
            <a:endParaRPr lang="en-US" sz="2000" b="1">
              <a:solidFill>
                <a:schemeClr val="tx1"/>
              </a:solidFill>
              <a:latin typeface="+mj-lt"/>
            </a:endParaRPr>
          </a:p>
        </p:txBody>
      </p:sp>
      <p:cxnSp>
        <p:nvCxnSpPr>
          <p:cNvPr id="27" name="Straight Connector 23">
            <a:extLst>
              <a:ext uri="{FF2B5EF4-FFF2-40B4-BE49-F238E27FC236}">
                <a16:creationId xmlns:a16="http://schemas.microsoft.com/office/drawing/2014/main" id="{DBB7795D-DDBB-A822-7DBB-693E07647BE2}"/>
              </a:ext>
              <a:ext uri="{C183D7F6-B498-43B3-948B-1728B52AA6E4}">
                <adec:decorative xmlns:adec="http://schemas.microsoft.com/office/drawing/2017/decorative" val="1"/>
              </a:ext>
            </a:extLst>
          </p:cNvPr>
          <p:cNvCxnSpPr>
            <a:cxnSpLocks/>
          </p:cNvCxnSpPr>
          <p:nvPr/>
        </p:nvCxnSpPr>
        <p:spPr>
          <a:xfrm flipV="1">
            <a:off x="3417899" y="1842567"/>
            <a:ext cx="0" cy="3959894"/>
          </a:xfrm>
          <a:prstGeom prst="line">
            <a:avLst/>
          </a:prstGeom>
          <a:ln w="25400" cap="rnd">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074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5814A-3420-B092-DF51-B79672629E15}"/>
              </a:ext>
            </a:extLst>
          </p:cNvPr>
          <p:cNvSpPr>
            <a:spLocks noGrp="1"/>
          </p:cNvSpPr>
          <p:nvPr>
            <p:ph type="title"/>
          </p:nvPr>
        </p:nvSpPr>
        <p:spPr>
          <a:xfrm>
            <a:off x="964100" y="215065"/>
            <a:ext cx="10346234" cy="1354217"/>
          </a:xfrm>
        </p:spPr>
        <p:txBody>
          <a:bodyPr/>
          <a:lstStyle/>
          <a:p>
            <a:r>
              <a:rPr lang="en-AU" dirty="0">
                <a:latin typeface="Tahoma" panose="020B0604030504040204" pitchFamily="34" charset="0"/>
                <a:ea typeface="Tahoma" panose="020B0604030504040204" pitchFamily="34" charset="0"/>
                <a:cs typeface="Tahoma" panose="020B0604030504040204" pitchFamily="34" charset="0"/>
              </a:rPr>
              <a:t>Initial Appointment / Initial Engagement Period                                  </a:t>
            </a:r>
            <a:endParaRPr lang="en-AU" sz="1200" dirty="0">
              <a:latin typeface="Tahoma" panose="020B0604030504040204" pitchFamily="34" charset="0"/>
              <a:ea typeface="Tahoma" panose="020B0604030504040204" pitchFamily="34" charset="0"/>
              <a:cs typeface="Tahoma" panose="020B0604030504040204" pitchFamily="34" charset="0"/>
            </a:endParaRPr>
          </a:p>
        </p:txBody>
      </p:sp>
      <p:sp>
        <p:nvSpPr>
          <p:cNvPr id="4" name="Rectangle: Single Corner Rounded 3">
            <a:extLst>
              <a:ext uri="{FF2B5EF4-FFF2-40B4-BE49-F238E27FC236}">
                <a16:creationId xmlns:a16="http://schemas.microsoft.com/office/drawing/2014/main" id="{62B62361-308C-F34B-831E-1E178C08170E}"/>
              </a:ext>
              <a:ext uri="{C183D7F6-B498-43B3-948B-1728B52AA6E4}">
                <adec:decorative xmlns:adec="http://schemas.microsoft.com/office/drawing/2017/decorative" val="1"/>
              </a:ext>
            </a:extLst>
          </p:cNvPr>
          <p:cNvSpPr/>
          <p:nvPr/>
        </p:nvSpPr>
        <p:spPr>
          <a:xfrm flipH="1">
            <a:off x="9893644" y="2207265"/>
            <a:ext cx="865795" cy="401534"/>
          </a:xfrm>
          <a:prstGeom prst="round1Rect">
            <a:avLst>
              <a:gd name="adj" fmla="val 46377"/>
            </a:avLst>
          </a:prstGeom>
          <a:solidFill>
            <a:srgbClr val="D9D9D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Single Corner Rounded 5">
            <a:extLst>
              <a:ext uri="{FF2B5EF4-FFF2-40B4-BE49-F238E27FC236}">
                <a16:creationId xmlns:a16="http://schemas.microsoft.com/office/drawing/2014/main" id="{F80F72CE-4DF8-273F-F82B-82A71ED342BA}"/>
              </a:ext>
              <a:ext uri="{C183D7F6-B498-43B3-948B-1728B52AA6E4}">
                <adec:decorative xmlns:adec="http://schemas.microsoft.com/office/drawing/2017/decorative" val="1"/>
              </a:ext>
            </a:extLst>
          </p:cNvPr>
          <p:cNvSpPr/>
          <p:nvPr/>
        </p:nvSpPr>
        <p:spPr>
          <a:xfrm flipH="1">
            <a:off x="6215339" y="2198872"/>
            <a:ext cx="865795" cy="401534"/>
          </a:xfrm>
          <a:prstGeom prst="round1Rect">
            <a:avLst>
              <a:gd name="adj" fmla="val 46377"/>
            </a:avLst>
          </a:prstGeom>
          <a:solidFill>
            <a:srgbClr val="D9D9D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Single Corner Rounded 7">
            <a:extLst>
              <a:ext uri="{FF2B5EF4-FFF2-40B4-BE49-F238E27FC236}">
                <a16:creationId xmlns:a16="http://schemas.microsoft.com/office/drawing/2014/main" id="{82C59DC9-4FC1-D74E-EAC8-DA4087C0EAA6}"/>
              </a:ext>
              <a:ext uri="{C183D7F6-B498-43B3-948B-1728B52AA6E4}">
                <adec:decorative xmlns:adec="http://schemas.microsoft.com/office/drawing/2017/decorative" val="1"/>
              </a:ext>
            </a:extLst>
          </p:cNvPr>
          <p:cNvSpPr/>
          <p:nvPr/>
        </p:nvSpPr>
        <p:spPr>
          <a:xfrm flipH="1">
            <a:off x="2642793" y="2207265"/>
            <a:ext cx="865795" cy="401534"/>
          </a:xfrm>
          <a:prstGeom prst="round1Rect">
            <a:avLst>
              <a:gd name="adj" fmla="val 46377"/>
            </a:avLst>
          </a:prstGeom>
          <a:solidFill>
            <a:srgbClr val="D9D9D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Diagonal Corners Rounded 8">
            <a:extLst>
              <a:ext uri="{FF2B5EF4-FFF2-40B4-BE49-F238E27FC236}">
                <a16:creationId xmlns:a16="http://schemas.microsoft.com/office/drawing/2014/main" id="{BD4FEAA3-6510-62FF-7948-7080EA8F4947}"/>
              </a:ext>
              <a:ext uri="{C183D7F6-B498-43B3-948B-1728B52AA6E4}">
                <adec:decorative xmlns:adec="http://schemas.microsoft.com/office/drawing/2017/decorative" val="1"/>
              </a:ext>
            </a:extLst>
          </p:cNvPr>
          <p:cNvSpPr/>
          <p:nvPr/>
        </p:nvSpPr>
        <p:spPr>
          <a:xfrm>
            <a:off x="8217204" y="2354391"/>
            <a:ext cx="2542236" cy="2109872"/>
          </a:xfrm>
          <a:prstGeom prst="round2DiagRect">
            <a:avLst>
              <a:gd name="adj1" fmla="val 12310"/>
              <a:gd name="adj2" fmla="val 0"/>
            </a:avLst>
          </a:prstGeom>
          <a:solidFill>
            <a:srgbClr val="008A8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Diagonal Corners Rounded 9">
            <a:extLst>
              <a:ext uri="{FF2B5EF4-FFF2-40B4-BE49-F238E27FC236}">
                <a16:creationId xmlns:a16="http://schemas.microsoft.com/office/drawing/2014/main" id="{68C1D5CB-6FB5-5A18-D609-2FAC6C854E78}"/>
              </a:ext>
              <a:ext uri="{C183D7F6-B498-43B3-948B-1728B52AA6E4}">
                <adec:decorative xmlns:adec="http://schemas.microsoft.com/office/drawing/2017/decorative" val="1"/>
              </a:ext>
            </a:extLst>
          </p:cNvPr>
          <p:cNvSpPr/>
          <p:nvPr/>
        </p:nvSpPr>
        <p:spPr>
          <a:xfrm>
            <a:off x="4536902" y="2354391"/>
            <a:ext cx="2542236" cy="2109872"/>
          </a:xfrm>
          <a:prstGeom prst="round2DiagRect">
            <a:avLst>
              <a:gd name="adj1" fmla="val 11729"/>
              <a:gd name="adj2" fmla="val 0"/>
            </a:avLst>
          </a:prstGeom>
          <a:solidFill>
            <a:srgbClr val="B1E4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Diagonal Corners Rounded 10">
            <a:extLst>
              <a:ext uri="{FF2B5EF4-FFF2-40B4-BE49-F238E27FC236}">
                <a16:creationId xmlns:a16="http://schemas.microsoft.com/office/drawing/2014/main" id="{2646DF72-4645-9250-30CE-407B4A9BBCE1}"/>
              </a:ext>
              <a:ext uri="{C183D7F6-B498-43B3-948B-1728B52AA6E4}">
                <adec:decorative xmlns:adec="http://schemas.microsoft.com/office/drawing/2017/decorative" val="1"/>
              </a:ext>
            </a:extLst>
          </p:cNvPr>
          <p:cNvSpPr/>
          <p:nvPr/>
        </p:nvSpPr>
        <p:spPr>
          <a:xfrm>
            <a:off x="966353" y="2354390"/>
            <a:ext cx="2542236" cy="2109873"/>
          </a:xfrm>
          <a:prstGeom prst="round2DiagRect">
            <a:avLst>
              <a:gd name="adj1" fmla="val 11703"/>
              <a:gd name="adj2" fmla="val 0"/>
            </a:avLst>
          </a:prstGeom>
          <a:solidFill>
            <a:srgbClr val="00556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TextBox 11">
            <a:extLst>
              <a:ext uri="{FF2B5EF4-FFF2-40B4-BE49-F238E27FC236}">
                <a16:creationId xmlns:a16="http://schemas.microsoft.com/office/drawing/2014/main" id="{92C49E6D-9EDD-737E-B936-9B8428EC7340}"/>
              </a:ext>
            </a:extLst>
          </p:cNvPr>
          <p:cNvSpPr txBox="1"/>
          <p:nvPr/>
        </p:nvSpPr>
        <p:spPr>
          <a:xfrm>
            <a:off x="966352" y="2650696"/>
            <a:ext cx="2562622" cy="830997"/>
          </a:xfrm>
          <a:prstGeom prst="rect">
            <a:avLst/>
          </a:prstGeom>
          <a:noFill/>
        </p:spPr>
        <p:txBody>
          <a:bodyPr wrap="square" rtlCol="0">
            <a:spAutoFit/>
          </a:bodyPr>
          <a:lstStyle/>
          <a:p>
            <a:pPr algn="ctr"/>
            <a:r>
              <a:rPr lang="en-AU" sz="1600">
                <a:solidFill>
                  <a:schemeClr val="bg1"/>
                </a:solidFill>
                <a:latin typeface="Tahoma" panose="020B0604030504040204" pitchFamily="34" charset="0"/>
                <a:ea typeface="Tahoma" panose="020B0604030504040204" pitchFamily="34" charset="0"/>
                <a:cs typeface="Tahoma" panose="020B0604030504040204" pitchFamily="34" charset="0"/>
              </a:rPr>
              <a:t>Initial Appointment expected to be primarily </a:t>
            </a:r>
            <a:r>
              <a:rPr lang="en-AU" sz="1600" b="1">
                <a:solidFill>
                  <a:schemeClr val="bg1"/>
                </a:solidFill>
                <a:latin typeface="Tahoma" panose="020B0604030504040204" pitchFamily="34" charset="0"/>
                <a:ea typeface="Tahoma" panose="020B0604030504040204" pitchFamily="34" charset="0"/>
                <a:cs typeface="Tahoma" panose="020B0604030504040204" pitchFamily="34" charset="0"/>
              </a:rPr>
              <a:t>face to face</a:t>
            </a:r>
            <a:endParaRPr lang="en-US" sz="16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3" name="TextBox 12">
            <a:extLst>
              <a:ext uri="{FF2B5EF4-FFF2-40B4-BE49-F238E27FC236}">
                <a16:creationId xmlns:a16="http://schemas.microsoft.com/office/drawing/2014/main" id="{B303E2A9-0BA3-B3FB-6762-58A7E8EBC036}"/>
              </a:ext>
            </a:extLst>
          </p:cNvPr>
          <p:cNvSpPr txBox="1"/>
          <p:nvPr/>
        </p:nvSpPr>
        <p:spPr>
          <a:xfrm>
            <a:off x="4665044" y="2518469"/>
            <a:ext cx="2334470" cy="1569660"/>
          </a:xfrm>
          <a:prstGeom prst="rect">
            <a:avLst/>
          </a:prstGeom>
          <a:noFill/>
        </p:spPr>
        <p:txBody>
          <a:bodyPr wrap="square" rtlCol="0">
            <a:spAutoFit/>
          </a:bodyPr>
          <a:lstStyle/>
          <a:p>
            <a:pPr algn="ctr"/>
            <a:r>
              <a:rPr lang="en-AU" sz="1600">
                <a:latin typeface="Tahoma" panose="020B0604030504040204" pitchFamily="34" charset="0"/>
                <a:ea typeface="Tahoma" panose="020B0604030504040204" pitchFamily="34" charset="0"/>
                <a:cs typeface="Tahoma" panose="020B0604030504040204" pitchFamily="34" charset="0"/>
              </a:rPr>
              <a:t>There will be a </a:t>
            </a:r>
            <a:r>
              <a:rPr lang="en-AU" sz="1600" b="1">
                <a:latin typeface="Tahoma" panose="020B0604030504040204" pitchFamily="34" charset="0"/>
                <a:ea typeface="Tahoma" panose="020B0604030504040204" pitchFamily="34" charset="0"/>
                <a:cs typeface="Tahoma" panose="020B0604030504040204" pitchFamily="34" charset="0"/>
              </a:rPr>
              <a:t>4 week </a:t>
            </a:r>
            <a:r>
              <a:rPr lang="en-AU" sz="1600">
                <a:latin typeface="Tahoma" panose="020B0604030504040204" pitchFamily="34" charset="0"/>
                <a:ea typeface="Tahoma" panose="020B0604030504040204" pitchFamily="34" charset="0"/>
                <a:cs typeface="Tahoma" panose="020B0604030504040204" pitchFamily="34" charset="0"/>
              </a:rPr>
              <a:t>‘initial engagement’ period between the Initial Appointment and development of the more detailed Job Plan</a:t>
            </a:r>
            <a:endParaRPr lang="en-US" sz="1600">
              <a:latin typeface="Tahoma" panose="020B0604030504040204" pitchFamily="34" charset="0"/>
              <a:ea typeface="Tahoma" panose="020B0604030504040204" pitchFamily="34" charset="0"/>
              <a:cs typeface="Tahoma" panose="020B0604030504040204" pitchFamily="34" charset="0"/>
            </a:endParaRPr>
          </a:p>
        </p:txBody>
      </p:sp>
      <p:sp>
        <p:nvSpPr>
          <p:cNvPr id="14" name="TextBox 13">
            <a:extLst>
              <a:ext uri="{FF2B5EF4-FFF2-40B4-BE49-F238E27FC236}">
                <a16:creationId xmlns:a16="http://schemas.microsoft.com/office/drawing/2014/main" id="{3BBEB19B-56E4-0DC4-F998-6A0FB41476D2}"/>
              </a:ext>
            </a:extLst>
          </p:cNvPr>
          <p:cNvSpPr txBox="1"/>
          <p:nvPr/>
        </p:nvSpPr>
        <p:spPr>
          <a:xfrm>
            <a:off x="8274387" y="2481418"/>
            <a:ext cx="2428257" cy="1815882"/>
          </a:xfrm>
          <a:prstGeom prst="rect">
            <a:avLst/>
          </a:prstGeom>
          <a:noFill/>
        </p:spPr>
        <p:txBody>
          <a:bodyPr wrap="square" rtlCol="0">
            <a:spAutoFit/>
          </a:bodyPr>
          <a:lstStyle/>
          <a:p>
            <a:pPr algn="ctr"/>
            <a:r>
              <a:rPr lang="en-AU" sz="1600">
                <a:solidFill>
                  <a:schemeClr val="bg1"/>
                </a:solidFill>
                <a:latin typeface="Tahoma" panose="020B0604030504040204" pitchFamily="34" charset="0"/>
                <a:ea typeface="Tahoma" panose="020B0604030504040204" pitchFamily="34" charset="0"/>
                <a:cs typeface="Tahoma" panose="020B0604030504040204" pitchFamily="34" charset="0"/>
              </a:rPr>
              <a:t>A Participant will be considered as having been ‘Commenced’ once they have attended the initial appointment and signed their initial Job Plan. </a:t>
            </a:r>
          </a:p>
        </p:txBody>
      </p:sp>
      <p:sp>
        <p:nvSpPr>
          <p:cNvPr id="18" name="Arrow: Right 17">
            <a:extLst>
              <a:ext uri="{FF2B5EF4-FFF2-40B4-BE49-F238E27FC236}">
                <a16:creationId xmlns:a16="http://schemas.microsoft.com/office/drawing/2014/main" id="{A1FABF96-610F-92D3-18A3-266EE32A6868}"/>
              </a:ext>
              <a:ext uri="{C183D7F6-B498-43B3-948B-1728B52AA6E4}">
                <adec:decorative xmlns:adec="http://schemas.microsoft.com/office/drawing/2017/decorative" val="1"/>
              </a:ext>
            </a:extLst>
          </p:cNvPr>
          <p:cNvSpPr/>
          <p:nvPr/>
        </p:nvSpPr>
        <p:spPr>
          <a:xfrm flipV="1">
            <a:off x="3658799" y="2977458"/>
            <a:ext cx="720000" cy="432000"/>
          </a:xfrm>
          <a:prstGeom prst="rightArrow">
            <a:avLst/>
          </a:prstGeom>
          <a:solidFill>
            <a:srgbClr val="D9D9D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Arrow: Right 18">
            <a:extLst>
              <a:ext uri="{FF2B5EF4-FFF2-40B4-BE49-F238E27FC236}">
                <a16:creationId xmlns:a16="http://schemas.microsoft.com/office/drawing/2014/main" id="{25CD11DB-DE55-2C88-2160-DA43BB45F821}"/>
              </a:ext>
              <a:ext uri="{C183D7F6-B498-43B3-948B-1728B52AA6E4}">
                <adec:decorative xmlns:adec="http://schemas.microsoft.com/office/drawing/2017/decorative" val="1"/>
              </a:ext>
            </a:extLst>
          </p:cNvPr>
          <p:cNvSpPr/>
          <p:nvPr/>
        </p:nvSpPr>
        <p:spPr>
          <a:xfrm flipV="1">
            <a:off x="7342144" y="2957915"/>
            <a:ext cx="720000" cy="432000"/>
          </a:xfrm>
          <a:prstGeom prst="rightArrow">
            <a:avLst/>
          </a:prstGeom>
          <a:solidFill>
            <a:srgbClr val="D9D9D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Rectangle 2">
            <a:extLst>
              <a:ext uri="{FF2B5EF4-FFF2-40B4-BE49-F238E27FC236}">
                <a16:creationId xmlns:a16="http://schemas.microsoft.com/office/drawing/2014/main" id="{5FC97984-69D4-4874-9E21-56E6113F7F0D}"/>
              </a:ext>
              <a:ext uri="{C183D7F6-B498-43B3-948B-1728B52AA6E4}">
                <adec:decorative xmlns:adec="http://schemas.microsoft.com/office/drawing/2017/decorative" val="1"/>
              </a:ext>
            </a:extLst>
          </p:cNvPr>
          <p:cNvSpPr/>
          <p:nvPr/>
        </p:nvSpPr>
        <p:spPr>
          <a:xfrm>
            <a:off x="964100" y="4680263"/>
            <a:ext cx="9795339" cy="1606237"/>
          </a:xfrm>
          <a:prstGeom prst="rect">
            <a:avLst/>
          </a:prstGeom>
          <a:solidFill>
            <a:schemeClr val="bg1"/>
          </a:solidFill>
          <a:ln w="3810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52000" rIns="144000" rtlCol="0" anchor="ctr"/>
          <a:lstStyle/>
          <a:p>
            <a:endParaRPr lang="en-AU" sz="1600">
              <a:solidFill>
                <a:schemeClr val="tx1"/>
              </a:solidFill>
              <a:cs typeface="Arial" panose="020B0604020202020204" pitchFamily="34" charset="0"/>
            </a:endParaRPr>
          </a:p>
        </p:txBody>
      </p:sp>
      <p:sp>
        <p:nvSpPr>
          <p:cNvPr id="5" name="TextBox 4">
            <a:extLst>
              <a:ext uri="{FF2B5EF4-FFF2-40B4-BE49-F238E27FC236}">
                <a16:creationId xmlns:a16="http://schemas.microsoft.com/office/drawing/2014/main" id="{EA027C56-ECC0-F85F-9C0F-3A0DDF2EF953}"/>
              </a:ext>
            </a:extLst>
          </p:cNvPr>
          <p:cNvSpPr txBox="1"/>
          <p:nvPr/>
        </p:nvSpPr>
        <p:spPr>
          <a:xfrm>
            <a:off x="1127991" y="4752498"/>
            <a:ext cx="8916664" cy="1384995"/>
          </a:xfrm>
          <a:prstGeom prst="rect">
            <a:avLst/>
          </a:prstGeom>
          <a:noFill/>
        </p:spPr>
        <p:txBody>
          <a:bodyPr wrap="square">
            <a:spAutoFit/>
          </a:bodyPr>
          <a:lstStyle/>
          <a:p>
            <a:pPr marL="266700" lvl="1"/>
            <a:r>
              <a:rPr lang="en-AU" sz="1600" spc="15">
                <a:effectLst/>
                <a:ea typeface="Tahoma" panose="020B0604030504040204" pitchFamily="34" charset="0"/>
                <a:cs typeface="Tahoma" panose="020B0604030504040204" pitchFamily="34" charset="0"/>
              </a:rPr>
              <a:t>There will be a minimum number of Contacts per quarter: </a:t>
            </a:r>
          </a:p>
          <a:p>
            <a:pPr marL="1466850" lvl="3" indent="-285750">
              <a:spcBef>
                <a:spcPts val="1800"/>
              </a:spcBef>
              <a:buFont typeface="Wingdings" panose="05000000000000000000" pitchFamily="2" charset="2"/>
              <a:buChar char="§"/>
            </a:pPr>
            <a:r>
              <a:rPr lang="en-AU" sz="1600" b="1" spc="15">
                <a:effectLst/>
                <a:ea typeface="Tahoma" panose="020B0604030504040204" pitchFamily="34" charset="0"/>
                <a:cs typeface="Tahoma" panose="020B0604030504040204" pitchFamily="34" charset="0"/>
              </a:rPr>
              <a:t>6</a:t>
            </a:r>
            <a:r>
              <a:rPr lang="en-AU" sz="1600" spc="15">
                <a:effectLst/>
                <a:ea typeface="Tahoma" panose="020B0604030504040204" pitchFamily="34" charset="0"/>
                <a:cs typeface="Tahoma" panose="020B0604030504040204" pitchFamily="34" charset="0"/>
              </a:rPr>
              <a:t> for Intensive Service </a:t>
            </a:r>
          </a:p>
          <a:p>
            <a:pPr marL="1466850" lvl="3" indent="-285750">
              <a:spcAft>
                <a:spcPts val="600"/>
              </a:spcAft>
              <a:buFont typeface="Wingdings" panose="05000000000000000000" pitchFamily="2" charset="2"/>
              <a:buChar char="§"/>
            </a:pPr>
            <a:r>
              <a:rPr lang="en-AU" sz="1600" b="1" spc="15">
                <a:effectLst/>
                <a:ea typeface="Tahoma" panose="020B0604030504040204" pitchFamily="34" charset="0"/>
                <a:cs typeface="Tahoma" panose="020B0604030504040204" pitchFamily="34" charset="0"/>
              </a:rPr>
              <a:t>2</a:t>
            </a:r>
            <a:r>
              <a:rPr lang="en-AU" sz="1600" spc="15">
                <a:effectLst/>
                <a:ea typeface="Tahoma" panose="020B0604030504040204" pitchFamily="34" charset="0"/>
                <a:cs typeface="Tahoma" panose="020B0604030504040204" pitchFamily="34" charset="0"/>
              </a:rPr>
              <a:t> for Flexible Service</a:t>
            </a:r>
            <a:r>
              <a:rPr lang="en-AU" sz="1600" spc="15">
                <a:ea typeface="Tahoma" panose="020B0604030504040204" pitchFamily="34" charset="0"/>
                <a:cs typeface="Tahoma" panose="020B0604030504040204" pitchFamily="34" charset="0"/>
              </a:rPr>
              <a:t> </a:t>
            </a:r>
          </a:p>
          <a:p>
            <a:pPr marL="266700" lvl="1"/>
            <a:r>
              <a:rPr lang="en-AU" sz="1600" spc="15">
                <a:effectLst/>
                <a:ea typeface="Tahoma"/>
                <a:cs typeface="Calibri" panose="020F0502020204030204" pitchFamily="34" charset="0"/>
              </a:rPr>
              <a:t>but these may take different forms to support tailored servicing.</a:t>
            </a:r>
            <a:endParaRPr lang="en-AU" sz="1600" spc="15">
              <a:effectLs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18625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043DEAD-DE34-97DF-342A-59369167304B}"/>
              </a:ext>
            </a:extLst>
          </p:cNvPr>
          <p:cNvSpPr>
            <a:spLocks noGrp="1"/>
          </p:cNvSpPr>
          <p:nvPr>
            <p:ph type="sldNum" sz="quarter" idx="12"/>
          </p:nvPr>
        </p:nvSpPr>
        <p:spPr/>
        <p:txBody>
          <a:bodyPr/>
          <a:lstStyle/>
          <a:p>
            <a:fld id="{3F63F2B1-4266-4ED4-AC2C-DB487684831E}" type="slidenum">
              <a:rPr lang="en-AU" noProof="0" smtClean="0"/>
              <a:t>17</a:t>
            </a:fld>
            <a:endParaRPr lang="en-US"/>
          </a:p>
        </p:txBody>
      </p:sp>
      <p:sp>
        <p:nvSpPr>
          <p:cNvPr id="8" name="Rectangle 7">
            <a:extLst>
              <a:ext uri="{FF2B5EF4-FFF2-40B4-BE49-F238E27FC236}">
                <a16:creationId xmlns:a16="http://schemas.microsoft.com/office/drawing/2014/main" id="{238C937A-988B-4DFF-9B07-7204BDA362ED}"/>
              </a:ext>
              <a:ext uri="{C183D7F6-B498-43B3-948B-1728B52AA6E4}">
                <adec:decorative xmlns:adec="http://schemas.microsoft.com/office/drawing/2017/decorative" val="1"/>
              </a:ext>
            </a:extLst>
          </p:cNvPr>
          <p:cNvSpPr/>
          <p:nvPr/>
        </p:nvSpPr>
        <p:spPr>
          <a:xfrm>
            <a:off x="0" y="2070847"/>
            <a:ext cx="12192000" cy="2823882"/>
          </a:xfrm>
          <a:prstGeom prst="rect">
            <a:avLst/>
          </a:prstGeom>
          <a:solidFill>
            <a:srgbClr val="005A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a:extLst>
              <a:ext uri="{FF2B5EF4-FFF2-40B4-BE49-F238E27FC236}">
                <a16:creationId xmlns:a16="http://schemas.microsoft.com/office/drawing/2014/main" id="{65450530-C675-EAE7-BECC-6BF8B3484771}"/>
              </a:ext>
              <a:ext uri="{C183D7F6-B498-43B3-948B-1728B52AA6E4}">
                <adec:decorative xmlns:adec="http://schemas.microsoft.com/office/drawing/2017/decorative" val="1"/>
              </a:ext>
            </a:extLst>
          </p:cNvPr>
          <p:cNvSpPr/>
          <p:nvPr/>
        </p:nvSpPr>
        <p:spPr>
          <a:xfrm>
            <a:off x="0" y="1604683"/>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a:extLst>
              <a:ext uri="{FF2B5EF4-FFF2-40B4-BE49-F238E27FC236}">
                <a16:creationId xmlns:a16="http://schemas.microsoft.com/office/drawing/2014/main" id="{3A9D246F-FE0C-BEF3-049A-6182729470AD}"/>
              </a:ext>
              <a:ext uri="{C183D7F6-B498-43B3-948B-1728B52AA6E4}">
                <adec:decorative xmlns:adec="http://schemas.microsoft.com/office/drawing/2017/decorative" val="1"/>
              </a:ext>
            </a:extLst>
          </p:cNvPr>
          <p:cNvSpPr/>
          <p:nvPr/>
        </p:nvSpPr>
        <p:spPr>
          <a:xfrm>
            <a:off x="0" y="4894729"/>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3" name="Picture 2" descr="A qr code on a white background&#10;&#10;Description automatically generated">
            <a:extLst>
              <a:ext uri="{FF2B5EF4-FFF2-40B4-BE49-F238E27FC236}">
                <a16:creationId xmlns:a16="http://schemas.microsoft.com/office/drawing/2014/main" id="{8FBC1872-29BD-F19B-13DC-A57FFA9F6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01699" y="2263588"/>
            <a:ext cx="2438400" cy="2438400"/>
          </a:xfrm>
          <a:prstGeom prst="rect">
            <a:avLst/>
          </a:prstGeom>
        </p:spPr>
      </p:pic>
      <p:sp>
        <p:nvSpPr>
          <p:cNvPr id="2" name="Title 2">
            <a:extLst>
              <a:ext uri="{FF2B5EF4-FFF2-40B4-BE49-F238E27FC236}">
                <a16:creationId xmlns:a16="http://schemas.microsoft.com/office/drawing/2014/main" id="{12DD73E7-30DF-4037-0D16-0147339515A3}"/>
              </a:ext>
            </a:extLst>
          </p:cNvPr>
          <p:cNvSpPr txBox="1">
            <a:spLocks noGrp="1"/>
          </p:cNvSpPr>
          <p:nvPr>
            <p:ph type="title" idx="4294967295"/>
          </p:nvPr>
        </p:nvSpPr>
        <p:spPr>
          <a:xfrm>
            <a:off x="363487" y="401357"/>
            <a:ext cx="11276063" cy="75713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5568"/>
                </a:solidFill>
                <a:effectLst/>
                <a:uLnTx/>
                <a:uFillTx/>
                <a:latin typeface="+mn-lt"/>
                <a:ea typeface="+mj-ea"/>
                <a:cs typeface="Arial" panose="020B0604020202020204" pitchFamily="34" charset="0"/>
              </a:rPr>
              <a:t>We invite </a:t>
            </a:r>
            <a:r>
              <a:rPr kumimoji="0" lang="en-US" sz="4800" b="0" i="0" u="none" strike="noStrike" kern="1200" cap="none" spc="0" normalizeH="0" baseline="0" noProof="0" dirty="0">
                <a:ln>
                  <a:noFill/>
                </a:ln>
                <a:solidFill>
                  <a:srgbClr val="005568"/>
                </a:solidFill>
                <a:effectLst/>
                <a:uLnTx/>
                <a:uFillTx/>
                <a:latin typeface="+mn-lt"/>
                <a:ea typeface="+mn-ea"/>
                <a:cs typeface="Arial" panose="020B0604020202020204" pitchFamily="34" charset="0"/>
              </a:rPr>
              <a:t>you to join the discussion</a:t>
            </a:r>
            <a:endParaRPr kumimoji="0" lang="en-US" sz="4800" b="1" i="0" u="none" strike="noStrike" kern="1200" cap="none" spc="0" normalizeH="0" baseline="0" noProof="0" dirty="0">
              <a:ln>
                <a:noFill/>
              </a:ln>
              <a:solidFill>
                <a:srgbClr val="005568"/>
              </a:solidFill>
              <a:effectLst/>
              <a:uLnTx/>
              <a:uFillTx/>
              <a:latin typeface="+mn-lt"/>
              <a:ea typeface="+mj-ea"/>
              <a:cs typeface="Arial" panose="020B0604020202020204" pitchFamily="34" charset="0"/>
            </a:endParaRPr>
          </a:p>
        </p:txBody>
      </p:sp>
      <p:sp>
        <p:nvSpPr>
          <p:cNvPr id="4" name="TextBox 2" descr="Use QR code or go to:&#10;https://app.sli.do/event/6o16JbqHUcDCu2NNuuP3kw">
            <a:extLst>
              <a:ext uri="{FF2B5EF4-FFF2-40B4-BE49-F238E27FC236}">
                <a16:creationId xmlns:a16="http://schemas.microsoft.com/office/drawing/2014/main" id="{93A545F1-7E25-25E2-3463-B804C086A6C0}"/>
              </a:ext>
            </a:extLst>
          </p:cNvPr>
          <p:cNvSpPr txBox="1"/>
          <p:nvPr/>
        </p:nvSpPr>
        <p:spPr>
          <a:xfrm>
            <a:off x="519270" y="2513559"/>
            <a:ext cx="7767480" cy="220675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pPr>
            <a:r>
              <a:rPr lang="en-US" sz="3200" dirty="0">
                <a:solidFill>
                  <a:schemeClr val="bg1"/>
                </a:solidFill>
                <a:cs typeface="Arial" panose="020B0604020202020204" pitchFamily="34" charset="0"/>
              </a:rPr>
              <a:t>Use QR code or go to:</a:t>
            </a:r>
          </a:p>
          <a:p>
            <a:pPr>
              <a:lnSpc>
                <a:spcPct val="90000"/>
              </a:lnSpc>
            </a:pPr>
            <a:endParaRPr lang="en-US" sz="2800" dirty="0">
              <a:solidFill>
                <a:schemeClr val="bg1"/>
              </a:solidFill>
              <a:cs typeface="Arial" panose="020B0604020202020204" pitchFamily="34" charset="0"/>
            </a:endParaRPr>
          </a:p>
          <a:p>
            <a:r>
              <a:rPr lang="en-AU" sz="2400" u="sng" dirty="0">
                <a:solidFill>
                  <a:schemeClr val="bg1"/>
                </a:solidFill>
                <a:effectLst/>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https://app.sli.do/event/6o16JbqHUcDCu2NNuuP3kw</a:t>
            </a:r>
            <a:endParaRPr lang="en-AU" sz="2400" dirty="0">
              <a:solidFill>
                <a:schemeClr val="bg1"/>
              </a:solidFill>
              <a:effectLst/>
              <a:ea typeface="Aptos" panose="020B0004020202020204" pitchFamily="34" charset="0"/>
              <a:cs typeface="Aptos" panose="020B0004020202020204" pitchFamily="34" charset="0"/>
            </a:endParaRPr>
          </a:p>
          <a:p>
            <a:pPr>
              <a:lnSpc>
                <a:spcPct val="90000"/>
              </a:lnSpc>
            </a:pPr>
            <a:endParaRPr lang="en-US" sz="3600" dirty="0">
              <a:solidFill>
                <a:schemeClr val="bg1"/>
              </a:solidFill>
              <a:cs typeface="Arial" panose="020B0604020202020204" pitchFamily="34" charset="0"/>
            </a:endParaRPr>
          </a:p>
          <a:p>
            <a:pPr>
              <a:lnSpc>
                <a:spcPct val="90000"/>
              </a:lnSpc>
            </a:pPr>
            <a:endParaRPr lang="en-US" sz="2800" dirty="0">
              <a:solidFill>
                <a:schemeClr val="bg1"/>
              </a:solidFill>
              <a:highlight>
                <a:srgbClr val="FFFF00"/>
              </a:highlight>
              <a:cs typeface="Arial" panose="020B0604020202020204" pitchFamily="34" charset="0"/>
            </a:endParaRPr>
          </a:p>
        </p:txBody>
      </p:sp>
    </p:spTree>
    <p:extLst>
      <p:ext uri="{BB962C8B-B14F-4D97-AF65-F5344CB8AC3E}">
        <p14:creationId xmlns:p14="http://schemas.microsoft.com/office/powerpoint/2010/main" val="854313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531885" y="188972"/>
            <a:ext cx="7972148" cy="677108"/>
          </a:xfrm>
        </p:spPr>
        <p:txBody>
          <a:bodyPr/>
          <a:lstStyle/>
          <a:p>
            <a:r>
              <a:rPr lang="en-AU"/>
              <a:t>Service Fees</a:t>
            </a:r>
          </a:p>
        </p:txBody>
      </p:sp>
      <p:sp>
        <p:nvSpPr>
          <p:cNvPr id="3" name="Content Placeholder 2">
            <a:extLst>
              <a:ext uri="{FF2B5EF4-FFF2-40B4-BE49-F238E27FC236}">
                <a16:creationId xmlns:a16="http://schemas.microsoft.com/office/drawing/2014/main" id="{B3905DFE-E3FE-0C9B-23AA-A465D8CA8606}"/>
              </a:ext>
            </a:extLst>
          </p:cNvPr>
          <p:cNvSpPr>
            <a:spLocks noGrp="1"/>
          </p:cNvSpPr>
          <p:nvPr>
            <p:ph idx="1"/>
          </p:nvPr>
        </p:nvSpPr>
        <p:spPr>
          <a:xfrm>
            <a:off x="531885" y="1028391"/>
            <a:ext cx="11660115" cy="4303412"/>
          </a:xfrm>
        </p:spPr>
        <p:txBody>
          <a:bodyPr vert="horz" lIns="0" tIns="0" rIns="0" bIns="0" rtlCol="0" anchor="t">
            <a:noAutofit/>
          </a:bodyPr>
          <a:lstStyle/>
          <a:p>
            <a:pPr>
              <a:spcAft>
                <a:spcPts val="1200"/>
              </a:spcAft>
            </a:pPr>
            <a:r>
              <a:rPr lang="en-AU">
                <a:solidFill>
                  <a:schemeClr val="tx1"/>
                </a:solidFill>
                <a:ea typeface="Calibri"/>
                <a:cs typeface="Calibri"/>
              </a:rPr>
              <a:t>Service Fees proposed for the new program are specified below:</a:t>
            </a:r>
          </a:p>
          <a:p>
            <a:pPr marL="285750" indent="-285750">
              <a:spcBef>
                <a:spcPts val="0"/>
              </a:spcBef>
              <a:spcAft>
                <a:spcPts val="600"/>
              </a:spcAft>
              <a:buFont typeface="Wingdings" panose="05000000000000000000" pitchFamily="2" charset="2"/>
              <a:buChar char="§"/>
            </a:pPr>
            <a:r>
              <a:rPr lang="en-AU">
                <a:solidFill>
                  <a:schemeClr val="tx1"/>
                </a:solidFill>
                <a:ea typeface="Calibri"/>
                <a:cs typeface="Calibri"/>
              </a:rPr>
              <a:t>Five levels of Service Fees for the Intensive Stream, determined by the Participant Investment Funding Model.</a:t>
            </a:r>
          </a:p>
          <a:p>
            <a:pPr marL="285750" indent="-285750">
              <a:spcBef>
                <a:spcPts val="0"/>
              </a:spcBef>
              <a:spcAft>
                <a:spcPts val="600"/>
              </a:spcAft>
              <a:buFont typeface="Wingdings" panose="05000000000000000000" pitchFamily="2" charset="2"/>
              <a:buChar char="§"/>
            </a:pPr>
            <a:r>
              <a:rPr lang="en-AU">
                <a:solidFill>
                  <a:schemeClr val="tx1"/>
                </a:solidFill>
                <a:ea typeface="Calibri"/>
                <a:cs typeface="Calibri"/>
              </a:rPr>
              <a:t>Service fees will be paid in arrears for a participant 28 days from the date the participant commences in the program.</a:t>
            </a:r>
          </a:p>
          <a:p>
            <a:pPr marL="285750" indent="-285750">
              <a:spcBef>
                <a:spcPts val="0"/>
              </a:spcBef>
              <a:spcAft>
                <a:spcPts val="600"/>
              </a:spcAft>
              <a:buFont typeface="Wingdings" panose="05000000000000000000" pitchFamily="2" charset="2"/>
              <a:buChar char="§"/>
            </a:pPr>
            <a:r>
              <a:rPr lang="en-AU">
                <a:solidFill>
                  <a:schemeClr val="tx1"/>
                </a:solidFill>
                <a:ea typeface="Calibri"/>
                <a:cs typeface="Calibri"/>
              </a:rPr>
              <a:t>The Flexible Service will have one flat fee.</a:t>
            </a:r>
          </a:p>
          <a:p>
            <a:pPr marL="285750" indent="-285750">
              <a:spcBef>
                <a:spcPts val="0"/>
              </a:spcBef>
              <a:spcAft>
                <a:spcPts val="600"/>
              </a:spcAft>
              <a:buFont typeface="Wingdings" panose="05000000000000000000" pitchFamily="2" charset="2"/>
              <a:buChar char="§"/>
            </a:pPr>
            <a:r>
              <a:rPr lang="en-AU">
                <a:solidFill>
                  <a:schemeClr val="tx1"/>
                </a:solidFill>
                <a:ea typeface="Calibri"/>
                <a:cs typeface="Calibri"/>
              </a:rPr>
              <a:t>The new program has been modelled with a service, progress and outcome fee split ratio of 50:6:44 per cent.</a:t>
            </a:r>
          </a:p>
          <a:p>
            <a:pPr marL="285750" indent="-285750">
              <a:spcBef>
                <a:spcPts val="0"/>
              </a:spcBef>
              <a:spcAft>
                <a:spcPts val="600"/>
              </a:spcAft>
              <a:buFont typeface="Wingdings" panose="05000000000000000000" pitchFamily="2" charset="2"/>
              <a:buChar char="§"/>
            </a:pPr>
            <a:r>
              <a:rPr lang="en-AU">
                <a:solidFill>
                  <a:schemeClr val="tx1"/>
                </a:solidFill>
                <a:ea typeface="Calibri"/>
                <a:cs typeface="Calibri"/>
              </a:rPr>
              <a:t>At the commencement of the new program, Providers will be offered the option of advance payment of the service fees.</a:t>
            </a:r>
          </a:p>
        </p:txBody>
      </p:sp>
      <p:graphicFrame>
        <p:nvGraphicFramePr>
          <p:cNvPr id="4" name="Table 3">
            <a:extLst>
              <a:ext uri="{FF2B5EF4-FFF2-40B4-BE49-F238E27FC236}">
                <a16:creationId xmlns:a16="http://schemas.microsoft.com/office/drawing/2014/main" id="{C3D2C082-3D8A-B5F4-7C33-8887882F5322}"/>
              </a:ext>
            </a:extLst>
          </p:cNvPr>
          <p:cNvGraphicFramePr>
            <a:graphicFrameLocks noGrp="1"/>
          </p:cNvGraphicFramePr>
          <p:nvPr>
            <p:extLst>
              <p:ext uri="{D42A27DB-BD31-4B8C-83A1-F6EECF244321}">
                <p14:modId xmlns:p14="http://schemas.microsoft.com/office/powerpoint/2010/main" val="4017286861"/>
              </p:ext>
            </p:extLst>
          </p:nvPr>
        </p:nvGraphicFramePr>
        <p:xfrm>
          <a:off x="636660" y="4713063"/>
          <a:ext cx="10080000" cy="1727200"/>
        </p:xfrm>
        <a:graphic>
          <a:graphicData uri="http://schemas.openxmlformats.org/drawingml/2006/table">
            <a:tbl>
              <a:tblPr firstRow="1" firstCol="1" lastRow="1" bandRow="1"/>
              <a:tblGrid>
                <a:gridCol w="1757624">
                  <a:extLst>
                    <a:ext uri="{9D8B030D-6E8A-4147-A177-3AD203B41FA5}">
                      <a16:colId xmlns:a16="http://schemas.microsoft.com/office/drawing/2014/main" val="2330489436"/>
                    </a:ext>
                  </a:extLst>
                </a:gridCol>
                <a:gridCol w="1602376">
                  <a:extLst>
                    <a:ext uri="{9D8B030D-6E8A-4147-A177-3AD203B41FA5}">
                      <a16:colId xmlns:a16="http://schemas.microsoft.com/office/drawing/2014/main" val="1677871153"/>
                    </a:ext>
                  </a:extLst>
                </a:gridCol>
                <a:gridCol w="1680000">
                  <a:extLst>
                    <a:ext uri="{9D8B030D-6E8A-4147-A177-3AD203B41FA5}">
                      <a16:colId xmlns:a16="http://schemas.microsoft.com/office/drawing/2014/main" val="4177463249"/>
                    </a:ext>
                  </a:extLst>
                </a:gridCol>
                <a:gridCol w="1680000">
                  <a:extLst>
                    <a:ext uri="{9D8B030D-6E8A-4147-A177-3AD203B41FA5}">
                      <a16:colId xmlns:a16="http://schemas.microsoft.com/office/drawing/2014/main" val="905732993"/>
                    </a:ext>
                  </a:extLst>
                </a:gridCol>
                <a:gridCol w="1680000">
                  <a:extLst>
                    <a:ext uri="{9D8B030D-6E8A-4147-A177-3AD203B41FA5}">
                      <a16:colId xmlns:a16="http://schemas.microsoft.com/office/drawing/2014/main" val="2408951826"/>
                    </a:ext>
                  </a:extLst>
                </a:gridCol>
                <a:gridCol w="1680000">
                  <a:extLst>
                    <a:ext uri="{9D8B030D-6E8A-4147-A177-3AD203B41FA5}">
                      <a16:colId xmlns:a16="http://schemas.microsoft.com/office/drawing/2014/main" val="2115372911"/>
                    </a:ext>
                  </a:extLst>
                </a:gridCol>
              </a:tblGrid>
              <a:tr h="0">
                <a:tc>
                  <a:txBody>
                    <a:bodyPr/>
                    <a:lstStyle/>
                    <a:p>
                      <a:endParaRPr lang="en-AU" sz="16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gridSpan="5">
                  <a:txBody>
                    <a:bodyPr/>
                    <a:lstStyle/>
                    <a:p>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Funding Level</a:t>
                      </a: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extLst>
                  <a:ext uri="{0D108BD9-81ED-4DB2-BD59-A6C34878D82A}">
                    <a16:rowId xmlns:a16="http://schemas.microsoft.com/office/drawing/2014/main" val="135254465"/>
                  </a:ext>
                </a:extLst>
              </a:tr>
              <a:tr h="0">
                <a:tc>
                  <a:txBody>
                    <a:bodyPr/>
                    <a:lstStyle/>
                    <a:p>
                      <a:r>
                        <a:rPr lang="en-AU" sz="1600" b="1" spc="15">
                          <a:solidFill>
                            <a:srgbClr val="000000"/>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Service Offer</a:t>
                      </a:r>
                      <a:endParaRPr lang="en-AU" sz="16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a:txBody>
                    <a:bodyPr/>
                    <a:lstStyle/>
                    <a:p>
                      <a:pPr algn="ctr"/>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1</a:t>
                      </a:r>
                      <a:endParaRPr lang="en-AU" sz="1600"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a:noFill/>
                    </a:lnT>
                    <a:lnB>
                      <a:noFill/>
                    </a:lnB>
                    <a:solidFill>
                      <a:srgbClr val="B1E4E3"/>
                    </a:solidFill>
                  </a:tcPr>
                </a:tc>
                <a:tc>
                  <a:txBody>
                    <a:bodyPr/>
                    <a:lstStyle/>
                    <a:p>
                      <a:pPr algn="ctr"/>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2</a:t>
                      </a:r>
                      <a:endParaRPr lang="en-AU" sz="1600"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a:noFill/>
                    </a:lnT>
                    <a:lnB>
                      <a:noFill/>
                    </a:lnB>
                    <a:solidFill>
                      <a:srgbClr val="B1E4E3"/>
                    </a:solidFill>
                  </a:tcPr>
                </a:tc>
                <a:tc>
                  <a:txBody>
                    <a:bodyPr/>
                    <a:lstStyle/>
                    <a:p>
                      <a:pPr algn="ctr"/>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3</a:t>
                      </a:r>
                    </a:p>
                  </a:txBody>
                  <a:tcPr marL="50800" marR="50800" marT="50800" marB="50800" anchor="ctr">
                    <a:lnL>
                      <a:noFill/>
                    </a:lnL>
                    <a:lnR>
                      <a:noFill/>
                    </a:lnR>
                    <a:lnT>
                      <a:noFill/>
                    </a:lnT>
                    <a:lnB>
                      <a:noFill/>
                    </a:lnB>
                    <a:solidFill>
                      <a:srgbClr val="B1E4E3"/>
                    </a:solidFill>
                  </a:tcPr>
                </a:tc>
                <a:tc>
                  <a:txBody>
                    <a:bodyPr/>
                    <a:lstStyle/>
                    <a:p>
                      <a:pPr algn="ctr"/>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4</a:t>
                      </a:r>
                    </a:p>
                  </a:txBody>
                  <a:tcPr marL="50800" marR="50800" marT="50800" marB="50800" anchor="ctr">
                    <a:lnL>
                      <a:noFill/>
                    </a:lnL>
                    <a:lnR>
                      <a:noFill/>
                    </a:lnR>
                    <a:lnT>
                      <a:noFill/>
                    </a:lnT>
                    <a:lnB>
                      <a:noFill/>
                    </a:lnB>
                    <a:solidFill>
                      <a:srgbClr val="B1E4E3"/>
                    </a:solidFill>
                  </a:tcPr>
                </a:tc>
                <a:tc>
                  <a:txBody>
                    <a:bodyPr/>
                    <a:lstStyle/>
                    <a:p>
                      <a:pPr algn="ctr"/>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5</a:t>
                      </a:r>
                    </a:p>
                  </a:txBody>
                  <a:tcPr marL="50800" marR="50800" marT="50800" marB="50800" anchor="ctr">
                    <a:lnL>
                      <a:noFill/>
                    </a:lnL>
                    <a:lnR>
                      <a:noFill/>
                    </a:lnR>
                    <a:lnT>
                      <a:noFill/>
                    </a:lnT>
                    <a:lnB>
                      <a:noFill/>
                    </a:lnB>
                    <a:solidFill>
                      <a:srgbClr val="B1E4E3"/>
                    </a:solidFill>
                  </a:tcPr>
                </a:tc>
                <a:extLst>
                  <a:ext uri="{0D108BD9-81ED-4DB2-BD59-A6C34878D82A}">
                    <a16:rowId xmlns:a16="http://schemas.microsoft.com/office/drawing/2014/main" val="2279610603"/>
                  </a:ext>
                </a:extLst>
              </a:tr>
              <a:tr h="0">
                <a:tc>
                  <a:txBody>
                    <a:bodyPr/>
                    <a:lstStyle/>
                    <a:p>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Intensive Service</a:t>
                      </a:r>
                    </a:p>
                  </a:txBody>
                  <a:tcPr marL="50800" marR="50800" marT="50800" marB="50800">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$268</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$307</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$357</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$458</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$522</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extLst>
                  <a:ext uri="{0D108BD9-81ED-4DB2-BD59-A6C34878D82A}">
                    <a16:rowId xmlns:a16="http://schemas.microsoft.com/office/drawing/2014/main" val="1913006928"/>
                  </a:ext>
                </a:extLst>
              </a:tr>
              <a:tr h="0">
                <a:tc>
                  <a:txBody>
                    <a:bodyPr/>
                    <a:lstStyle/>
                    <a:p>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Flexible Service</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$102</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$102</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$102</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$102</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$102</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2733906054"/>
                  </a:ext>
                </a:extLst>
              </a:tr>
              <a:tr h="0">
                <a:tc>
                  <a:txBody>
                    <a:bodyPr/>
                    <a:lstStyle/>
                    <a:p>
                      <a:r>
                        <a:rPr lang="en-AU" sz="9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*Indicative payment amounts</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538369884"/>
                  </a:ext>
                </a:extLst>
              </a:tr>
            </a:tbl>
          </a:graphicData>
        </a:graphic>
      </p:graphicFrame>
      <p:sp>
        <p:nvSpPr>
          <p:cNvPr id="6" name="TextBox 5">
            <a:extLst>
              <a:ext uri="{FF2B5EF4-FFF2-40B4-BE49-F238E27FC236}">
                <a16:creationId xmlns:a16="http://schemas.microsoft.com/office/drawing/2014/main" id="{0D4ED483-887D-BC68-1380-200B1D0A6610}"/>
              </a:ext>
            </a:extLst>
          </p:cNvPr>
          <p:cNvSpPr txBox="1"/>
          <p:nvPr/>
        </p:nvSpPr>
        <p:spPr>
          <a:xfrm>
            <a:off x="531885" y="4181420"/>
            <a:ext cx="4938574" cy="369332"/>
          </a:xfrm>
          <a:prstGeom prst="rect">
            <a:avLst/>
          </a:prstGeom>
          <a:noFill/>
        </p:spPr>
        <p:txBody>
          <a:bodyPr wrap="square" rtlCol="0">
            <a:spAutoFit/>
          </a:bodyPr>
          <a:lstStyle/>
          <a:p>
            <a:r>
              <a:rPr lang="en-AU" b="1"/>
              <a:t>Table 1 Service Fee*(GST inclusive)</a:t>
            </a:r>
          </a:p>
        </p:txBody>
      </p:sp>
    </p:spTree>
    <p:extLst>
      <p:ext uri="{BB962C8B-B14F-4D97-AF65-F5344CB8AC3E}">
        <p14:creationId xmlns:p14="http://schemas.microsoft.com/office/powerpoint/2010/main" val="3572948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909775" y="240225"/>
            <a:ext cx="7972148" cy="677108"/>
          </a:xfrm>
        </p:spPr>
        <p:txBody>
          <a:bodyPr/>
          <a:lstStyle/>
          <a:p>
            <a:r>
              <a:rPr lang="en-AU" dirty="0"/>
              <a:t>Progress Fees </a:t>
            </a:r>
          </a:p>
        </p:txBody>
      </p:sp>
      <p:graphicFrame>
        <p:nvGraphicFramePr>
          <p:cNvPr id="3" name="Table 2">
            <a:extLst>
              <a:ext uri="{FF2B5EF4-FFF2-40B4-BE49-F238E27FC236}">
                <a16:creationId xmlns:a16="http://schemas.microsoft.com/office/drawing/2014/main" id="{DAD73022-E364-1B5B-B6D8-3D4E8AFF6963}"/>
              </a:ext>
            </a:extLst>
          </p:cNvPr>
          <p:cNvGraphicFramePr>
            <a:graphicFrameLocks noGrp="1"/>
          </p:cNvGraphicFramePr>
          <p:nvPr>
            <p:extLst>
              <p:ext uri="{D42A27DB-BD31-4B8C-83A1-F6EECF244321}">
                <p14:modId xmlns:p14="http://schemas.microsoft.com/office/powerpoint/2010/main" val="3055279985"/>
              </p:ext>
            </p:extLst>
          </p:nvPr>
        </p:nvGraphicFramePr>
        <p:xfrm>
          <a:off x="5506754" y="5068786"/>
          <a:ext cx="5781886" cy="1390275"/>
        </p:xfrm>
        <a:graphic>
          <a:graphicData uri="http://schemas.openxmlformats.org/drawingml/2006/table">
            <a:tbl>
              <a:tblPr firstRow="1" firstCol="1" lastRow="1" bandRow="1"/>
              <a:tblGrid>
                <a:gridCol w="2890943">
                  <a:extLst>
                    <a:ext uri="{9D8B030D-6E8A-4147-A177-3AD203B41FA5}">
                      <a16:colId xmlns:a16="http://schemas.microsoft.com/office/drawing/2014/main" val="883908121"/>
                    </a:ext>
                  </a:extLst>
                </a:gridCol>
                <a:gridCol w="2890943">
                  <a:extLst>
                    <a:ext uri="{9D8B030D-6E8A-4147-A177-3AD203B41FA5}">
                      <a16:colId xmlns:a16="http://schemas.microsoft.com/office/drawing/2014/main" val="1602409472"/>
                    </a:ext>
                  </a:extLst>
                </a:gridCol>
              </a:tblGrid>
              <a:tr h="463425">
                <a:tc>
                  <a:txBody>
                    <a:bodyPr/>
                    <a:lstStyle/>
                    <a:p>
                      <a:endParaRPr lang="en-AU" sz="1600" spc="15">
                        <a:effectLst/>
                        <a:highlight>
                          <a:srgbClr val="005A70"/>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005A70"/>
                    </a:solidFill>
                  </a:tcPr>
                </a:tc>
                <a:tc>
                  <a:txBody>
                    <a:bodyPr/>
                    <a:lstStyle/>
                    <a:p>
                      <a:r>
                        <a:rPr lang="en-AU" sz="1600" b="1" spc="15">
                          <a:solidFill>
                            <a:srgbClr val="FFFFFF"/>
                          </a:solidFill>
                          <a:effectLst/>
                          <a:highlight>
                            <a:srgbClr val="005A70"/>
                          </a:highlight>
                          <a:latin typeface="Tahoma" panose="020B0604030504040204" pitchFamily="34" charset="0"/>
                          <a:ea typeface="Tahoma" panose="020B0604030504040204" pitchFamily="34" charset="0"/>
                          <a:cs typeface="Times New Roman" panose="02020603050405020304" pitchFamily="18" charset="0"/>
                        </a:rPr>
                        <a:t>Fee* ($ GST inc.)</a:t>
                      </a:r>
                      <a:endParaRPr lang="en-AU" sz="1600" spc="15">
                        <a:effectLst/>
                        <a:highlight>
                          <a:srgbClr val="005A70"/>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005A70"/>
                    </a:solidFill>
                  </a:tcPr>
                </a:tc>
                <a:extLst>
                  <a:ext uri="{0D108BD9-81ED-4DB2-BD59-A6C34878D82A}">
                    <a16:rowId xmlns:a16="http://schemas.microsoft.com/office/drawing/2014/main" val="2865726394"/>
                  </a:ext>
                </a:extLst>
              </a:tr>
              <a:tr h="463425">
                <a:tc>
                  <a:txBody>
                    <a:bodyPr/>
                    <a:lstStyle/>
                    <a:p>
                      <a:r>
                        <a:rPr lang="en-AU" sz="1600" b="1" spc="15">
                          <a:effectLst/>
                          <a:latin typeface="Tahoma" panose="020B0604030504040204" pitchFamily="34" charset="0"/>
                          <a:ea typeface="Tahoma" panose="020B0604030504040204" pitchFamily="34" charset="0"/>
                          <a:cs typeface="Times New Roman" panose="02020603050405020304" pitchFamily="18" charset="0"/>
                        </a:rPr>
                        <a:t>Amount per instance</a:t>
                      </a:r>
                      <a:endParaRPr lang="en-AU" sz="1600" spc="15">
                        <a:effectLs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noFill/>
                  </a:tcPr>
                </a:tc>
                <a:tc>
                  <a:txBody>
                    <a:bodyPr/>
                    <a:lstStyle/>
                    <a:p>
                      <a:r>
                        <a:rPr lang="en-AU" sz="1600" spc="15">
                          <a:effectLst/>
                          <a:latin typeface="Tahoma" panose="020B0604030504040204" pitchFamily="34" charset="0"/>
                          <a:ea typeface="Tahoma" panose="020B0604030504040204" pitchFamily="34" charset="0"/>
                          <a:cs typeface="Times New Roman" panose="02020603050405020304" pitchFamily="18" charset="0"/>
                        </a:rPr>
                        <a:t>$1,000.00</a:t>
                      </a:r>
                    </a:p>
                  </a:txBody>
                  <a:tcPr marL="50800" marR="50800" marT="50800" marB="50800">
                    <a:lnL>
                      <a:noFill/>
                    </a:lnL>
                    <a:lnR>
                      <a:noFill/>
                    </a:lnR>
                    <a:lnT>
                      <a:noFill/>
                    </a:lnT>
                    <a:lnB>
                      <a:noFill/>
                    </a:lnB>
                    <a:noFill/>
                  </a:tcPr>
                </a:tc>
                <a:extLst>
                  <a:ext uri="{0D108BD9-81ED-4DB2-BD59-A6C34878D82A}">
                    <a16:rowId xmlns:a16="http://schemas.microsoft.com/office/drawing/2014/main" val="2179386804"/>
                  </a:ext>
                </a:extLst>
              </a:tr>
              <a:tr h="463425">
                <a:tc>
                  <a:txBody>
                    <a:bodyPr/>
                    <a:lstStyle/>
                    <a:p>
                      <a:endParaRPr lang="en-AU" sz="1600" spc="15">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AU" sz="1600" b="1" spc="15">
                          <a:effectLst/>
                          <a:highlight>
                            <a:srgbClr val="FFFFFF"/>
                          </a:highlight>
                          <a:latin typeface="Tahoma" panose="020B0604030504040204" pitchFamily="34" charset="0"/>
                          <a:ea typeface="Tahoma" panose="020B0604030504040204" pitchFamily="34" charset="0"/>
                          <a:cs typeface="Times New Roman" panose="02020603050405020304" pitchFamily="18" charset="0"/>
                        </a:rPr>
                        <a:t> </a:t>
                      </a:r>
                      <a:endParaRPr lang="en-AU" sz="1600" spc="15">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983134119"/>
                  </a:ext>
                </a:extLst>
              </a:tr>
            </a:tbl>
          </a:graphicData>
        </a:graphic>
      </p:graphicFrame>
      <p:sp>
        <p:nvSpPr>
          <p:cNvPr id="4" name="TextBox 3">
            <a:extLst>
              <a:ext uri="{FF2B5EF4-FFF2-40B4-BE49-F238E27FC236}">
                <a16:creationId xmlns:a16="http://schemas.microsoft.com/office/drawing/2014/main" id="{B3A6D151-0CCA-43B6-2AA8-0E965D868C98}"/>
              </a:ext>
            </a:extLst>
          </p:cNvPr>
          <p:cNvSpPr txBox="1"/>
          <p:nvPr/>
        </p:nvSpPr>
        <p:spPr>
          <a:xfrm>
            <a:off x="5506754" y="4490200"/>
            <a:ext cx="4938574" cy="369332"/>
          </a:xfrm>
          <a:prstGeom prst="rect">
            <a:avLst/>
          </a:prstGeom>
          <a:noFill/>
        </p:spPr>
        <p:txBody>
          <a:bodyPr wrap="square" rtlCol="0">
            <a:spAutoFit/>
          </a:bodyPr>
          <a:lstStyle/>
          <a:p>
            <a:r>
              <a:rPr lang="en-AU" b="1"/>
              <a:t>Table 2 Progress Fees * (GST inclusive)</a:t>
            </a:r>
          </a:p>
        </p:txBody>
      </p:sp>
      <p:sp>
        <p:nvSpPr>
          <p:cNvPr id="5" name="Text Placeholder 26">
            <a:extLst>
              <a:ext uri="{FF2B5EF4-FFF2-40B4-BE49-F238E27FC236}">
                <a16:creationId xmlns:a16="http://schemas.microsoft.com/office/drawing/2014/main" id="{E3D94359-25A7-E66C-333F-452D865C8310}"/>
              </a:ext>
            </a:extLst>
          </p:cNvPr>
          <p:cNvSpPr txBox="1">
            <a:spLocks/>
          </p:cNvSpPr>
          <p:nvPr/>
        </p:nvSpPr>
        <p:spPr>
          <a:xfrm>
            <a:off x="909775" y="1227978"/>
            <a:ext cx="6666679" cy="720000"/>
          </a:xfrm>
          <a:prstGeom prst="rect">
            <a:avLst/>
          </a:prstGeom>
          <a:solidFill>
            <a:srgbClr val="B1E4E3"/>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600">
                <a:solidFill>
                  <a:schemeClr val="tx1"/>
                </a:solidFill>
                <a:latin typeface="+mn-lt"/>
                <a:ea typeface="Calibri"/>
                <a:cs typeface="Calibri"/>
              </a:rPr>
              <a:t>Will be introduced to recognise improvements to Participant’s work readiness and progress towards Employment</a:t>
            </a:r>
          </a:p>
        </p:txBody>
      </p:sp>
      <p:sp>
        <p:nvSpPr>
          <p:cNvPr id="7" name="Text Placeholder 26">
            <a:extLst>
              <a:ext uri="{FF2B5EF4-FFF2-40B4-BE49-F238E27FC236}">
                <a16:creationId xmlns:a16="http://schemas.microsoft.com/office/drawing/2014/main" id="{AC57F8C2-237A-943C-CA12-9F70CB6BAFAE}"/>
              </a:ext>
            </a:extLst>
          </p:cNvPr>
          <p:cNvSpPr txBox="1">
            <a:spLocks/>
          </p:cNvSpPr>
          <p:nvPr/>
        </p:nvSpPr>
        <p:spPr>
          <a:xfrm>
            <a:off x="909775" y="3148909"/>
            <a:ext cx="6666681" cy="720000"/>
          </a:xfrm>
          <a:prstGeom prst="rect">
            <a:avLst/>
          </a:prstGeom>
          <a:solidFill>
            <a:schemeClr val="accent2"/>
          </a:solidFill>
          <a:ln w="19050">
            <a:solidFill>
              <a:schemeClr val="accent2"/>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600">
                <a:solidFill>
                  <a:schemeClr val="tx1"/>
                </a:solidFill>
                <a:latin typeface="+mn-lt"/>
                <a:ea typeface="Calibri"/>
                <a:cs typeface="Calibri"/>
              </a:rPr>
              <a:t>Up to 2 Progress Fees may be claimed for a Participant in any 12-month period. </a:t>
            </a:r>
          </a:p>
        </p:txBody>
      </p:sp>
      <p:pic>
        <p:nvPicPr>
          <p:cNvPr id="12" name="Graphic 11" descr="Upstairs outline">
            <a:extLst>
              <a:ext uri="{FF2B5EF4-FFF2-40B4-BE49-F238E27FC236}">
                <a16:creationId xmlns:a16="http://schemas.microsoft.com/office/drawing/2014/main" id="{C28B65D0-4124-7A16-B721-469FD5C446C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88362" y="3647427"/>
            <a:ext cx="2926431" cy="2926431"/>
          </a:xfrm>
          <a:prstGeom prst="rect">
            <a:avLst/>
          </a:prstGeom>
        </p:spPr>
      </p:pic>
      <p:sp>
        <p:nvSpPr>
          <p:cNvPr id="6" name="Text Placeholder 26">
            <a:extLst>
              <a:ext uri="{FF2B5EF4-FFF2-40B4-BE49-F238E27FC236}">
                <a16:creationId xmlns:a16="http://schemas.microsoft.com/office/drawing/2014/main" id="{2A89DB9B-15D9-6C67-2E7B-0377A9A8E938}"/>
              </a:ext>
            </a:extLst>
          </p:cNvPr>
          <p:cNvSpPr txBox="1">
            <a:spLocks/>
          </p:cNvSpPr>
          <p:nvPr/>
        </p:nvSpPr>
        <p:spPr>
          <a:xfrm>
            <a:off x="909776" y="2031139"/>
            <a:ext cx="6666680" cy="1038632"/>
          </a:xfrm>
          <a:prstGeom prst="rect">
            <a:avLst/>
          </a:prstGeom>
          <a:solidFill>
            <a:srgbClr val="F2F2F2"/>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600">
                <a:solidFill>
                  <a:schemeClr val="tx1"/>
                </a:solidFill>
                <a:latin typeface="+mn-lt"/>
                <a:ea typeface="Calibri"/>
                <a:cs typeface="Calibri"/>
              </a:rPr>
              <a:t>Progress fees will be available for employment and work experience, gaining qualifications, and other approved vocational activities such as volunteer work. They will replace the existing education outcome fee and 4-week employment outcome fee. </a:t>
            </a:r>
          </a:p>
        </p:txBody>
      </p:sp>
      <p:sp>
        <p:nvSpPr>
          <p:cNvPr id="8" name="TextBox 7">
            <a:extLst>
              <a:ext uri="{FF2B5EF4-FFF2-40B4-BE49-F238E27FC236}">
                <a16:creationId xmlns:a16="http://schemas.microsoft.com/office/drawing/2014/main" id="{EE41D59A-290D-1496-CD03-3ED97F67BC22}"/>
              </a:ext>
            </a:extLst>
          </p:cNvPr>
          <p:cNvSpPr txBox="1"/>
          <p:nvPr/>
        </p:nvSpPr>
        <p:spPr>
          <a:xfrm>
            <a:off x="5506754" y="6134132"/>
            <a:ext cx="4938574" cy="276999"/>
          </a:xfrm>
          <a:prstGeom prst="rect">
            <a:avLst/>
          </a:prstGeom>
          <a:noFill/>
        </p:spPr>
        <p:txBody>
          <a:bodyPr wrap="square" rtlCol="0">
            <a:spAutoFit/>
          </a:bodyPr>
          <a:lstStyle/>
          <a:p>
            <a:r>
              <a:rPr lang="en-AU" sz="1200"/>
              <a:t>*Indicative payment amounts</a:t>
            </a:r>
          </a:p>
        </p:txBody>
      </p:sp>
    </p:spTree>
    <p:extLst>
      <p:ext uri="{BB962C8B-B14F-4D97-AF65-F5344CB8AC3E}">
        <p14:creationId xmlns:p14="http://schemas.microsoft.com/office/powerpoint/2010/main" val="244029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07F6681-2E87-C04C-2130-25EAA005C61D}"/>
              </a:ext>
              <a:ext uri="{C183D7F6-B498-43B3-948B-1728B52AA6E4}">
                <adec:decorative xmlns:adec="http://schemas.microsoft.com/office/drawing/2017/decorative" val="1"/>
              </a:ext>
            </a:extLst>
          </p:cNvPr>
          <p:cNvSpPr/>
          <p:nvPr/>
        </p:nvSpPr>
        <p:spPr>
          <a:xfrm>
            <a:off x="0" y="2289213"/>
            <a:ext cx="12192000" cy="2823882"/>
          </a:xfrm>
          <a:prstGeom prst="rect">
            <a:avLst/>
          </a:prstGeom>
          <a:solidFill>
            <a:srgbClr val="00A2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a:extLst>
              <a:ext uri="{FF2B5EF4-FFF2-40B4-BE49-F238E27FC236}">
                <a16:creationId xmlns:a16="http://schemas.microsoft.com/office/drawing/2014/main" id="{214C634C-3FF9-DACC-3C66-08614A9B61A2}"/>
              </a:ext>
              <a:ext uri="{C183D7F6-B498-43B3-948B-1728B52AA6E4}">
                <adec:decorative xmlns:adec="http://schemas.microsoft.com/office/drawing/2017/decorative" val="1"/>
              </a:ext>
            </a:extLst>
          </p:cNvPr>
          <p:cNvSpPr/>
          <p:nvPr/>
        </p:nvSpPr>
        <p:spPr>
          <a:xfrm>
            <a:off x="0" y="1823049"/>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a:extLst>
              <a:ext uri="{FF2B5EF4-FFF2-40B4-BE49-F238E27FC236}">
                <a16:creationId xmlns:a16="http://schemas.microsoft.com/office/drawing/2014/main" id="{133BB657-9291-D473-A475-1AF3D0BC9AD7}"/>
              </a:ext>
              <a:ext uri="{C183D7F6-B498-43B3-948B-1728B52AA6E4}">
                <adec:decorative xmlns:adec="http://schemas.microsoft.com/office/drawing/2017/decorative" val="1"/>
              </a:ext>
            </a:extLst>
          </p:cNvPr>
          <p:cNvSpPr/>
          <p:nvPr/>
        </p:nvSpPr>
        <p:spPr>
          <a:xfrm>
            <a:off x="0" y="5113095"/>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DF9D4833-7367-969A-A9D2-A26AB515BE67}"/>
              </a:ext>
            </a:extLst>
          </p:cNvPr>
          <p:cNvSpPr>
            <a:spLocks noGrp="1"/>
          </p:cNvSpPr>
          <p:nvPr>
            <p:ph type="title" idx="4294967295"/>
          </p:nvPr>
        </p:nvSpPr>
        <p:spPr>
          <a:xfrm>
            <a:off x="500858" y="457943"/>
            <a:ext cx="9134461" cy="677108"/>
          </a:xfrm>
          <a:prstGeom prst="rect">
            <a:avLst/>
          </a:prstGeom>
          <a:noFill/>
          <a:ln>
            <a:noFill/>
            <a:prstDash/>
          </a:ln>
          <a:effectLst/>
        </p:spPr>
        <p:txBody>
          <a:bodyPr rot="0" spcFirstLastPara="0" vertOverflow="overflow" horzOverflow="overflow" vert="horz" wrap="square" lIns="0" tIns="0" rIns="0" bIns="0" numCol="1" spcCol="0" rtlCol="0" fromWordArt="0" anchor="b" anchorCtr="0" forceAA="0" compatLnSpc="1">
            <a:prstTxWarp prst="textNoShape">
              <a:avLst/>
            </a:prstTxWarp>
            <a:spAutoFit/>
          </a:bodyPr>
          <a:lstStyle>
            <a:lvl1pPr algn="l" defTabSz="914400" rtl="0" eaLnBrk="1" latinLnBrk="0" hangingPunct="1">
              <a:lnSpc>
                <a:spcPct val="100000"/>
              </a:lnSpc>
              <a:spcBef>
                <a:spcPct val="0"/>
              </a:spcBef>
              <a:buNone/>
              <a:defRPr sz="4400" b="0" kern="120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005568"/>
                </a:solidFill>
                <a:effectLst/>
                <a:uLnTx/>
                <a:uFillTx/>
                <a:latin typeface="Tahoma" panose="020B0604030504040204" pitchFamily="34" charset="0"/>
                <a:ea typeface="Tahoma" panose="020B0604030504040204" pitchFamily="34" charset="0"/>
                <a:cs typeface="Tahoma" panose="020B0604030504040204" pitchFamily="34" charset="0"/>
              </a:rPr>
              <a:t>Acknowledgement of Country</a:t>
            </a:r>
          </a:p>
        </p:txBody>
      </p:sp>
      <p:sp>
        <p:nvSpPr>
          <p:cNvPr id="3" name="TextBox 38">
            <a:extLst>
              <a:ext uri="{FF2B5EF4-FFF2-40B4-BE49-F238E27FC236}">
                <a16:creationId xmlns:a16="http://schemas.microsoft.com/office/drawing/2014/main" id="{8925005D-1500-34CA-2AFD-A8F19300D40A}"/>
              </a:ext>
            </a:extLst>
          </p:cNvPr>
          <p:cNvSpPr txBox="1"/>
          <p:nvPr/>
        </p:nvSpPr>
        <p:spPr>
          <a:xfrm>
            <a:off x="3619439" y="2546992"/>
            <a:ext cx="8218453" cy="2308324"/>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AU" sz="2400" i="1" u="none" strike="noStrike" kern="1200" cap="none" spc="0" normalizeH="0" baseline="0" noProof="0">
                <a:ln>
                  <a:noFill/>
                </a:ln>
                <a:solidFill>
                  <a:schemeClr val="bg1"/>
                </a:solidFill>
                <a:effectLst/>
                <a:uLnTx/>
                <a:uFillTx/>
                <a:latin typeface="Tahoma"/>
                <a:ea typeface="+mn-ea"/>
                <a:cs typeface="Segoe UI"/>
              </a:rPr>
              <a:t>The Department of Social Services acknowledges Aboriginal and Torres Strait Islander peoples throughout Australia and their continuing connection to land, water, culture and community. </a:t>
            </a:r>
          </a:p>
          <a:p>
            <a:pPr marL="0" marR="0" lvl="0" indent="0" algn="ctr" defTabSz="1218987" rtl="0" eaLnBrk="1" fontAlgn="auto" latinLnBrk="0" hangingPunct="1">
              <a:lnSpc>
                <a:spcPct val="100000"/>
              </a:lnSpc>
              <a:spcBef>
                <a:spcPts val="0"/>
              </a:spcBef>
              <a:spcAft>
                <a:spcPts val="0"/>
              </a:spcAft>
              <a:buClrTx/>
              <a:buSzTx/>
              <a:buFontTx/>
              <a:buNone/>
              <a:tabLst/>
              <a:defRPr/>
            </a:pPr>
            <a:endParaRPr lang="en-AU" sz="2400" i="1">
              <a:solidFill>
                <a:schemeClr val="bg1"/>
              </a:solidFill>
              <a:latin typeface="Tahoma"/>
              <a:cs typeface="Segoe UI"/>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AU" sz="2400" i="1" u="none" strike="noStrike" kern="1200" cap="none" spc="0" normalizeH="0" baseline="0" noProof="0">
                <a:ln>
                  <a:noFill/>
                </a:ln>
                <a:solidFill>
                  <a:schemeClr val="bg1"/>
                </a:solidFill>
                <a:effectLst/>
                <a:uLnTx/>
                <a:uFillTx/>
                <a:latin typeface="Tahoma"/>
                <a:ea typeface="+mn-ea"/>
                <a:cs typeface="Segoe UI"/>
              </a:rPr>
              <a:t>We pay our respects to the Elders both past and present.</a:t>
            </a:r>
            <a:endParaRPr kumimoji="0" lang="en-AU" sz="2000" i="0" u="none" strike="noStrike" kern="1200" cap="none" spc="0" normalizeH="0" baseline="0" noProof="0">
              <a:ln>
                <a:noFill/>
              </a:ln>
              <a:solidFill>
                <a:schemeClr val="bg1"/>
              </a:solidFill>
              <a:effectLst/>
              <a:uLnTx/>
              <a:uFillTx/>
              <a:latin typeface="Segoe UI"/>
              <a:ea typeface="+mn-ea"/>
              <a:cs typeface="Segoe UI"/>
            </a:endParaRPr>
          </a:p>
        </p:txBody>
      </p:sp>
      <p:sp>
        <p:nvSpPr>
          <p:cNvPr id="9" name="Oval 8">
            <a:extLst>
              <a:ext uri="{FF2B5EF4-FFF2-40B4-BE49-F238E27FC236}">
                <a16:creationId xmlns:a16="http://schemas.microsoft.com/office/drawing/2014/main" id="{3700C24F-B2AC-F915-3599-88D2550A414F}"/>
              </a:ext>
              <a:ext uri="{C183D7F6-B498-43B3-948B-1728B52AA6E4}">
                <adec:decorative xmlns:adec="http://schemas.microsoft.com/office/drawing/2017/decorative" val="1"/>
              </a:ext>
            </a:extLst>
          </p:cNvPr>
          <p:cNvSpPr/>
          <p:nvPr/>
        </p:nvSpPr>
        <p:spPr>
          <a:xfrm>
            <a:off x="232012" y="2330157"/>
            <a:ext cx="2736000" cy="27360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descr="This is an image of Australia depicted as an indigenous design of paths coming together as connected communities.." title="An image of Australia as an indigenous design">
            <a:extLst>
              <a:ext uri="{FF2B5EF4-FFF2-40B4-BE49-F238E27FC236}">
                <a16:creationId xmlns:a16="http://schemas.microsoft.com/office/drawing/2014/main" id="{523822B9-9D00-D143-0F97-B383B83DF050}"/>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4108" y="2546992"/>
            <a:ext cx="2371234" cy="2428230"/>
          </a:xfrm>
          <a:prstGeom prst="rect">
            <a:avLst/>
          </a:prstGeom>
        </p:spPr>
      </p:pic>
    </p:spTree>
    <p:extLst>
      <p:ext uri="{BB962C8B-B14F-4D97-AF65-F5344CB8AC3E}">
        <p14:creationId xmlns:p14="http://schemas.microsoft.com/office/powerpoint/2010/main" val="1133767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C7BB7-F41E-FAA2-9FE8-49F91E4DFA6F}"/>
              </a:ext>
            </a:extLst>
          </p:cNvPr>
          <p:cNvSpPr>
            <a:spLocks noGrp="1"/>
          </p:cNvSpPr>
          <p:nvPr>
            <p:ph type="title"/>
          </p:nvPr>
        </p:nvSpPr>
        <p:spPr>
          <a:xfrm>
            <a:off x="643734" y="326121"/>
            <a:ext cx="7972148" cy="677108"/>
          </a:xfrm>
        </p:spPr>
        <p:txBody>
          <a:bodyPr/>
          <a:lstStyle/>
          <a:p>
            <a:r>
              <a:rPr lang="en-AU" dirty="0"/>
              <a:t>Outcome Fees</a:t>
            </a:r>
          </a:p>
        </p:txBody>
      </p:sp>
      <p:sp>
        <p:nvSpPr>
          <p:cNvPr id="24" name="Text Placeholder 26">
            <a:extLst>
              <a:ext uri="{FF2B5EF4-FFF2-40B4-BE49-F238E27FC236}">
                <a16:creationId xmlns:a16="http://schemas.microsoft.com/office/drawing/2014/main" id="{965D92C1-7A37-9FE3-896F-250C6B11BA0D}"/>
              </a:ext>
            </a:extLst>
          </p:cNvPr>
          <p:cNvSpPr txBox="1">
            <a:spLocks/>
          </p:cNvSpPr>
          <p:nvPr/>
        </p:nvSpPr>
        <p:spPr>
          <a:xfrm>
            <a:off x="643734" y="1410481"/>
            <a:ext cx="2297424" cy="4394009"/>
          </a:xfrm>
          <a:prstGeom prst="rect">
            <a:avLst/>
          </a:prstGeom>
          <a:solidFill>
            <a:srgbClr val="B1E4E3"/>
          </a:solidFill>
          <a:ln w="3810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pPr>
            <a:r>
              <a:rPr lang="en-AU" sz="1600">
                <a:solidFill>
                  <a:schemeClr val="tx1"/>
                </a:solidFill>
                <a:latin typeface="+mn-lt"/>
                <a:ea typeface="Calibri"/>
                <a:cs typeface="Calibri"/>
              </a:rPr>
              <a:t>Outcome Fees will be available for 12, 26 and 52-week Full and Partial Outcomes</a:t>
            </a:r>
          </a:p>
          <a:p>
            <a:pPr>
              <a:lnSpc>
                <a:spcPct val="150000"/>
              </a:lnSpc>
            </a:pPr>
            <a:endParaRPr lang="en-AU" sz="1600">
              <a:solidFill>
                <a:schemeClr val="tx1"/>
              </a:solidFill>
              <a:latin typeface="+mn-lt"/>
              <a:ea typeface="Calibri"/>
              <a:cs typeface="Calibri"/>
            </a:endParaRPr>
          </a:p>
          <a:p>
            <a:pPr>
              <a:lnSpc>
                <a:spcPct val="150000"/>
              </a:lnSpc>
            </a:pPr>
            <a:r>
              <a:rPr lang="en-AU" sz="1600">
                <a:solidFill>
                  <a:schemeClr val="tx1"/>
                </a:solidFill>
                <a:latin typeface="+mn-lt"/>
                <a:ea typeface="Calibri"/>
                <a:cs typeface="Calibri"/>
              </a:rPr>
              <a:t>Outcome Fees proposed for the new program are listed in the table to the right:</a:t>
            </a:r>
          </a:p>
          <a:p>
            <a:pPr algn="l"/>
            <a:endParaRPr lang="en-US" b="1">
              <a:solidFill>
                <a:schemeClr val="tx1"/>
              </a:solidFill>
              <a:latin typeface="+mn-lt"/>
            </a:endParaRPr>
          </a:p>
        </p:txBody>
      </p:sp>
      <p:cxnSp>
        <p:nvCxnSpPr>
          <p:cNvPr id="27" name="Straight Connector 23">
            <a:extLst>
              <a:ext uri="{FF2B5EF4-FFF2-40B4-BE49-F238E27FC236}">
                <a16:creationId xmlns:a16="http://schemas.microsoft.com/office/drawing/2014/main" id="{086314C3-6505-4EE8-A183-E94E2104EB38}"/>
              </a:ext>
              <a:ext uri="{C183D7F6-B498-43B3-948B-1728B52AA6E4}">
                <adec:decorative xmlns:adec="http://schemas.microsoft.com/office/drawing/2017/decorative" val="1"/>
              </a:ext>
            </a:extLst>
          </p:cNvPr>
          <p:cNvCxnSpPr>
            <a:cxnSpLocks/>
          </p:cNvCxnSpPr>
          <p:nvPr/>
        </p:nvCxnSpPr>
        <p:spPr>
          <a:xfrm flipV="1">
            <a:off x="3092336" y="1392771"/>
            <a:ext cx="0" cy="3959894"/>
          </a:xfrm>
          <a:prstGeom prst="line">
            <a:avLst/>
          </a:prstGeom>
          <a:ln w="25400" cap="rnd">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graphicFrame>
        <p:nvGraphicFramePr>
          <p:cNvPr id="3" name="Table 2">
            <a:extLst>
              <a:ext uri="{FF2B5EF4-FFF2-40B4-BE49-F238E27FC236}">
                <a16:creationId xmlns:a16="http://schemas.microsoft.com/office/drawing/2014/main" id="{2D894795-B217-A869-D7F0-3EB19EF7619A}"/>
              </a:ext>
            </a:extLst>
          </p:cNvPr>
          <p:cNvGraphicFramePr>
            <a:graphicFrameLocks noGrp="1"/>
          </p:cNvGraphicFramePr>
          <p:nvPr>
            <p:extLst>
              <p:ext uri="{D42A27DB-BD31-4B8C-83A1-F6EECF244321}">
                <p14:modId xmlns:p14="http://schemas.microsoft.com/office/powerpoint/2010/main" val="952427424"/>
              </p:ext>
            </p:extLst>
          </p:nvPr>
        </p:nvGraphicFramePr>
        <p:xfrm>
          <a:off x="3099044" y="1844599"/>
          <a:ext cx="8514772" cy="3959891"/>
        </p:xfrm>
        <a:graphic>
          <a:graphicData uri="http://schemas.openxmlformats.org/drawingml/2006/table">
            <a:tbl>
              <a:tblPr firstRow="1" firstCol="1" lastRow="1" bandRow="1"/>
              <a:tblGrid>
                <a:gridCol w="3725062">
                  <a:extLst>
                    <a:ext uri="{9D8B030D-6E8A-4147-A177-3AD203B41FA5}">
                      <a16:colId xmlns:a16="http://schemas.microsoft.com/office/drawing/2014/main" val="2330489436"/>
                    </a:ext>
                  </a:extLst>
                </a:gridCol>
                <a:gridCol w="957942">
                  <a:extLst>
                    <a:ext uri="{9D8B030D-6E8A-4147-A177-3AD203B41FA5}">
                      <a16:colId xmlns:a16="http://schemas.microsoft.com/office/drawing/2014/main" val="1677871153"/>
                    </a:ext>
                  </a:extLst>
                </a:gridCol>
                <a:gridCol w="957942">
                  <a:extLst>
                    <a:ext uri="{9D8B030D-6E8A-4147-A177-3AD203B41FA5}">
                      <a16:colId xmlns:a16="http://schemas.microsoft.com/office/drawing/2014/main" val="4177463249"/>
                    </a:ext>
                  </a:extLst>
                </a:gridCol>
                <a:gridCol w="783773">
                  <a:extLst>
                    <a:ext uri="{9D8B030D-6E8A-4147-A177-3AD203B41FA5}">
                      <a16:colId xmlns:a16="http://schemas.microsoft.com/office/drawing/2014/main" val="905732993"/>
                    </a:ext>
                  </a:extLst>
                </a:gridCol>
                <a:gridCol w="1132111">
                  <a:extLst>
                    <a:ext uri="{9D8B030D-6E8A-4147-A177-3AD203B41FA5}">
                      <a16:colId xmlns:a16="http://schemas.microsoft.com/office/drawing/2014/main" val="2408951826"/>
                    </a:ext>
                  </a:extLst>
                </a:gridCol>
                <a:gridCol w="957942">
                  <a:extLst>
                    <a:ext uri="{9D8B030D-6E8A-4147-A177-3AD203B41FA5}">
                      <a16:colId xmlns:a16="http://schemas.microsoft.com/office/drawing/2014/main" val="2115372911"/>
                    </a:ext>
                  </a:extLst>
                </a:gridCol>
              </a:tblGrid>
              <a:tr h="354306">
                <a:tc>
                  <a:txBody>
                    <a:bodyPr/>
                    <a:lstStyle/>
                    <a:p>
                      <a:endParaRPr lang="en-AU" sz="16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gridSpan="5">
                  <a:txBody>
                    <a:bodyPr/>
                    <a:lstStyle/>
                    <a:p>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Funding Level</a:t>
                      </a: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extLst>
                  <a:ext uri="{0D108BD9-81ED-4DB2-BD59-A6C34878D82A}">
                    <a16:rowId xmlns:a16="http://schemas.microsoft.com/office/drawing/2014/main" val="135254465"/>
                  </a:ext>
                </a:extLst>
              </a:tr>
              <a:tr h="854503">
                <a:tc>
                  <a:txBody>
                    <a:bodyPr/>
                    <a:lstStyle/>
                    <a:p>
                      <a:pPr marL="108000"/>
                      <a:r>
                        <a:rPr lang="en-AU" sz="1600" b="1" spc="15">
                          <a:solidFill>
                            <a:srgbClr val="000000"/>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Employment Outcome Type</a:t>
                      </a:r>
                      <a:endParaRPr lang="en-AU" sz="16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a:noFill/>
                    </a:lnT>
                    <a:lnB>
                      <a:noFill/>
                    </a:lnB>
                    <a:solidFill>
                      <a:srgbClr val="B1E4E3"/>
                    </a:solidFill>
                  </a:tcPr>
                </a:tc>
                <a:tc>
                  <a:txBody>
                    <a:bodyPr/>
                    <a:lstStyle/>
                    <a:p>
                      <a:pPr algn="ctr"/>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1</a:t>
                      </a:r>
                      <a:endParaRPr lang="en-AU" sz="1600"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a:noFill/>
                    </a:lnT>
                    <a:lnB>
                      <a:noFill/>
                    </a:lnB>
                    <a:solidFill>
                      <a:srgbClr val="B1E4E3"/>
                    </a:solidFill>
                  </a:tcPr>
                </a:tc>
                <a:tc>
                  <a:txBody>
                    <a:bodyPr/>
                    <a:lstStyle/>
                    <a:p>
                      <a:pPr algn="ctr"/>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2</a:t>
                      </a:r>
                      <a:endParaRPr lang="en-AU" sz="1600"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a:noFill/>
                    </a:lnT>
                    <a:lnB>
                      <a:noFill/>
                    </a:lnB>
                    <a:solidFill>
                      <a:srgbClr val="B1E4E3"/>
                    </a:solidFill>
                  </a:tcPr>
                </a:tc>
                <a:tc>
                  <a:txBody>
                    <a:bodyPr/>
                    <a:lstStyle/>
                    <a:p>
                      <a:pPr algn="ctr"/>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3</a:t>
                      </a:r>
                    </a:p>
                  </a:txBody>
                  <a:tcPr marL="50800" marR="50800" marT="50800" marB="50800" anchor="ctr">
                    <a:lnL>
                      <a:noFill/>
                    </a:lnL>
                    <a:lnR>
                      <a:noFill/>
                    </a:lnR>
                    <a:lnT>
                      <a:noFill/>
                    </a:lnT>
                    <a:lnB>
                      <a:noFill/>
                    </a:lnB>
                    <a:solidFill>
                      <a:srgbClr val="B1E4E3"/>
                    </a:solidFill>
                  </a:tcPr>
                </a:tc>
                <a:tc>
                  <a:txBody>
                    <a:bodyPr/>
                    <a:lstStyle/>
                    <a:p>
                      <a:pPr algn="ctr"/>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4</a:t>
                      </a:r>
                    </a:p>
                  </a:txBody>
                  <a:tcPr marL="50800" marR="50800" marT="50800" marB="50800" anchor="ctr">
                    <a:lnL>
                      <a:noFill/>
                    </a:lnL>
                    <a:lnR>
                      <a:noFill/>
                    </a:lnR>
                    <a:lnT>
                      <a:noFill/>
                    </a:lnT>
                    <a:lnB>
                      <a:noFill/>
                    </a:lnB>
                    <a:solidFill>
                      <a:srgbClr val="B1E4E3"/>
                    </a:solidFill>
                  </a:tcPr>
                </a:tc>
                <a:tc>
                  <a:txBody>
                    <a:bodyPr/>
                    <a:lstStyle/>
                    <a:p>
                      <a:pPr algn="ctr"/>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5</a:t>
                      </a:r>
                    </a:p>
                  </a:txBody>
                  <a:tcPr marL="50800" marR="50800" marT="50800" marB="50800" anchor="ctr">
                    <a:lnL>
                      <a:noFill/>
                    </a:lnL>
                    <a:lnR>
                      <a:noFill/>
                    </a:lnR>
                    <a:lnT>
                      <a:noFill/>
                    </a:lnT>
                    <a:lnB>
                      <a:noFill/>
                    </a:lnB>
                    <a:solidFill>
                      <a:srgbClr val="B1E4E3"/>
                    </a:solidFill>
                  </a:tcPr>
                </a:tc>
                <a:extLst>
                  <a:ext uri="{0D108BD9-81ED-4DB2-BD59-A6C34878D82A}">
                    <a16:rowId xmlns:a16="http://schemas.microsoft.com/office/drawing/2014/main" val="2279610603"/>
                  </a:ext>
                </a:extLst>
              </a:tr>
              <a:tr h="604405">
                <a:tc>
                  <a:txBody>
                    <a:bodyPr/>
                    <a:lstStyle/>
                    <a:p>
                      <a:pPr marL="108000"/>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12-week Full Outcome</a:t>
                      </a:r>
                    </a:p>
                  </a:txBody>
                  <a:tcPr marL="50800" marR="50800" marT="50800" marB="50800">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$1,250</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$2,232</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$3,255</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$4,592</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algn="ctr"/>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$8,194</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extLst>
                  <a:ext uri="{0D108BD9-81ED-4DB2-BD59-A6C34878D82A}">
                    <a16:rowId xmlns:a16="http://schemas.microsoft.com/office/drawing/2014/main" val="1913006928"/>
                  </a:ext>
                </a:extLst>
              </a:tr>
              <a:tr h="604405">
                <a:tc>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rPr>
                        <a:t>26-week Full Outcome</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$1,797</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$3,205</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$4,669</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$6,596</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$11,742</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2733906054"/>
                  </a:ext>
                </a:extLst>
              </a:tr>
              <a:tr h="385568">
                <a:tc>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rPr>
                        <a:t>52-week Full Outcome</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$496</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$882</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$1,286</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$1,817</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$3,244</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1538369884"/>
                  </a:ext>
                </a:extLst>
              </a:tr>
              <a:tr h="385568">
                <a:tc>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rPr>
                        <a:t>12-week Partial Outcome</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$401</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$718</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$1,060</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$1,520</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$2,696</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2859949236"/>
                  </a:ext>
                </a:extLst>
              </a:tr>
              <a:tr h="385568">
                <a:tc>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rPr>
                        <a:t>26-week Partial Outcome</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$581</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$1,037</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$1,525</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$2,165</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$3,888</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1602277606"/>
                  </a:ext>
                </a:extLst>
              </a:tr>
              <a:tr h="385568">
                <a:tc>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rPr>
                        <a:t>52-week Partial Outcome</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$157</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$283</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$420</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$593</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$1,070</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582784572"/>
                  </a:ext>
                </a:extLst>
              </a:tr>
            </a:tbl>
          </a:graphicData>
        </a:graphic>
      </p:graphicFrame>
      <p:sp>
        <p:nvSpPr>
          <p:cNvPr id="7" name="TextBox 6">
            <a:extLst>
              <a:ext uri="{FF2B5EF4-FFF2-40B4-BE49-F238E27FC236}">
                <a16:creationId xmlns:a16="http://schemas.microsoft.com/office/drawing/2014/main" id="{D6444C0C-11B5-850B-6656-D20FB0EB31FD}"/>
              </a:ext>
            </a:extLst>
          </p:cNvPr>
          <p:cNvSpPr txBox="1"/>
          <p:nvPr/>
        </p:nvSpPr>
        <p:spPr>
          <a:xfrm>
            <a:off x="3138739" y="1392771"/>
            <a:ext cx="5800633" cy="369332"/>
          </a:xfrm>
          <a:prstGeom prst="rect">
            <a:avLst/>
          </a:prstGeom>
          <a:noFill/>
        </p:spPr>
        <p:txBody>
          <a:bodyPr wrap="square" rtlCol="0">
            <a:spAutoFit/>
          </a:bodyPr>
          <a:lstStyle/>
          <a:p>
            <a:r>
              <a:rPr lang="en-AU" b="1"/>
              <a:t>Table 3 Outcome Fees* (GST inclusive)</a:t>
            </a:r>
          </a:p>
        </p:txBody>
      </p:sp>
      <p:sp>
        <p:nvSpPr>
          <p:cNvPr id="10" name="TextBox 9">
            <a:extLst>
              <a:ext uri="{FF2B5EF4-FFF2-40B4-BE49-F238E27FC236}">
                <a16:creationId xmlns:a16="http://schemas.microsoft.com/office/drawing/2014/main" id="{2D078D7E-EF58-0C22-C46C-7E3B16405267}"/>
              </a:ext>
            </a:extLst>
          </p:cNvPr>
          <p:cNvSpPr txBox="1"/>
          <p:nvPr/>
        </p:nvSpPr>
        <p:spPr>
          <a:xfrm>
            <a:off x="3138739" y="5906466"/>
            <a:ext cx="6531428" cy="2462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000" b="0"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rPr>
              <a:t>*Indicative payment amounts</a:t>
            </a:r>
          </a:p>
        </p:txBody>
      </p:sp>
    </p:spTree>
    <p:extLst>
      <p:ext uri="{BB962C8B-B14F-4D97-AF65-F5344CB8AC3E}">
        <p14:creationId xmlns:p14="http://schemas.microsoft.com/office/powerpoint/2010/main" val="1030130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C7BB7-F41E-FAA2-9FE8-49F91E4DFA6F}"/>
              </a:ext>
            </a:extLst>
          </p:cNvPr>
          <p:cNvSpPr>
            <a:spLocks noGrp="1"/>
          </p:cNvSpPr>
          <p:nvPr>
            <p:ph type="title"/>
          </p:nvPr>
        </p:nvSpPr>
        <p:spPr>
          <a:xfrm>
            <a:off x="643734" y="-341935"/>
            <a:ext cx="9992182" cy="1354217"/>
          </a:xfrm>
        </p:spPr>
        <p:txBody>
          <a:bodyPr/>
          <a:lstStyle/>
          <a:p>
            <a:r>
              <a:rPr lang="en-AU"/>
              <a:t>Moderate Intellectual Disability Payment</a:t>
            </a:r>
          </a:p>
        </p:txBody>
      </p:sp>
      <p:grpSp>
        <p:nvGrpSpPr>
          <p:cNvPr id="4" name="Group 3">
            <a:extLst>
              <a:ext uri="{FF2B5EF4-FFF2-40B4-BE49-F238E27FC236}">
                <a16:creationId xmlns:a16="http://schemas.microsoft.com/office/drawing/2014/main" id="{CDB4FFA3-35B6-BA76-C59E-B8CE6C849FDE}"/>
              </a:ext>
              <a:ext uri="{C183D7F6-B498-43B3-948B-1728B52AA6E4}">
                <adec:decorative xmlns:adec="http://schemas.microsoft.com/office/drawing/2017/decorative" val="1"/>
              </a:ext>
            </a:extLst>
          </p:cNvPr>
          <p:cNvGrpSpPr/>
          <p:nvPr/>
        </p:nvGrpSpPr>
        <p:grpSpPr>
          <a:xfrm>
            <a:off x="643734" y="1643548"/>
            <a:ext cx="10244845" cy="3962401"/>
            <a:chOff x="2769387" y="1698154"/>
            <a:chExt cx="12302182" cy="4232718"/>
          </a:xfrm>
        </p:grpSpPr>
        <p:sp>
          <p:nvSpPr>
            <p:cNvPr id="5" name="Rectangle 4">
              <a:extLst>
                <a:ext uri="{FF2B5EF4-FFF2-40B4-BE49-F238E27FC236}">
                  <a16:creationId xmlns:a16="http://schemas.microsoft.com/office/drawing/2014/main" id="{15D23AEF-3461-8D39-399C-9745DC8F883E}"/>
                </a:ext>
              </a:extLst>
            </p:cNvPr>
            <p:cNvSpPr/>
            <p:nvPr/>
          </p:nvSpPr>
          <p:spPr>
            <a:xfrm>
              <a:off x="7204295" y="1706898"/>
              <a:ext cx="7867274" cy="4221298"/>
            </a:xfrm>
            <a:prstGeom prst="rect">
              <a:avLst/>
            </a:prstGeom>
            <a:solidFill>
              <a:schemeClr val="bg1">
                <a:lumMod val="95000"/>
              </a:schemeClr>
            </a:solidFill>
            <a:ln w="19050">
              <a:solidFill>
                <a:schemeClr val="bg1">
                  <a:lumMod val="95000"/>
                </a:schemeClr>
              </a:solidFill>
            </a:ln>
          </p:spPr>
          <p:txBody>
            <a:bodyPr wrap="square" anchor="ctr" anchorCtr="0">
              <a:noAutofit/>
            </a:bodyPr>
            <a:lstStyle/>
            <a:p>
              <a:pPr algn="ctr"/>
              <a:endParaRPr lang="en-AU" sz="1000" i="1">
                <a:solidFill>
                  <a:schemeClr val="bg2"/>
                </a:solidFill>
                <a:latin typeface="+mj-lt"/>
              </a:endParaRPr>
            </a:p>
          </p:txBody>
        </p:sp>
        <p:sp>
          <p:nvSpPr>
            <p:cNvPr id="6" name="Rectangle 5">
              <a:extLst>
                <a:ext uri="{FF2B5EF4-FFF2-40B4-BE49-F238E27FC236}">
                  <a16:creationId xmlns:a16="http://schemas.microsoft.com/office/drawing/2014/main" id="{1C3EE80D-DC02-07B0-B4D1-E55EB49E6782}"/>
                </a:ext>
              </a:extLst>
            </p:cNvPr>
            <p:cNvSpPr/>
            <p:nvPr/>
          </p:nvSpPr>
          <p:spPr>
            <a:xfrm>
              <a:off x="2769387" y="1706897"/>
              <a:ext cx="4212000" cy="4223975"/>
            </a:xfrm>
            <a:prstGeom prst="rect">
              <a:avLst/>
            </a:prstGeom>
            <a:solidFill>
              <a:schemeClr val="bg1">
                <a:lumMod val="95000"/>
              </a:schemeClr>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AU" sz="1000" i="1">
                <a:solidFill>
                  <a:schemeClr val="bg2"/>
                </a:solidFill>
              </a:endParaRPr>
            </a:p>
          </p:txBody>
        </p:sp>
        <p:cxnSp>
          <p:nvCxnSpPr>
            <p:cNvPr id="9" name="Straight Connector 23">
              <a:extLst>
                <a:ext uri="{FF2B5EF4-FFF2-40B4-BE49-F238E27FC236}">
                  <a16:creationId xmlns:a16="http://schemas.microsoft.com/office/drawing/2014/main" id="{CF8F5593-52A4-344D-EAB5-339A92C6656F}"/>
                </a:ext>
              </a:extLst>
            </p:cNvPr>
            <p:cNvCxnSpPr>
              <a:cxnSpLocks/>
            </p:cNvCxnSpPr>
            <p:nvPr/>
          </p:nvCxnSpPr>
          <p:spPr>
            <a:xfrm flipV="1">
              <a:off x="7086403" y="1698154"/>
              <a:ext cx="0" cy="4230040"/>
            </a:xfrm>
            <a:prstGeom prst="line">
              <a:avLst/>
            </a:prstGeom>
            <a:ln w="25400" cap="rnd">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CE6328F8-8A37-E24A-8D68-079DFCAD6DFE}"/>
                </a:ext>
              </a:extLst>
            </p:cNvPr>
            <p:cNvSpPr/>
            <p:nvPr/>
          </p:nvSpPr>
          <p:spPr>
            <a:xfrm>
              <a:off x="2904387" y="1787350"/>
              <a:ext cx="3942000" cy="4140844"/>
            </a:xfrm>
            <a:prstGeom prst="rect">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t"/>
            <a:lstStyle/>
            <a:p>
              <a:pPr lvl="0" algn="ctr">
                <a:lnSpc>
                  <a:spcPct val="150000"/>
                </a:lnSpc>
              </a:pPr>
              <a:r>
                <a:rPr lang="en-AU" sz="1600">
                  <a:solidFill>
                    <a:schemeClr val="tx1"/>
                  </a:solidFill>
                  <a:cs typeface="Calibri"/>
                </a:rPr>
                <a:t>The Moderate Intellectual Disability (MID) Payment is in addition to outcome fees and available for participants who achieve a Full Outcome for a Job Placement of at least 15 hours per week. </a:t>
              </a:r>
            </a:p>
            <a:p>
              <a:pPr algn="ctr">
                <a:lnSpc>
                  <a:spcPct val="150000"/>
                </a:lnSpc>
              </a:pPr>
              <a:r>
                <a:rPr lang="en-AU" sz="1600">
                  <a:solidFill>
                    <a:schemeClr val="tx1"/>
                  </a:solidFill>
                  <a:cs typeface="Calibri"/>
                </a:rPr>
                <a:t>The MID Payments proposed for the new program are specified in Table 4.</a:t>
              </a:r>
            </a:p>
            <a:p>
              <a:pPr indent="0" algn="ctr">
                <a:lnSpc>
                  <a:spcPct val="150000"/>
                </a:lnSpc>
                <a:buNone/>
              </a:pPr>
              <a:endParaRPr lang="en-AU" sz="1600">
                <a:solidFill>
                  <a:schemeClr val="tx1"/>
                </a:solidFill>
                <a:cs typeface="Calibri"/>
              </a:endParaRPr>
            </a:p>
            <a:p>
              <a:pPr lvl="0" algn="ctr">
                <a:lnSpc>
                  <a:spcPct val="150000"/>
                </a:lnSpc>
              </a:pPr>
              <a:endParaRPr lang="en-AU" sz="1600">
                <a:solidFill>
                  <a:schemeClr val="tx1"/>
                </a:solidFill>
                <a:ea typeface="Segoe UI" panose="020B0502040204020203" pitchFamily="34" charset="0"/>
                <a:cs typeface="Segoe UI" panose="020B0502040204020203" pitchFamily="34" charset="0"/>
              </a:endParaRPr>
            </a:p>
            <a:p>
              <a:pPr lvl="0" algn="ctr">
                <a:lnSpc>
                  <a:spcPct val="150000"/>
                </a:lnSpc>
              </a:pPr>
              <a:endParaRPr lang="en-AU">
                <a:solidFill>
                  <a:schemeClr val="tx1"/>
                </a:solidFill>
                <a:ea typeface="Segoe UI" panose="020B0502040204020203" pitchFamily="34" charset="0"/>
                <a:cs typeface="Segoe UI" panose="020B0502040204020203" pitchFamily="34" charset="0"/>
              </a:endParaRPr>
            </a:p>
          </p:txBody>
        </p:sp>
      </p:grpSp>
      <p:graphicFrame>
        <p:nvGraphicFramePr>
          <p:cNvPr id="8" name="Table 7">
            <a:extLst>
              <a:ext uri="{FF2B5EF4-FFF2-40B4-BE49-F238E27FC236}">
                <a16:creationId xmlns:a16="http://schemas.microsoft.com/office/drawing/2014/main" id="{01F98480-B468-0105-EF4A-DDDAF96FF983}"/>
              </a:ext>
            </a:extLst>
          </p:cNvPr>
          <p:cNvGraphicFramePr>
            <a:graphicFrameLocks noGrp="1"/>
          </p:cNvGraphicFramePr>
          <p:nvPr>
            <p:extLst>
              <p:ext uri="{D42A27DB-BD31-4B8C-83A1-F6EECF244321}">
                <p14:modId xmlns:p14="http://schemas.microsoft.com/office/powerpoint/2010/main" val="1183838591"/>
              </p:ext>
            </p:extLst>
          </p:nvPr>
        </p:nvGraphicFramePr>
        <p:xfrm>
          <a:off x="4424432" y="2242066"/>
          <a:ext cx="6300718" cy="3263381"/>
        </p:xfrm>
        <a:graphic>
          <a:graphicData uri="http://schemas.openxmlformats.org/drawingml/2006/table">
            <a:tbl>
              <a:tblPr firstRow="1" firstCol="1" lastRow="1" bandRow="1"/>
              <a:tblGrid>
                <a:gridCol w="3150359">
                  <a:extLst>
                    <a:ext uri="{9D8B030D-6E8A-4147-A177-3AD203B41FA5}">
                      <a16:colId xmlns:a16="http://schemas.microsoft.com/office/drawing/2014/main" val="883908121"/>
                    </a:ext>
                  </a:extLst>
                </a:gridCol>
                <a:gridCol w="3150359">
                  <a:extLst>
                    <a:ext uri="{9D8B030D-6E8A-4147-A177-3AD203B41FA5}">
                      <a16:colId xmlns:a16="http://schemas.microsoft.com/office/drawing/2014/main" val="1602409472"/>
                    </a:ext>
                  </a:extLst>
                </a:gridCol>
              </a:tblGrid>
              <a:tr h="638983">
                <a:tc>
                  <a:txBody>
                    <a:bodyPr/>
                    <a:lstStyle/>
                    <a:p>
                      <a:endParaRPr lang="en-AU" sz="1600" spc="15">
                        <a:effectLst/>
                        <a:highlight>
                          <a:srgbClr val="005A70"/>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005A70"/>
                    </a:solidFill>
                  </a:tcPr>
                </a:tc>
                <a:tc>
                  <a:txBody>
                    <a:bodyPr/>
                    <a:lstStyle/>
                    <a:p>
                      <a:r>
                        <a:rPr lang="en-AU" sz="1600" b="1" spc="15">
                          <a:solidFill>
                            <a:srgbClr val="FFFFFF"/>
                          </a:solidFill>
                          <a:effectLst/>
                          <a:highlight>
                            <a:srgbClr val="005A70"/>
                          </a:highlight>
                          <a:latin typeface="Tahoma" panose="020B0604030504040204" pitchFamily="34" charset="0"/>
                          <a:ea typeface="Tahoma" panose="020B0604030504040204" pitchFamily="34" charset="0"/>
                          <a:cs typeface="Times New Roman" panose="02020603050405020304" pitchFamily="18" charset="0"/>
                        </a:rPr>
                        <a:t>Fee* ($ GST inc.)</a:t>
                      </a:r>
                      <a:endParaRPr lang="en-AU" sz="1600" spc="15">
                        <a:effectLst/>
                        <a:highlight>
                          <a:srgbClr val="005A70"/>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005A70"/>
                    </a:solidFill>
                  </a:tcPr>
                </a:tc>
                <a:extLst>
                  <a:ext uri="{0D108BD9-81ED-4DB2-BD59-A6C34878D82A}">
                    <a16:rowId xmlns:a16="http://schemas.microsoft.com/office/drawing/2014/main" val="2865726394"/>
                  </a:ext>
                </a:extLst>
              </a:tr>
              <a:tr h="638983">
                <a:tc>
                  <a:txBody>
                    <a:bodyPr/>
                    <a:lstStyle/>
                    <a:p>
                      <a:r>
                        <a:rPr lang="en-AU" sz="1600" b="1" spc="15">
                          <a:effectLst/>
                          <a:latin typeface="+mn-lt"/>
                          <a:ea typeface="Tahoma" panose="020B0604030504040204" pitchFamily="34" charset="0"/>
                          <a:cs typeface="Times New Roman" panose="02020603050405020304" pitchFamily="18" charset="0"/>
                        </a:rPr>
                        <a:t>12-week MID Payment</a:t>
                      </a:r>
                      <a:endParaRPr lang="en-AU" sz="1600" spc="15">
                        <a:effectLst/>
                        <a:latin typeface="+mn-lt"/>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noFill/>
                  </a:tcPr>
                </a:tc>
                <a:tc>
                  <a:txBody>
                    <a:bodyPr/>
                    <a:lstStyle/>
                    <a:p>
                      <a:r>
                        <a:rPr lang="en-AU" sz="1600" spc="15">
                          <a:effectLst/>
                          <a:latin typeface="+mn-lt"/>
                          <a:ea typeface="Tahoma" panose="020B0604030504040204" pitchFamily="34" charset="0"/>
                          <a:cs typeface="Times New Roman" panose="02020603050405020304" pitchFamily="18" charset="0"/>
                        </a:rPr>
                        <a:t>$7,892</a:t>
                      </a:r>
                    </a:p>
                  </a:txBody>
                  <a:tcPr marL="50800" marR="50800" marT="50800" marB="50800">
                    <a:lnL>
                      <a:noFill/>
                    </a:lnL>
                    <a:lnR>
                      <a:noFill/>
                    </a:lnR>
                    <a:lnT>
                      <a:noFill/>
                    </a:lnT>
                    <a:lnB>
                      <a:noFill/>
                    </a:lnB>
                    <a:noFill/>
                  </a:tcPr>
                </a:tc>
                <a:extLst>
                  <a:ext uri="{0D108BD9-81ED-4DB2-BD59-A6C34878D82A}">
                    <a16:rowId xmlns:a16="http://schemas.microsoft.com/office/drawing/2014/main" val="2179386804"/>
                  </a:ext>
                </a:extLst>
              </a:tr>
              <a:tr h="638983">
                <a:tc>
                  <a:txBody>
                    <a:bodyPr/>
                    <a:lstStyle/>
                    <a:p>
                      <a:r>
                        <a:rPr lang="en-AU" sz="1600" b="1" spc="15">
                          <a:effectLst/>
                          <a:latin typeface="+mn-lt"/>
                          <a:ea typeface="Tahoma" panose="020B0604030504040204" pitchFamily="34" charset="0"/>
                          <a:cs typeface="Times New Roman" panose="02020603050405020304" pitchFamily="18" charset="0"/>
                        </a:rPr>
                        <a:t>26-week MID Payment</a:t>
                      </a:r>
                      <a:endParaRPr lang="en-AU" sz="1600" spc="15">
                        <a:effectLst/>
                        <a:latin typeface="+mn-lt"/>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tc>
                  <a:txBody>
                    <a:bodyPr/>
                    <a:lstStyle/>
                    <a:p>
                      <a:r>
                        <a:rPr lang="en-AU" sz="1600" spc="15">
                          <a:effectLst/>
                          <a:latin typeface="+mn-lt"/>
                          <a:ea typeface="Tahoma" panose="020B0604030504040204" pitchFamily="34" charset="0"/>
                          <a:cs typeface="Times New Roman" panose="02020603050405020304" pitchFamily="18" charset="0"/>
                        </a:rPr>
                        <a:t>$16,020</a:t>
                      </a:r>
                    </a:p>
                  </a:txBody>
                  <a:tcPr marL="50800" marR="50800" marT="50800" marB="5080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2983134119"/>
                  </a:ext>
                </a:extLst>
              </a:tr>
              <a:tr h="638983">
                <a:tc>
                  <a:txBody>
                    <a:bodyPr/>
                    <a:lstStyle/>
                    <a:p>
                      <a:r>
                        <a:rPr lang="en-AU" sz="1600" b="1" spc="15">
                          <a:effectLst/>
                          <a:latin typeface="+mn-lt"/>
                          <a:ea typeface="Tahoma" panose="020B0604030504040204" pitchFamily="34" charset="0"/>
                          <a:cs typeface="Times New Roman" panose="02020603050405020304" pitchFamily="18" charset="0"/>
                        </a:rPr>
                        <a:t>52-week MID Payment</a:t>
                      </a:r>
                      <a:endParaRPr lang="en-AU" sz="1600" spc="15">
                        <a:effectLst/>
                        <a:latin typeface="+mn-lt"/>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2F2F2"/>
                    </a:solidFill>
                  </a:tcPr>
                </a:tc>
                <a:tc>
                  <a:txBody>
                    <a:bodyPr/>
                    <a:lstStyle/>
                    <a:p>
                      <a:r>
                        <a:rPr lang="en-AU" sz="1600" spc="15">
                          <a:effectLst/>
                          <a:latin typeface="+mn-lt"/>
                          <a:ea typeface="Tahoma" panose="020B0604030504040204" pitchFamily="34" charset="0"/>
                          <a:cs typeface="Times New Roman" panose="02020603050405020304" pitchFamily="18" charset="0"/>
                        </a:rPr>
                        <a:t>$2,913</a:t>
                      </a:r>
                    </a:p>
                  </a:txBody>
                  <a:tcPr marL="50800" marR="50800" marT="50800" marB="5080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2F2F2"/>
                    </a:solidFill>
                  </a:tcPr>
                </a:tc>
                <a:extLst>
                  <a:ext uri="{0D108BD9-81ED-4DB2-BD59-A6C34878D82A}">
                    <a16:rowId xmlns:a16="http://schemas.microsoft.com/office/drawing/2014/main" val="255962707"/>
                  </a:ext>
                </a:extLst>
              </a:tr>
              <a:tr h="7074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*Indicative payment amounts</a:t>
                      </a:r>
                    </a:p>
                    <a:p>
                      <a:endParaRPr lang="en-AU" sz="1600" spc="15">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AU" sz="1600" spc="15">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699413996"/>
                  </a:ext>
                </a:extLst>
              </a:tr>
            </a:tbl>
          </a:graphicData>
        </a:graphic>
      </p:graphicFrame>
      <p:sp>
        <p:nvSpPr>
          <p:cNvPr id="11" name="TextBox 10">
            <a:extLst>
              <a:ext uri="{FF2B5EF4-FFF2-40B4-BE49-F238E27FC236}">
                <a16:creationId xmlns:a16="http://schemas.microsoft.com/office/drawing/2014/main" id="{60846E00-0E4B-3279-0692-789609D621A8}"/>
              </a:ext>
            </a:extLst>
          </p:cNvPr>
          <p:cNvSpPr txBox="1"/>
          <p:nvPr/>
        </p:nvSpPr>
        <p:spPr>
          <a:xfrm>
            <a:off x="4424432" y="1663482"/>
            <a:ext cx="4938574" cy="369332"/>
          </a:xfrm>
          <a:prstGeom prst="rect">
            <a:avLst/>
          </a:prstGeom>
          <a:noFill/>
        </p:spPr>
        <p:txBody>
          <a:bodyPr wrap="square" rtlCol="0">
            <a:spAutoFit/>
          </a:bodyPr>
          <a:lstStyle/>
          <a:p>
            <a:r>
              <a:rPr lang="en-AU" b="1"/>
              <a:t>Table 4 MID Payments * (GST inclusive)</a:t>
            </a:r>
          </a:p>
        </p:txBody>
      </p:sp>
    </p:spTree>
    <p:extLst>
      <p:ext uri="{BB962C8B-B14F-4D97-AF65-F5344CB8AC3E}">
        <p14:creationId xmlns:p14="http://schemas.microsoft.com/office/powerpoint/2010/main" val="33291894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9BD1E-807F-EBEF-7E55-F8FCBEDAFE59}"/>
              </a:ext>
            </a:extLst>
          </p:cNvPr>
          <p:cNvSpPr>
            <a:spLocks noGrp="1"/>
          </p:cNvSpPr>
          <p:nvPr>
            <p:ph type="title"/>
          </p:nvPr>
        </p:nvSpPr>
        <p:spPr>
          <a:xfrm>
            <a:off x="835236" y="252959"/>
            <a:ext cx="10502478" cy="677108"/>
          </a:xfrm>
        </p:spPr>
        <p:txBody>
          <a:bodyPr/>
          <a:lstStyle/>
          <a:p>
            <a:r>
              <a:rPr lang="en-US"/>
              <a:t>Ongoing Support Fees</a:t>
            </a:r>
          </a:p>
        </p:txBody>
      </p:sp>
      <p:sp>
        <p:nvSpPr>
          <p:cNvPr id="4" name="Rectangle 3">
            <a:extLst>
              <a:ext uri="{FF2B5EF4-FFF2-40B4-BE49-F238E27FC236}">
                <a16:creationId xmlns:a16="http://schemas.microsoft.com/office/drawing/2014/main" id="{4A41C14B-0E4B-4D12-A51A-4017AFC53AC2}"/>
              </a:ext>
            </a:extLst>
          </p:cNvPr>
          <p:cNvSpPr/>
          <p:nvPr/>
        </p:nvSpPr>
        <p:spPr>
          <a:xfrm>
            <a:off x="835236" y="1330368"/>
            <a:ext cx="10502478" cy="756000"/>
          </a:xfrm>
          <a:prstGeom prst="rect">
            <a:avLst/>
          </a:prstGeom>
          <a:solidFill>
            <a:schemeClr val="bg1"/>
          </a:solidFill>
          <a:ln w="38100">
            <a:solidFill>
              <a:schemeClr val="accent6"/>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52000" rIns="144000" rtlCol="0" anchor="ctr"/>
          <a:lstStyle/>
          <a:p>
            <a:pPr lvl="0"/>
            <a:r>
              <a:rPr lang="en-AU" sz="1600">
                <a:solidFill>
                  <a:schemeClr val="tx1"/>
                </a:solidFill>
                <a:ea typeface="Segoe UI" panose="020B0502040204020203" pitchFamily="34" charset="0"/>
                <a:cs typeface="Segoe UI" panose="020B0502040204020203" pitchFamily="34" charset="0"/>
              </a:rPr>
              <a:t>Ongoing Support is available to employees with disability who require support to maintain their employment</a:t>
            </a:r>
          </a:p>
        </p:txBody>
      </p:sp>
      <p:sp>
        <p:nvSpPr>
          <p:cNvPr id="5" name="Rectangle 4">
            <a:extLst>
              <a:ext uri="{FF2B5EF4-FFF2-40B4-BE49-F238E27FC236}">
                <a16:creationId xmlns:a16="http://schemas.microsoft.com/office/drawing/2014/main" id="{130E0437-2D08-2B5C-577B-36E9316740DF}"/>
              </a:ext>
            </a:extLst>
          </p:cNvPr>
          <p:cNvSpPr/>
          <p:nvPr/>
        </p:nvSpPr>
        <p:spPr>
          <a:xfrm>
            <a:off x="835236" y="2209863"/>
            <a:ext cx="10502478" cy="756000"/>
          </a:xfrm>
          <a:prstGeom prst="rect">
            <a:avLst/>
          </a:prstGeom>
          <a:solidFill>
            <a:schemeClr val="bg1"/>
          </a:solidFill>
          <a:ln w="3810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52000" rIns="144000" rtlCol="0" anchor="ctr"/>
          <a:lstStyle/>
          <a:p>
            <a:r>
              <a:rPr lang="en-AU" sz="1600">
                <a:solidFill>
                  <a:schemeClr val="tx1"/>
                </a:solidFill>
                <a:cs typeface="Arial" panose="020B0604020202020204" pitchFamily="34" charset="0"/>
              </a:rPr>
              <a:t>A Provider can only claim up to 6 instances of Flexible Ongoing Support within a 26-week period. </a:t>
            </a:r>
          </a:p>
        </p:txBody>
      </p:sp>
      <p:sp>
        <p:nvSpPr>
          <p:cNvPr id="6" name="Rectangle 5">
            <a:extLst>
              <a:ext uri="{FF2B5EF4-FFF2-40B4-BE49-F238E27FC236}">
                <a16:creationId xmlns:a16="http://schemas.microsoft.com/office/drawing/2014/main" id="{7246499E-E9C7-4EDE-4912-ECFA28298803}"/>
              </a:ext>
            </a:extLst>
          </p:cNvPr>
          <p:cNvSpPr/>
          <p:nvPr/>
        </p:nvSpPr>
        <p:spPr>
          <a:xfrm>
            <a:off x="844761" y="5667374"/>
            <a:ext cx="10502478" cy="756000"/>
          </a:xfrm>
          <a:prstGeom prst="rect">
            <a:avLst/>
          </a:prstGeom>
          <a:solidFill>
            <a:schemeClr val="bg1"/>
          </a:solidFill>
          <a:ln w="38100">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252000" rIns="144000" rtlCol="0" anchor="ctr"/>
          <a:lstStyle/>
          <a:p>
            <a:pPr>
              <a:spcAft>
                <a:spcPts val="600"/>
              </a:spcAft>
            </a:pPr>
            <a:endParaRPr lang="en-US" sz="1600">
              <a:solidFill>
                <a:schemeClr val="tx1"/>
              </a:solidFill>
              <a:cs typeface="Arial" panose="020B0604020202020204" pitchFamily="34" charset="0"/>
            </a:endParaRPr>
          </a:p>
          <a:p>
            <a:pPr>
              <a:spcAft>
                <a:spcPts val="600"/>
              </a:spcAft>
            </a:pPr>
            <a:r>
              <a:rPr lang="en-AU" sz="1600">
                <a:solidFill>
                  <a:schemeClr val="tx1"/>
                </a:solidFill>
                <a:cs typeface="Arial" panose="020B0604020202020204" pitchFamily="34" charset="0"/>
              </a:rPr>
              <a:t>Increased flexibility in contacts to support tailored servicing, whilst maintaining minimum service standards and targeted re-assessments to reduce administration.</a:t>
            </a:r>
          </a:p>
          <a:p>
            <a:endParaRPr lang="en-US" sz="1600">
              <a:solidFill>
                <a:schemeClr val="tx1"/>
              </a:solidFill>
              <a:cs typeface="Arial" panose="020B0604020202020204" pitchFamily="34" charset="0"/>
            </a:endParaRPr>
          </a:p>
        </p:txBody>
      </p:sp>
      <p:graphicFrame>
        <p:nvGraphicFramePr>
          <p:cNvPr id="3" name="Table 2">
            <a:extLst>
              <a:ext uri="{FF2B5EF4-FFF2-40B4-BE49-F238E27FC236}">
                <a16:creationId xmlns:a16="http://schemas.microsoft.com/office/drawing/2014/main" id="{753A15DC-533D-4790-28B1-A8FA44EC66B8}"/>
              </a:ext>
            </a:extLst>
          </p:cNvPr>
          <p:cNvGraphicFramePr>
            <a:graphicFrameLocks noGrp="1"/>
          </p:cNvGraphicFramePr>
          <p:nvPr>
            <p:extLst>
              <p:ext uri="{D42A27DB-BD31-4B8C-83A1-F6EECF244321}">
                <p14:modId xmlns:p14="http://schemas.microsoft.com/office/powerpoint/2010/main" val="3246930451"/>
              </p:ext>
            </p:extLst>
          </p:nvPr>
        </p:nvGraphicFramePr>
        <p:xfrm>
          <a:off x="844761" y="3481216"/>
          <a:ext cx="10502478" cy="2072640"/>
        </p:xfrm>
        <a:graphic>
          <a:graphicData uri="http://schemas.openxmlformats.org/drawingml/2006/table">
            <a:tbl>
              <a:tblPr firstRow="1" firstCol="1" lastRow="1" bandRow="1"/>
              <a:tblGrid>
                <a:gridCol w="4279689">
                  <a:extLst>
                    <a:ext uri="{9D8B030D-6E8A-4147-A177-3AD203B41FA5}">
                      <a16:colId xmlns:a16="http://schemas.microsoft.com/office/drawing/2014/main" val="2330489436"/>
                    </a:ext>
                  </a:extLst>
                </a:gridCol>
                <a:gridCol w="2074263">
                  <a:extLst>
                    <a:ext uri="{9D8B030D-6E8A-4147-A177-3AD203B41FA5}">
                      <a16:colId xmlns:a16="http://schemas.microsoft.com/office/drawing/2014/main" val="1677871153"/>
                    </a:ext>
                  </a:extLst>
                </a:gridCol>
                <a:gridCol w="2074263">
                  <a:extLst>
                    <a:ext uri="{9D8B030D-6E8A-4147-A177-3AD203B41FA5}">
                      <a16:colId xmlns:a16="http://schemas.microsoft.com/office/drawing/2014/main" val="4177463249"/>
                    </a:ext>
                  </a:extLst>
                </a:gridCol>
                <a:gridCol w="2074263">
                  <a:extLst>
                    <a:ext uri="{9D8B030D-6E8A-4147-A177-3AD203B41FA5}">
                      <a16:colId xmlns:a16="http://schemas.microsoft.com/office/drawing/2014/main" val="905732993"/>
                    </a:ext>
                  </a:extLst>
                </a:gridCol>
              </a:tblGrid>
              <a:tr h="267522">
                <a:tc>
                  <a:txBody>
                    <a:bodyPr/>
                    <a:lstStyle/>
                    <a:p>
                      <a:endParaRPr lang="en-AU" sz="16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gridSpan="3">
                  <a:txBody>
                    <a:bodyPr/>
                    <a:lstStyle/>
                    <a:p>
                      <a:pPr marL="108000" algn="l"/>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Claim Type</a:t>
                      </a: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tc hMerge="1">
                  <a:txBody>
                    <a:bodyPr/>
                    <a:lstStyle/>
                    <a:p>
                      <a:endParaRPr lang="en-AU" sz="11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lnL>
                      <a:noFill/>
                    </a:lnL>
                    <a:lnR>
                      <a:noFill/>
                    </a:lnR>
                    <a:lnT>
                      <a:noFill/>
                    </a:lnT>
                    <a:lnB>
                      <a:noFill/>
                    </a:lnB>
                    <a:solidFill>
                      <a:srgbClr val="B1E4E3"/>
                    </a:solidFill>
                  </a:tcPr>
                </a:tc>
                <a:extLst>
                  <a:ext uri="{0D108BD9-81ED-4DB2-BD59-A6C34878D82A}">
                    <a16:rowId xmlns:a16="http://schemas.microsoft.com/office/drawing/2014/main" val="135254465"/>
                  </a:ext>
                </a:extLst>
              </a:tr>
              <a:tr h="267522">
                <a:tc>
                  <a:txBody>
                    <a:bodyPr/>
                    <a:lstStyle/>
                    <a:p>
                      <a:pPr marL="108000"/>
                      <a:r>
                        <a:rPr lang="en-AU" sz="1600" b="1" spc="15">
                          <a:solidFill>
                            <a:srgbClr val="000000"/>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Level of Support ($*)</a:t>
                      </a:r>
                      <a:endParaRPr lang="en-AU" sz="1600" spc="15">
                        <a:solidFill>
                          <a:srgbClr val="454545"/>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a:noFill/>
                    </a:lnT>
                    <a:lnB>
                      <a:noFill/>
                    </a:lnB>
                    <a:solidFill>
                      <a:srgbClr val="B1E4E3"/>
                    </a:solidFill>
                  </a:tcPr>
                </a:tc>
                <a:tc>
                  <a:txBody>
                    <a:bodyPr/>
                    <a:lstStyle/>
                    <a:p>
                      <a:pPr marL="108000" algn="l"/>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Per instance</a:t>
                      </a:r>
                      <a:endParaRPr lang="en-AU" sz="1600"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a:noFill/>
                    </a:lnT>
                    <a:lnB>
                      <a:noFill/>
                    </a:lnB>
                    <a:solidFill>
                      <a:srgbClr val="B1E4E3"/>
                    </a:solidFill>
                  </a:tcPr>
                </a:tc>
                <a:tc>
                  <a:txBody>
                    <a:bodyPr/>
                    <a:lstStyle/>
                    <a:p>
                      <a:pPr marL="108000" algn="l"/>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Quarterly </a:t>
                      </a:r>
                      <a:endParaRPr lang="en-AU" sz="1600"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a:noFill/>
                    </a:lnT>
                    <a:lnB>
                      <a:noFill/>
                    </a:lnB>
                    <a:solidFill>
                      <a:srgbClr val="B1E4E3"/>
                    </a:solidFill>
                  </a:tcPr>
                </a:tc>
                <a:tc>
                  <a:txBody>
                    <a:bodyPr/>
                    <a:lstStyle/>
                    <a:p>
                      <a:pPr marL="108000" algn="l"/>
                      <a:r>
                        <a:rPr lang="en-AU" sz="1600" b="1" spc="15">
                          <a:solidFill>
                            <a:schemeClr val="tx1"/>
                          </a:solidFill>
                          <a:effectLst/>
                          <a:highlight>
                            <a:srgbClr val="B1E4E3"/>
                          </a:highlight>
                          <a:latin typeface="Tahoma" panose="020B0604030504040204" pitchFamily="34" charset="0"/>
                          <a:ea typeface="Tahoma" panose="020B0604030504040204" pitchFamily="34" charset="0"/>
                          <a:cs typeface="Times New Roman" panose="02020603050405020304" pitchFamily="18" charset="0"/>
                        </a:rPr>
                        <a:t>Monthly</a:t>
                      </a:r>
                    </a:p>
                  </a:txBody>
                  <a:tcPr marL="50800" marR="50800" marT="50800" marB="50800" anchor="ctr">
                    <a:lnL>
                      <a:noFill/>
                    </a:lnL>
                    <a:lnR>
                      <a:noFill/>
                    </a:lnR>
                    <a:lnT>
                      <a:noFill/>
                    </a:lnT>
                    <a:lnB>
                      <a:noFill/>
                    </a:lnB>
                    <a:solidFill>
                      <a:srgbClr val="B1E4E3"/>
                    </a:solidFill>
                  </a:tcPr>
                </a:tc>
                <a:extLst>
                  <a:ext uri="{0D108BD9-81ED-4DB2-BD59-A6C34878D82A}">
                    <a16:rowId xmlns:a16="http://schemas.microsoft.com/office/drawing/2014/main" val="2279610603"/>
                  </a:ext>
                </a:extLst>
              </a:tr>
              <a:tr h="267522">
                <a:tc>
                  <a:txBody>
                    <a:bodyPr/>
                    <a:lstStyle/>
                    <a:p>
                      <a:pPr marL="108000"/>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Flexible Ongoing Support</a:t>
                      </a:r>
                    </a:p>
                  </a:txBody>
                  <a:tcPr marL="50800" marR="50800" marT="50800" marB="50800">
                    <a:lnL>
                      <a:noFill/>
                    </a:lnL>
                    <a:lnR>
                      <a:noFill/>
                    </a:lnR>
                    <a:lnT>
                      <a:noFill/>
                    </a:lnT>
                    <a:lnB w="12700" cap="flat" cmpd="sng" algn="ctr">
                      <a:solidFill>
                        <a:srgbClr val="D9D9D6"/>
                      </a:solidFill>
                      <a:prstDash val="solid"/>
                      <a:round/>
                      <a:headEnd type="none" w="med" len="med"/>
                      <a:tailEnd type="none" w="med" len="med"/>
                    </a:lnB>
                    <a:noFill/>
                  </a:tcPr>
                </a:tc>
                <a:tc>
                  <a:txBody>
                    <a:bodyPr/>
                    <a:lstStyle/>
                    <a:p>
                      <a:pPr marL="108000" algn="l"/>
                      <a:r>
                        <a:rPr lang="en-AU" sz="1600" spc="15">
                          <a:solidFill>
                            <a:schemeClr val="tx1"/>
                          </a:solidFill>
                          <a:effectLst/>
                          <a:latin typeface="Tahoma" panose="020B0604030504040204" pitchFamily="34" charset="0"/>
                          <a:ea typeface="Tahoma" panose="020B0604030504040204" pitchFamily="34" charset="0"/>
                          <a:cs typeface="Times New Roman" panose="02020603050405020304" pitchFamily="18" charset="0"/>
                        </a:rPr>
                        <a:t>$477</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rPr>
                        <a:t>N/A</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tc>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highlight>
                            <a:srgbClr val="FFFFFF"/>
                          </a:highlight>
                          <a:uLnTx/>
                          <a:uFillTx/>
                          <a:latin typeface="Tahoma" panose="020B0604030504040204" pitchFamily="34" charset="0"/>
                          <a:ea typeface="Tahoma" panose="020B0604030504040204" pitchFamily="34" charset="0"/>
                          <a:cs typeface="Times New Roman" panose="02020603050405020304" pitchFamily="18" charset="0"/>
                        </a:rPr>
                        <a:t>N/A</a:t>
                      </a:r>
                    </a:p>
                  </a:txBody>
                  <a:tcPr marL="50800" marR="50800" marT="50800" marB="50800" anchor="ctr">
                    <a:lnL>
                      <a:noFill/>
                    </a:lnL>
                    <a:lnR>
                      <a:noFill/>
                    </a:lnR>
                    <a:lnT>
                      <a:noFill/>
                    </a:lnT>
                    <a:lnB w="12700" cap="flat" cmpd="sng" algn="ctr">
                      <a:solidFill>
                        <a:srgbClr val="D9D9D6"/>
                      </a:solidFill>
                      <a:prstDash val="solid"/>
                      <a:round/>
                      <a:headEnd type="none" w="med" len="med"/>
                      <a:tailEnd type="none" w="med" len="med"/>
                    </a:lnB>
                    <a:noFill/>
                  </a:tcPr>
                </a:tc>
                <a:extLst>
                  <a:ext uri="{0D108BD9-81ED-4DB2-BD59-A6C34878D82A}">
                    <a16:rowId xmlns:a16="http://schemas.microsoft.com/office/drawing/2014/main" val="1913006928"/>
                  </a:ext>
                </a:extLst>
              </a:tr>
              <a:tr h="267522">
                <a:tc>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uLnTx/>
                          <a:uFillTx/>
                          <a:latin typeface="Tahoma" panose="020B0604030504040204" pitchFamily="34" charset="0"/>
                          <a:ea typeface="Tahoma" panose="020B0604030504040204" pitchFamily="34" charset="0"/>
                          <a:cs typeface="Times New Roman" panose="02020603050405020304" pitchFamily="18" charset="0"/>
                        </a:rPr>
                        <a:t>Moderate Ongoing Support</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marL="108000" algn="l"/>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N/A</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marL="108000" algn="l"/>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$1,430</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marL="108000" algn="l"/>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$440</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2733906054"/>
                  </a:ext>
                </a:extLst>
              </a:tr>
              <a:tr h="267522">
                <a:tc>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15" normalizeH="0" baseline="0" noProof="0">
                          <a:ln>
                            <a:noFill/>
                          </a:ln>
                          <a:solidFill>
                            <a:prstClr val="black"/>
                          </a:solidFill>
                          <a:effectLst/>
                          <a:uLnTx/>
                          <a:uFillTx/>
                          <a:latin typeface="Tahoma" panose="020B0604030504040204" pitchFamily="34" charset="0"/>
                          <a:ea typeface="Tahoma" panose="020B0604030504040204" pitchFamily="34" charset="0"/>
                          <a:cs typeface="Times New Roman" panose="02020603050405020304" pitchFamily="18" charset="0"/>
                        </a:rPr>
                        <a:t>High Ongoing Support</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marL="108000" algn="l"/>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N/A</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marL="108000" algn="l"/>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$3,576</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tc>
                  <a:txBody>
                    <a:bodyPr/>
                    <a:lstStyle/>
                    <a:p>
                      <a:pPr marL="108000" algn="l"/>
                      <a:r>
                        <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$1,100</a:t>
                      </a: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rgbClr val="D9D9D6"/>
                      </a:solidFill>
                      <a:prstDash val="solid"/>
                      <a:round/>
                      <a:headEnd type="none" w="med" len="med"/>
                      <a:tailEnd type="none" w="med" len="med"/>
                    </a:lnB>
                    <a:solidFill>
                      <a:srgbClr val="FFFFFF"/>
                    </a:solidFill>
                  </a:tcPr>
                </a:tc>
                <a:extLst>
                  <a:ext uri="{0D108BD9-81ED-4DB2-BD59-A6C34878D82A}">
                    <a16:rowId xmlns:a16="http://schemas.microsoft.com/office/drawing/2014/main" val="1538369884"/>
                  </a:ext>
                </a:extLst>
              </a:tr>
              <a:tr h="267522">
                <a:tc>
                  <a:txBody>
                    <a:bodyPr/>
                    <a:lstStyle/>
                    <a:p>
                      <a:pPr marL="108000" marR="0" lvl="0" indent="0" algn="l" defTabSz="914400" rtl="0" eaLnBrk="1" fontAlgn="auto" latinLnBrk="0" hangingPunct="1">
                        <a:lnSpc>
                          <a:spcPct val="100000"/>
                        </a:lnSpc>
                        <a:spcBef>
                          <a:spcPts val="0"/>
                        </a:spcBef>
                        <a:spcAft>
                          <a:spcPts val="0"/>
                        </a:spcAft>
                        <a:buClrTx/>
                        <a:buSzTx/>
                        <a:buFontTx/>
                        <a:buNone/>
                        <a:tabLst/>
                        <a:defRPr/>
                      </a:pPr>
                      <a:r>
                        <a:rPr lang="en-AU" sz="12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rPr>
                        <a:t>*Indicative payment amounts</a:t>
                      </a:r>
                    </a:p>
                  </a:txBody>
                  <a:tcPr marL="50800" marR="50800" marT="50800" marB="50800">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8000" algn="l"/>
                      <a:endPar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8000" algn="l"/>
                      <a:endPar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108000" algn="l"/>
                      <a:endParaRPr lang="en-AU" sz="1600" spc="15">
                        <a:solidFill>
                          <a:schemeClr val="tx1"/>
                        </a:solidFill>
                        <a:effectLst/>
                        <a:highlight>
                          <a:srgbClr val="FFFFFF"/>
                        </a:highlight>
                        <a:latin typeface="Tahoma" panose="020B0604030504040204" pitchFamily="34" charset="0"/>
                        <a:ea typeface="Tahoma" panose="020B0604030504040204" pitchFamily="34" charset="0"/>
                        <a:cs typeface="Times New Roman" panose="02020603050405020304" pitchFamily="18" charset="0"/>
                      </a:endParaRPr>
                    </a:p>
                  </a:txBody>
                  <a:tcPr marL="50800" marR="50800" marT="50800" marB="50800" anchor="ctr">
                    <a:lnL>
                      <a:noFill/>
                    </a:lnL>
                    <a:lnR>
                      <a:noFill/>
                    </a:lnR>
                    <a:lnT w="12700" cap="flat" cmpd="sng" algn="ctr">
                      <a:solidFill>
                        <a:srgbClr val="D9D9D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898006501"/>
                  </a:ext>
                </a:extLst>
              </a:tr>
            </a:tbl>
          </a:graphicData>
        </a:graphic>
      </p:graphicFrame>
      <p:sp>
        <p:nvSpPr>
          <p:cNvPr id="7" name="TextBox 6">
            <a:extLst>
              <a:ext uri="{FF2B5EF4-FFF2-40B4-BE49-F238E27FC236}">
                <a16:creationId xmlns:a16="http://schemas.microsoft.com/office/drawing/2014/main" id="{370F7F1C-E01B-3D3E-4470-C10F09E1DE6D}"/>
              </a:ext>
            </a:extLst>
          </p:cNvPr>
          <p:cNvSpPr txBox="1"/>
          <p:nvPr/>
        </p:nvSpPr>
        <p:spPr>
          <a:xfrm>
            <a:off x="763587" y="3038873"/>
            <a:ext cx="5989637" cy="369332"/>
          </a:xfrm>
          <a:prstGeom prst="rect">
            <a:avLst/>
          </a:prstGeom>
          <a:noFill/>
        </p:spPr>
        <p:txBody>
          <a:bodyPr wrap="square" rtlCol="0">
            <a:spAutoFit/>
          </a:bodyPr>
          <a:lstStyle/>
          <a:p>
            <a:r>
              <a:rPr lang="en-AU" b="1"/>
              <a:t>Table 5 Ongoing Support Fees* (GST inclusive)</a:t>
            </a:r>
          </a:p>
        </p:txBody>
      </p:sp>
    </p:spTree>
    <p:extLst>
      <p:ext uri="{BB962C8B-B14F-4D97-AF65-F5344CB8AC3E}">
        <p14:creationId xmlns:p14="http://schemas.microsoft.com/office/powerpoint/2010/main" val="2216177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A366A-1097-32DE-7AC1-F4FC7F7B7982}"/>
              </a:ext>
            </a:extLst>
          </p:cNvPr>
          <p:cNvSpPr>
            <a:spLocks noGrp="1"/>
          </p:cNvSpPr>
          <p:nvPr>
            <p:ph type="title"/>
          </p:nvPr>
        </p:nvSpPr>
        <p:spPr>
          <a:xfrm>
            <a:off x="522143" y="319089"/>
            <a:ext cx="8227457" cy="677108"/>
          </a:xfrm>
        </p:spPr>
        <p:txBody>
          <a:bodyPr/>
          <a:lstStyle/>
          <a:p>
            <a:r>
              <a:rPr lang="en-US">
                <a:solidFill>
                  <a:srgbClr val="005568"/>
                </a:solidFill>
                <a:latin typeface="Tahoma"/>
                <a:ea typeface="Tahoma"/>
                <a:cs typeface="Tahoma"/>
              </a:rPr>
              <a:t>Performance Framework</a:t>
            </a:r>
          </a:p>
        </p:txBody>
      </p:sp>
      <p:sp>
        <p:nvSpPr>
          <p:cNvPr id="5" name="Slide Number Placeholder 4">
            <a:extLst>
              <a:ext uri="{FF2B5EF4-FFF2-40B4-BE49-F238E27FC236}">
                <a16:creationId xmlns:a16="http://schemas.microsoft.com/office/drawing/2014/main" id="{5D38252E-7B1F-99A0-04DE-1C52766B631F}"/>
              </a:ext>
            </a:extLst>
          </p:cNvPr>
          <p:cNvSpPr>
            <a:spLocks noGrp="1"/>
          </p:cNvSpPr>
          <p:nvPr>
            <p:ph type="sldNum" sz="quarter" idx="12"/>
          </p:nvPr>
        </p:nvSpPr>
        <p:spPr/>
        <p:txBody>
          <a:bodyPr/>
          <a:lstStyle/>
          <a:p>
            <a:fld id="{3F63F2B1-4266-4ED4-AC2C-DB487684831E}" type="slidenum">
              <a:rPr lang="en-AU" noProof="0" smtClean="0"/>
              <a:t>23</a:t>
            </a:fld>
            <a:endParaRPr lang="en-US"/>
          </a:p>
        </p:txBody>
      </p:sp>
      <p:cxnSp>
        <p:nvCxnSpPr>
          <p:cNvPr id="4" name="Straight Connector 3">
            <a:extLst>
              <a:ext uri="{FF2B5EF4-FFF2-40B4-BE49-F238E27FC236}">
                <a16:creationId xmlns:a16="http://schemas.microsoft.com/office/drawing/2014/main" id="{1AA28169-C68A-990F-CFE3-6C5CD42BB286}"/>
              </a:ext>
              <a:ext uri="{C183D7F6-B498-43B3-948B-1728B52AA6E4}">
                <adec:decorative xmlns:adec="http://schemas.microsoft.com/office/drawing/2017/decorative" val="1"/>
              </a:ext>
            </a:extLst>
          </p:cNvPr>
          <p:cNvCxnSpPr>
            <a:cxnSpLocks/>
            <a:stCxn id="9" idx="1"/>
          </p:cNvCxnSpPr>
          <p:nvPr/>
        </p:nvCxnSpPr>
        <p:spPr>
          <a:xfrm flipH="1">
            <a:off x="3972884" y="3896641"/>
            <a:ext cx="397092" cy="7034"/>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B23BF1A-77AB-426E-1A36-9E072DFD309B}"/>
              </a:ext>
              <a:ext uri="{C183D7F6-B498-43B3-948B-1728B52AA6E4}">
                <adec:decorative xmlns:adec="http://schemas.microsoft.com/office/drawing/2017/decorative" val="1"/>
              </a:ext>
            </a:extLst>
          </p:cNvPr>
          <p:cNvCxnSpPr>
            <a:cxnSpLocks/>
            <a:stCxn id="7" idx="1"/>
            <a:endCxn id="9" idx="3"/>
          </p:cNvCxnSpPr>
          <p:nvPr/>
        </p:nvCxnSpPr>
        <p:spPr>
          <a:xfrm flipH="1">
            <a:off x="7351184" y="3896641"/>
            <a:ext cx="397092" cy="0"/>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Text Placeholder 4">
            <a:extLst>
              <a:ext uri="{FF2B5EF4-FFF2-40B4-BE49-F238E27FC236}">
                <a16:creationId xmlns:a16="http://schemas.microsoft.com/office/drawing/2014/main" id="{6842CF3F-BD1C-6460-2E2D-B35A33F7CCD3}"/>
              </a:ext>
            </a:extLst>
          </p:cNvPr>
          <p:cNvSpPr txBox="1">
            <a:spLocks/>
          </p:cNvSpPr>
          <p:nvPr/>
        </p:nvSpPr>
        <p:spPr>
          <a:xfrm>
            <a:off x="7748276" y="2378100"/>
            <a:ext cx="2981208" cy="3037082"/>
          </a:xfrm>
          <a:prstGeom prst="rect">
            <a:avLst/>
          </a:prstGeom>
          <a:solidFill>
            <a:schemeClr val="bg1"/>
          </a:solidFill>
          <a:ln w="19050">
            <a:solidFill>
              <a:schemeClr val="accent1"/>
            </a:solidFill>
          </a:ln>
        </p:spPr>
        <p:txBody>
          <a:bodyPr lIns="72000" tIns="108000" rIns="72000" bIns="144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lnSpc>
                <a:spcPct val="150000"/>
              </a:lnSpc>
              <a:spcBef>
                <a:spcPts val="0"/>
              </a:spcBef>
              <a:spcAft>
                <a:spcPts val="600"/>
              </a:spcAft>
            </a:pPr>
            <a:r>
              <a:rPr lang="en-AU" sz="1600">
                <a:latin typeface="+mn-lt"/>
              </a:rPr>
              <a:t>The Performance Framework will be supported by a Scorecard, which communicates Provider performance against the KPIs.</a:t>
            </a:r>
          </a:p>
        </p:txBody>
      </p:sp>
      <p:sp>
        <p:nvSpPr>
          <p:cNvPr id="9" name="Text Placeholder 4">
            <a:extLst>
              <a:ext uri="{FF2B5EF4-FFF2-40B4-BE49-F238E27FC236}">
                <a16:creationId xmlns:a16="http://schemas.microsoft.com/office/drawing/2014/main" id="{2F120221-12E3-430E-BF42-614CE9195CC2}"/>
              </a:ext>
            </a:extLst>
          </p:cNvPr>
          <p:cNvSpPr txBox="1">
            <a:spLocks/>
          </p:cNvSpPr>
          <p:nvPr/>
        </p:nvSpPr>
        <p:spPr>
          <a:xfrm>
            <a:off x="4369976" y="2378099"/>
            <a:ext cx="2981208" cy="3037083"/>
          </a:xfrm>
          <a:prstGeom prst="rect">
            <a:avLst/>
          </a:prstGeom>
          <a:solidFill>
            <a:schemeClr val="bg1"/>
          </a:solidFill>
          <a:ln w="19050">
            <a:solidFill>
              <a:schemeClr val="accent1"/>
            </a:solidFill>
          </a:ln>
        </p:spPr>
        <p:txBody>
          <a:bodyPr lIns="72000" tIns="108000" rIns="72000" bIns="144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424" marR="0" lvl="0" indent="-342424" algn="l" defTabSz="914400" rtl="0" eaLnBrk="1" fontAlgn="auto" latinLnBrk="0" hangingPunct="1">
              <a:lnSpc>
                <a:spcPct val="150000"/>
              </a:lnSpc>
              <a:spcBef>
                <a:spcPts val="450"/>
              </a:spcBef>
              <a:spcAft>
                <a:spcPts val="0"/>
              </a:spcAft>
              <a:buClrTx/>
              <a:buSzTx/>
              <a:buFontTx/>
              <a:buNone/>
              <a:tabLst/>
              <a:defRPr/>
            </a:pPr>
            <a:r>
              <a:rPr kumimoji="0" lang="en-AU" sz="1600" b="0" i="0" u="none" strike="noStrike" kern="1200" cap="none" spc="0" normalizeH="0" baseline="0" noProof="0">
                <a:ln>
                  <a:noFill/>
                </a:ln>
                <a:solidFill>
                  <a:prstClr val="black"/>
                </a:solidFill>
                <a:effectLst/>
                <a:uLnTx/>
                <a:uFillTx/>
                <a:latin typeface="Tahoma"/>
                <a:ea typeface="Tahoma"/>
                <a:cs typeface="Tahoma"/>
              </a:rPr>
              <a:t>3 Key Performance Indicators:</a:t>
            </a:r>
          </a:p>
          <a:p>
            <a:pPr marL="738424" lvl="2" indent="-342424" defTabSz="914400">
              <a:lnSpc>
                <a:spcPct val="150000"/>
              </a:lnSpc>
              <a:spcBef>
                <a:spcPts val="450"/>
              </a:spcBef>
              <a:buClrTx/>
              <a:buFont typeface="Wingdings" panose="05000000000000000000" pitchFamily="2" charset="2"/>
              <a:buChar char="§"/>
              <a:defRPr/>
            </a:pPr>
            <a:r>
              <a:rPr kumimoji="0" lang="en-AU" sz="1600" b="0" i="0" u="none" strike="noStrike" kern="1200" cap="none" spc="0" normalizeH="0" baseline="0" noProof="0">
                <a:ln>
                  <a:noFill/>
                </a:ln>
                <a:solidFill>
                  <a:prstClr val="black"/>
                </a:solidFill>
                <a:effectLst/>
                <a:uLnTx/>
                <a:uFillTx/>
                <a:latin typeface="Tahoma"/>
                <a:ea typeface="Tahoma"/>
                <a:cs typeface="Tahoma"/>
              </a:rPr>
              <a:t>KPI 1 (Quality)</a:t>
            </a:r>
          </a:p>
          <a:p>
            <a:pPr marL="738424" lvl="2" indent="-342424" defTabSz="914400">
              <a:lnSpc>
                <a:spcPct val="150000"/>
              </a:lnSpc>
              <a:spcBef>
                <a:spcPts val="450"/>
              </a:spcBef>
              <a:buClrTx/>
              <a:buFont typeface="Wingdings" panose="05000000000000000000" pitchFamily="2" charset="2"/>
              <a:buChar char="§"/>
              <a:defRPr/>
            </a:pPr>
            <a:r>
              <a:rPr kumimoji="0" lang="en-AU" sz="1600" b="0" i="0" u="none" strike="noStrike" kern="1200" cap="none" spc="0" normalizeH="0" baseline="0" noProof="0">
                <a:ln>
                  <a:noFill/>
                </a:ln>
                <a:solidFill>
                  <a:prstClr val="black"/>
                </a:solidFill>
                <a:effectLst/>
                <a:uLnTx/>
                <a:uFillTx/>
                <a:latin typeface="Tahoma"/>
                <a:ea typeface="Tahoma"/>
                <a:cs typeface="Tahoma"/>
              </a:rPr>
              <a:t>KPI 2 (Effectiveness)</a:t>
            </a:r>
          </a:p>
          <a:p>
            <a:pPr marL="738424" lvl="2" indent="-342424" defTabSz="914400">
              <a:lnSpc>
                <a:spcPct val="150000"/>
              </a:lnSpc>
              <a:spcBef>
                <a:spcPts val="450"/>
              </a:spcBef>
              <a:buClrTx/>
              <a:buFont typeface="Wingdings" panose="05000000000000000000" pitchFamily="2" charset="2"/>
              <a:buChar char="§"/>
              <a:defRPr/>
            </a:pPr>
            <a:r>
              <a:rPr kumimoji="0" lang="en-AU" sz="1600" b="0" i="0" u="none" strike="noStrike" kern="1200" cap="none" spc="0" normalizeH="0" baseline="0" noProof="0">
                <a:ln>
                  <a:noFill/>
                </a:ln>
                <a:solidFill>
                  <a:prstClr val="black"/>
                </a:solidFill>
                <a:effectLst/>
                <a:uLnTx/>
                <a:uFillTx/>
                <a:latin typeface="Tahoma"/>
                <a:ea typeface="Tahoma"/>
                <a:cs typeface="Tahoma"/>
              </a:rPr>
              <a:t>KPI 3 (Efficiency)</a:t>
            </a:r>
          </a:p>
        </p:txBody>
      </p:sp>
      <p:sp>
        <p:nvSpPr>
          <p:cNvPr id="12" name="Text Placeholder 26">
            <a:extLst>
              <a:ext uri="{FF2B5EF4-FFF2-40B4-BE49-F238E27FC236}">
                <a16:creationId xmlns:a16="http://schemas.microsoft.com/office/drawing/2014/main" id="{EAC1C7C0-4E82-8274-F106-B4D415726294}"/>
              </a:ext>
              <a:ext uri="{C183D7F6-B498-43B3-948B-1728B52AA6E4}">
                <adec:decorative xmlns:adec="http://schemas.microsoft.com/office/drawing/2017/decorative" val="1"/>
              </a:ext>
            </a:extLst>
          </p:cNvPr>
          <p:cNvSpPr txBox="1">
            <a:spLocks/>
          </p:cNvSpPr>
          <p:nvPr/>
        </p:nvSpPr>
        <p:spPr>
          <a:xfrm>
            <a:off x="991676" y="5310887"/>
            <a:ext cx="2981208" cy="104296"/>
          </a:xfrm>
          <a:prstGeom prst="rect">
            <a:avLst/>
          </a:prstGeom>
          <a:solidFill>
            <a:schemeClr val="accent6"/>
          </a:solidFill>
          <a:ln w="1905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13" name="Rectangle 12">
            <a:extLst>
              <a:ext uri="{FF2B5EF4-FFF2-40B4-BE49-F238E27FC236}">
                <a16:creationId xmlns:a16="http://schemas.microsoft.com/office/drawing/2014/main" id="{0A64900F-7841-BD83-9C28-EB117C316716}"/>
              </a:ext>
            </a:extLst>
          </p:cNvPr>
          <p:cNvSpPr/>
          <p:nvPr/>
        </p:nvSpPr>
        <p:spPr>
          <a:xfrm>
            <a:off x="991676" y="1761495"/>
            <a:ext cx="9766090" cy="361891"/>
          </a:xfrm>
          <a:prstGeom prst="rect">
            <a:avLst/>
          </a:prstGeom>
          <a:solidFill>
            <a:schemeClr val="accent6"/>
          </a:solidFill>
          <a:ln w="25400" cap="flat" cmpd="sng" algn="ctr">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tIns="35987" bIns="35987" rtlCol="0" anchor="ctr"/>
          <a:lstStyle/>
          <a:p>
            <a:pPr algn="ctr" defTabSz="1038825"/>
            <a:r>
              <a:rPr lang="en-AU">
                <a:solidFill>
                  <a:srgbClr val="F8F8F8"/>
                </a:solidFill>
                <a:cs typeface="Segoe UI Semibold" panose="020B0702040204020203" pitchFamily="34" charset="0"/>
              </a:rPr>
              <a:t>Performance Framework</a:t>
            </a:r>
          </a:p>
        </p:txBody>
      </p:sp>
      <p:sp>
        <p:nvSpPr>
          <p:cNvPr id="23" name="Text Placeholder 26">
            <a:extLst>
              <a:ext uri="{FF2B5EF4-FFF2-40B4-BE49-F238E27FC236}">
                <a16:creationId xmlns:a16="http://schemas.microsoft.com/office/drawing/2014/main" id="{5050EED4-A2DB-3DE3-70B5-B63611E54F08}"/>
              </a:ext>
              <a:ext uri="{C183D7F6-B498-43B3-948B-1728B52AA6E4}">
                <adec:decorative xmlns:adec="http://schemas.microsoft.com/office/drawing/2017/decorative" val="1"/>
              </a:ext>
            </a:extLst>
          </p:cNvPr>
          <p:cNvSpPr txBox="1">
            <a:spLocks/>
          </p:cNvSpPr>
          <p:nvPr/>
        </p:nvSpPr>
        <p:spPr>
          <a:xfrm>
            <a:off x="4369976" y="5294807"/>
            <a:ext cx="2981208" cy="104296"/>
          </a:xfrm>
          <a:prstGeom prst="rect">
            <a:avLst/>
          </a:prstGeom>
          <a:solidFill>
            <a:schemeClr val="accent6"/>
          </a:solidFill>
          <a:ln w="1905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25" name="Text Placeholder 26">
            <a:extLst>
              <a:ext uri="{FF2B5EF4-FFF2-40B4-BE49-F238E27FC236}">
                <a16:creationId xmlns:a16="http://schemas.microsoft.com/office/drawing/2014/main" id="{4C4680EA-B4FC-3286-523F-65730223810D}"/>
              </a:ext>
              <a:ext uri="{C183D7F6-B498-43B3-948B-1728B52AA6E4}">
                <adec:decorative xmlns:adec="http://schemas.microsoft.com/office/drawing/2017/decorative" val="1"/>
              </a:ext>
            </a:extLst>
          </p:cNvPr>
          <p:cNvSpPr txBox="1">
            <a:spLocks/>
          </p:cNvSpPr>
          <p:nvPr/>
        </p:nvSpPr>
        <p:spPr>
          <a:xfrm>
            <a:off x="7748276" y="5297093"/>
            <a:ext cx="2981208" cy="104296"/>
          </a:xfrm>
          <a:prstGeom prst="rect">
            <a:avLst/>
          </a:prstGeom>
          <a:solidFill>
            <a:schemeClr val="accent6"/>
          </a:solidFill>
          <a:ln w="1905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3" name="TextBox 2">
            <a:extLst>
              <a:ext uri="{FF2B5EF4-FFF2-40B4-BE49-F238E27FC236}">
                <a16:creationId xmlns:a16="http://schemas.microsoft.com/office/drawing/2014/main" id="{68C9E571-25FB-1D84-16D0-7912A8A2AF37}"/>
              </a:ext>
            </a:extLst>
          </p:cNvPr>
          <p:cNvSpPr txBox="1"/>
          <p:nvPr/>
        </p:nvSpPr>
        <p:spPr>
          <a:xfrm>
            <a:off x="944051" y="5489375"/>
            <a:ext cx="10019224" cy="584775"/>
          </a:xfrm>
          <a:prstGeom prst="rect">
            <a:avLst/>
          </a:prstGeom>
          <a:noFill/>
        </p:spPr>
        <p:txBody>
          <a:bodyPr wrap="square" rtlCol="0">
            <a:spAutoFit/>
          </a:bodyPr>
          <a:lstStyle/>
          <a:p>
            <a:r>
              <a:rPr lang="en-AU" sz="1600"/>
              <a:t>The new performance framework for the current DES program will be the base for the performance framework for the new program. Adjustments will be made to reflect changes in policy for the new program. </a:t>
            </a:r>
          </a:p>
        </p:txBody>
      </p:sp>
      <p:sp>
        <p:nvSpPr>
          <p:cNvPr id="8" name="Text Placeholder 4">
            <a:extLst>
              <a:ext uri="{FF2B5EF4-FFF2-40B4-BE49-F238E27FC236}">
                <a16:creationId xmlns:a16="http://schemas.microsoft.com/office/drawing/2014/main" id="{AE9CA887-4CD2-08FE-2EBF-A16628732F93}"/>
              </a:ext>
            </a:extLst>
          </p:cNvPr>
          <p:cNvSpPr txBox="1">
            <a:spLocks/>
          </p:cNvSpPr>
          <p:nvPr/>
        </p:nvSpPr>
        <p:spPr>
          <a:xfrm>
            <a:off x="991676" y="2378099"/>
            <a:ext cx="2981208" cy="2932788"/>
          </a:xfrm>
          <a:prstGeom prst="rect">
            <a:avLst/>
          </a:prstGeom>
          <a:solidFill>
            <a:schemeClr val="bg1"/>
          </a:solidFill>
          <a:ln w="19050">
            <a:solidFill>
              <a:schemeClr val="accent1"/>
            </a:solidFill>
          </a:ln>
        </p:spPr>
        <p:txBody>
          <a:bodyPr lIns="72000" tIns="108000" rIns="72000" bIns="14400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50000"/>
              </a:lnSpc>
              <a:spcBef>
                <a:spcPts val="0"/>
              </a:spcBef>
              <a:spcAft>
                <a:spcPts val="600"/>
              </a:spcAft>
            </a:pPr>
            <a:r>
              <a:rPr lang="en-AU" sz="1600">
                <a:latin typeface="+mn-lt"/>
              </a:rPr>
              <a:t>The overarching objective is to measure and drive a high performing disability employment service that supports individuals to find and maintain sustainable employment.</a:t>
            </a:r>
          </a:p>
        </p:txBody>
      </p:sp>
    </p:spTree>
    <p:extLst>
      <p:ext uri="{BB962C8B-B14F-4D97-AF65-F5344CB8AC3E}">
        <p14:creationId xmlns:p14="http://schemas.microsoft.com/office/powerpoint/2010/main" val="1823638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043DEAD-DE34-97DF-342A-59369167304B}"/>
              </a:ext>
            </a:extLst>
          </p:cNvPr>
          <p:cNvSpPr>
            <a:spLocks noGrp="1"/>
          </p:cNvSpPr>
          <p:nvPr>
            <p:ph type="sldNum" sz="quarter" idx="12"/>
          </p:nvPr>
        </p:nvSpPr>
        <p:spPr/>
        <p:txBody>
          <a:bodyPr/>
          <a:lstStyle/>
          <a:p>
            <a:fld id="{3F63F2B1-4266-4ED4-AC2C-DB487684831E}" type="slidenum">
              <a:rPr lang="en-AU" noProof="0" smtClean="0"/>
              <a:t>24</a:t>
            </a:fld>
            <a:endParaRPr lang="en-US"/>
          </a:p>
        </p:txBody>
      </p:sp>
      <p:sp>
        <p:nvSpPr>
          <p:cNvPr id="8" name="Rectangle 7">
            <a:extLst>
              <a:ext uri="{FF2B5EF4-FFF2-40B4-BE49-F238E27FC236}">
                <a16:creationId xmlns:a16="http://schemas.microsoft.com/office/drawing/2014/main" id="{238C937A-988B-4DFF-9B07-7204BDA362ED}"/>
              </a:ext>
              <a:ext uri="{C183D7F6-B498-43B3-948B-1728B52AA6E4}">
                <adec:decorative xmlns:adec="http://schemas.microsoft.com/office/drawing/2017/decorative" val="1"/>
              </a:ext>
            </a:extLst>
          </p:cNvPr>
          <p:cNvSpPr/>
          <p:nvPr/>
        </p:nvSpPr>
        <p:spPr>
          <a:xfrm>
            <a:off x="0" y="2070847"/>
            <a:ext cx="12192000" cy="2823882"/>
          </a:xfrm>
          <a:prstGeom prst="rect">
            <a:avLst/>
          </a:prstGeom>
          <a:solidFill>
            <a:srgbClr val="005A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a:extLst>
              <a:ext uri="{FF2B5EF4-FFF2-40B4-BE49-F238E27FC236}">
                <a16:creationId xmlns:a16="http://schemas.microsoft.com/office/drawing/2014/main" id="{65450530-C675-EAE7-BECC-6BF8B3484771}"/>
              </a:ext>
              <a:ext uri="{C183D7F6-B498-43B3-948B-1728B52AA6E4}">
                <adec:decorative xmlns:adec="http://schemas.microsoft.com/office/drawing/2017/decorative" val="1"/>
              </a:ext>
            </a:extLst>
          </p:cNvPr>
          <p:cNvSpPr/>
          <p:nvPr/>
        </p:nvSpPr>
        <p:spPr>
          <a:xfrm>
            <a:off x="0" y="1604683"/>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a:extLst>
              <a:ext uri="{FF2B5EF4-FFF2-40B4-BE49-F238E27FC236}">
                <a16:creationId xmlns:a16="http://schemas.microsoft.com/office/drawing/2014/main" id="{3A9D246F-FE0C-BEF3-049A-6182729470AD}"/>
              </a:ext>
              <a:ext uri="{C183D7F6-B498-43B3-948B-1728B52AA6E4}">
                <adec:decorative xmlns:adec="http://schemas.microsoft.com/office/drawing/2017/decorative" val="1"/>
              </a:ext>
            </a:extLst>
          </p:cNvPr>
          <p:cNvSpPr/>
          <p:nvPr/>
        </p:nvSpPr>
        <p:spPr>
          <a:xfrm>
            <a:off x="0" y="4894729"/>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3" name="Picture 2" descr="A qr code on a white background&#10;&#10;Description automatically generated">
            <a:extLst>
              <a:ext uri="{FF2B5EF4-FFF2-40B4-BE49-F238E27FC236}">
                <a16:creationId xmlns:a16="http://schemas.microsoft.com/office/drawing/2014/main" id="{8FBC1872-29BD-F19B-13DC-A57FFA9F6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01699" y="2263588"/>
            <a:ext cx="2438400" cy="2438400"/>
          </a:xfrm>
          <a:prstGeom prst="rect">
            <a:avLst/>
          </a:prstGeom>
        </p:spPr>
      </p:pic>
      <p:sp>
        <p:nvSpPr>
          <p:cNvPr id="2" name="Title 2">
            <a:extLst>
              <a:ext uri="{FF2B5EF4-FFF2-40B4-BE49-F238E27FC236}">
                <a16:creationId xmlns:a16="http://schemas.microsoft.com/office/drawing/2014/main" id="{12DD73E7-30DF-4037-0D16-0147339515A3}"/>
              </a:ext>
            </a:extLst>
          </p:cNvPr>
          <p:cNvSpPr txBox="1">
            <a:spLocks noGrp="1"/>
          </p:cNvSpPr>
          <p:nvPr>
            <p:ph type="title" idx="4294967295"/>
          </p:nvPr>
        </p:nvSpPr>
        <p:spPr>
          <a:xfrm>
            <a:off x="363487" y="401357"/>
            <a:ext cx="11276063" cy="75713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5568"/>
                </a:solidFill>
                <a:effectLst/>
                <a:uLnTx/>
                <a:uFillTx/>
                <a:latin typeface="+mn-lt"/>
                <a:ea typeface="+mj-ea"/>
                <a:cs typeface="Arial" panose="020B0604020202020204" pitchFamily="34" charset="0"/>
              </a:rPr>
              <a:t>We invite </a:t>
            </a:r>
            <a:r>
              <a:rPr kumimoji="0" lang="en-US" sz="4800" b="0" i="0" u="none" strike="noStrike" kern="1200" cap="none" spc="0" normalizeH="0" baseline="0" noProof="0" dirty="0">
                <a:ln>
                  <a:noFill/>
                </a:ln>
                <a:solidFill>
                  <a:srgbClr val="005568"/>
                </a:solidFill>
                <a:effectLst/>
                <a:uLnTx/>
                <a:uFillTx/>
                <a:latin typeface="+mn-lt"/>
                <a:ea typeface="+mn-ea"/>
                <a:cs typeface="Arial" panose="020B0604020202020204" pitchFamily="34" charset="0"/>
              </a:rPr>
              <a:t>you to join the discussion</a:t>
            </a:r>
            <a:endParaRPr kumimoji="0" lang="en-US" sz="4800" b="1" i="0" u="none" strike="noStrike" kern="1200" cap="none" spc="0" normalizeH="0" baseline="0" noProof="0" dirty="0">
              <a:ln>
                <a:noFill/>
              </a:ln>
              <a:solidFill>
                <a:srgbClr val="005568"/>
              </a:solidFill>
              <a:effectLst/>
              <a:uLnTx/>
              <a:uFillTx/>
              <a:latin typeface="+mn-lt"/>
              <a:ea typeface="+mj-ea"/>
              <a:cs typeface="Arial" panose="020B0604020202020204" pitchFamily="34" charset="0"/>
            </a:endParaRPr>
          </a:p>
        </p:txBody>
      </p:sp>
      <p:sp>
        <p:nvSpPr>
          <p:cNvPr id="4" name="TextBox 2">
            <a:extLst>
              <a:ext uri="{FF2B5EF4-FFF2-40B4-BE49-F238E27FC236}">
                <a16:creationId xmlns:a16="http://schemas.microsoft.com/office/drawing/2014/main" id="{93A545F1-7E25-25E2-3463-B804C086A6C0}"/>
              </a:ext>
            </a:extLst>
          </p:cNvPr>
          <p:cNvSpPr txBox="1"/>
          <p:nvPr/>
        </p:nvSpPr>
        <p:spPr>
          <a:xfrm>
            <a:off x="519270" y="2513559"/>
            <a:ext cx="7767480" cy="220675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pPr>
            <a:r>
              <a:rPr lang="en-US" sz="3200">
                <a:solidFill>
                  <a:schemeClr val="bg1"/>
                </a:solidFill>
                <a:cs typeface="Arial" panose="020B0604020202020204" pitchFamily="34" charset="0"/>
              </a:rPr>
              <a:t>Use QR code or go to:</a:t>
            </a:r>
          </a:p>
          <a:p>
            <a:pPr>
              <a:lnSpc>
                <a:spcPct val="90000"/>
              </a:lnSpc>
            </a:pPr>
            <a:endParaRPr lang="en-US" sz="2800">
              <a:solidFill>
                <a:schemeClr val="bg1"/>
              </a:solidFill>
              <a:cs typeface="Arial" panose="020B0604020202020204" pitchFamily="34" charset="0"/>
            </a:endParaRPr>
          </a:p>
          <a:p>
            <a:r>
              <a:rPr lang="en-AU" sz="2400" u="sng">
                <a:solidFill>
                  <a:schemeClr val="bg1"/>
                </a:solidFill>
                <a:effectLst/>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https://app.sli.do/event/6o16JbqHUcDCu2NNuuP3kw</a:t>
            </a:r>
            <a:endParaRPr lang="en-AU" sz="2400">
              <a:solidFill>
                <a:schemeClr val="bg1"/>
              </a:solidFill>
              <a:effectLst/>
              <a:ea typeface="Aptos" panose="020B0004020202020204" pitchFamily="34" charset="0"/>
              <a:cs typeface="Aptos" panose="020B0004020202020204" pitchFamily="34" charset="0"/>
            </a:endParaRPr>
          </a:p>
          <a:p>
            <a:pPr>
              <a:lnSpc>
                <a:spcPct val="90000"/>
              </a:lnSpc>
            </a:pPr>
            <a:endParaRPr lang="en-US" sz="3600">
              <a:solidFill>
                <a:schemeClr val="bg1"/>
              </a:solidFill>
              <a:cs typeface="Arial" panose="020B0604020202020204" pitchFamily="34" charset="0"/>
            </a:endParaRPr>
          </a:p>
          <a:p>
            <a:pPr>
              <a:lnSpc>
                <a:spcPct val="90000"/>
              </a:lnSpc>
            </a:pPr>
            <a:endParaRPr lang="en-US" sz="2800">
              <a:solidFill>
                <a:schemeClr val="bg1"/>
              </a:solidFill>
              <a:highlight>
                <a:srgbClr val="FFFF00"/>
              </a:highlight>
              <a:cs typeface="Arial" panose="020B0604020202020204" pitchFamily="34" charset="0"/>
            </a:endParaRPr>
          </a:p>
        </p:txBody>
      </p:sp>
    </p:spTree>
    <p:extLst>
      <p:ext uri="{BB962C8B-B14F-4D97-AF65-F5344CB8AC3E}">
        <p14:creationId xmlns:p14="http://schemas.microsoft.com/office/powerpoint/2010/main" val="6224416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4">
            <a:extLst>
              <a:ext uri="{FF2B5EF4-FFF2-40B4-BE49-F238E27FC236}">
                <a16:creationId xmlns:a16="http://schemas.microsoft.com/office/drawing/2014/main" id="{17BF51EB-750A-77ED-1890-29F1047422BD}"/>
              </a:ext>
              <a:ext uri="{C183D7F6-B498-43B3-948B-1728B52AA6E4}">
                <adec:decorative xmlns:adec="http://schemas.microsoft.com/office/drawing/2017/decorative" val="1"/>
              </a:ext>
            </a:extLst>
          </p:cNvPr>
          <p:cNvSpPr txBox="1">
            <a:spLocks/>
          </p:cNvSpPr>
          <p:nvPr/>
        </p:nvSpPr>
        <p:spPr>
          <a:xfrm>
            <a:off x="695475" y="2673027"/>
            <a:ext cx="5247934" cy="3388455"/>
          </a:xfrm>
          <a:prstGeom prst="rect">
            <a:avLst/>
          </a:prstGeom>
          <a:solidFill>
            <a:schemeClr val="bg1"/>
          </a:solidFill>
          <a:ln w="19050">
            <a:solidFill>
              <a:schemeClr val="accent1"/>
            </a:solidFill>
          </a:ln>
        </p:spPr>
        <p:txBody>
          <a:bodyPr lIns="72000" tIns="108000" rIns="72000" bIns="144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02500" lvl="2" indent="0">
              <a:spcBef>
                <a:spcPts val="338"/>
              </a:spcBef>
              <a:buNone/>
            </a:pPr>
            <a:endParaRPr lang="en-US" sz="1600">
              <a:ea typeface="MS Mincho" panose="02020609040205080304" pitchFamily="49" charset="-128"/>
            </a:endParaRPr>
          </a:p>
        </p:txBody>
      </p:sp>
      <p:sp>
        <p:nvSpPr>
          <p:cNvPr id="12" name="Text Placeholder 4">
            <a:extLst>
              <a:ext uri="{FF2B5EF4-FFF2-40B4-BE49-F238E27FC236}">
                <a16:creationId xmlns:a16="http://schemas.microsoft.com/office/drawing/2014/main" id="{9FFB3D09-BE26-F0FA-073D-E35817E07B9D}"/>
              </a:ext>
              <a:ext uri="{C183D7F6-B498-43B3-948B-1728B52AA6E4}">
                <adec:decorative xmlns:adec="http://schemas.microsoft.com/office/drawing/2017/decorative" val="1"/>
              </a:ext>
            </a:extLst>
          </p:cNvPr>
          <p:cNvSpPr txBox="1">
            <a:spLocks/>
          </p:cNvSpPr>
          <p:nvPr/>
        </p:nvSpPr>
        <p:spPr>
          <a:xfrm>
            <a:off x="6331461" y="2681498"/>
            <a:ext cx="5206555" cy="3379400"/>
          </a:xfrm>
          <a:prstGeom prst="rect">
            <a:avLst/>
          </a:prstGeom>
          <a:solidFill>
            <a:schemeClr val="bg1"/>
          </a:solidFill>
          <a:ln w="19050">
            <a:solidFill>
              <a:srgbClr val="005A70"/>
            </a:solidFill>
          </a:ln>
        </p:spPr>
        <p:txBody>
          <a:bodyPr lIns="72000" tIns="108000" rIns="72000" bIns="144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02500" lvl="2" indent="0">
              <a:spcBef>
                <a:spcPts val="338"/>
              </a:spcBef>
              <a:buNone/>
            </a:pPr>
            <a:endParaRPr lang="en-US" sz="1600">
              <a:ea typeface="MS Mincho" panose="02020609040205080304" pitchFamily="49" charset="-128"/>
            </a:endParaRPr>
          </a:p>
        </p:txBody>
      </p:sp>
      <p:sp>
        <p:nvSpPr>
          <p:cNvPr id="2" name="Title 1">
            <a:extLst>
              <a:ext uri="{FF2B5EF4-FFF2-40B4-BE49-F238E27FC236}">
                <a16:creationId xmlns:a16="http://schemas.microsoft.com/office/drawing/2014/main" id="{7413AAC2-2FA8-F0E0-9101-BB419BBB75BE}"/>
              </a:ext>
            </a:extLst>
          </p:cNvPr>
          <p:cNvSpPr txBox="1">
            <a:spLocks noGrp="1"/>
          </p:cNvSpPr>
          <p:nvPr>
            <p:ph type="title" idx="4294967295"/>
          </p:nvPr>
        </p:nvSpPr>
        <p:spPr>
          <a:xfrm>
            <a:off x="680987" y="183817"/>
            <a:ext cx="10948096" cy="923330"/>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algn="l" defTabSz="914400" rtl="0" eaLnBrk="1" latinLnBrk="0" hangingPunct="1">
              <a:lnSpc>
                <a:spcPct val="80000"/>
              </a:lnSpc>
              <a:spcBef>
                <a:spcPct val="0"/>
              </a:spcBef>
              <a:buNone/>
              <a:defRPr sz="3600" kern="120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4400" b="0" i="0" u="none" strike="noStrike" kern="1200" cap="none" spc="0" normalizeH="0" baseline="0" noProof="0" dirty="0">
                <a:ln>
                  <a:noFill/>
                </a:ln>
                <a:solidFill>
                  <a:schemeClr val="accent1"/>
                </a:solidFill>
                <a:effectLst/>
                <a:uLnTx/>
                <a:uFillTx/>
                <a:latin typeface="+mj-lt"/>
                <a:ea typeface="+mj-ea"/>
                <a:cs typeface="+mj-cs"/>
              </a:rPr>
              <a:t>National Panel of Assessors and Disability Employment Centre of Excellence</a:t>
            </a:r>
            <a:endParaRPr kumimoji="0" lang="en-US" sz="4400" b="0" i="0" u="none" strike="noStrike" kern="1200" cap="none" spc="0" normalizeH="0" baseline="0" noProof="0" dirty="0">
              <a:ln>
                <a:noFill/>
              </a:ln>
              <a:solidFill>
                <a:schemeClr val="accent1"/>
              </a:solidFill>
              <a:effectLst/>
              <a:uLnTx/>
              <a:uFillTx/>
              <a:latin typeface="+mj-lt"/>
              <a:ea typeface="+mj-ea"/>
              <a:cs typeface="+mj-cs"/>
            </a:endParaRPr>
          </a:p>
        </p:txBody>
      </p:sp>
      <p:sp>
        <p:nvSpPr>
          <p:cNvPr id="3" name="TextBox 2">
            <a:extLst>
              <a:ext uri="{FF2B5EF4-FFF2-40B4-BE49-F238E27FC236}">
                <a16:creationId xmlns:a16="http://schemas.microsoft.com/office/drawing/2014/main" id="{182B2939-6B0D-FDA6-7B36-83210326D511}"/>
              </a:ext>
            </a:extLst>
          </p:cNvPr>
          <p:cNvSpPr txBox="1"/>
          <p:nvPr/>
        </p:nvSpPr>
        <p:spPr>
          <a:xfrm>
            <a:off x="763994" y="2681498"/>
            <a:ext cx="5082962" cy="2677017"/>
          </a:xfrm>
          <a:prstGeom prst="rect">
            <a:avLst/>
          </a:prstGeom>
          <a:noFill/>
          <a:ln w="38100">
            <a:noFill/>
          </a:ln>
        </p:spPr>
        <p:txBody>
          <a:bodyPr wrap="square" lIns="68580" tIns="81000" rIns="68580" bIns="34290" rtlCol="0" anchor="t">
            <a:noAutofit/>
          </a:bodyPr>
          <a:lstStyle/>
          <a:p>
            <a:pPr>
              <a:lnSpc>
                <a:spcPct val="110000"/>
              </a:lnSpc>
            </a:pPr>
            <a:r>
              <a:rPr lang="en-AU">
                <a:solidFill>
                  <a:prstClr val="black"/>
                </a:solidFill>
                <a:ea typeface="Tahoma"/>
                <a:cs typeface="Tahoma"/>
              </a:rPr>
              <a:t>The NPA program is a standing panel of independent assessment service providers contracted to provide assessments to support the needs of people with disability in the workplace.</a:t>
            </a:r>
          </a:p>
          <a:p>
            <a:pPr>
              <a:lnSpc>
                <a:spcPct val="110000"/>
              </a:lnSpc>
            </a:pPr>
            <a:endParaRPr lang="en-AU">
              <a:solidFill>
                <a:prstClr val="black"/>
              </a:solidFill>
              <a:ea typeface="Tahoma"/>
              <a:cs typeface="Tahoma"/>
            </a:endParaRPr>
          </a:p>
          <a:p>
            <a:pPr>
              <a:lnSpc>
                <a:spcPct val="110000"/>
              </a:lnSpc>
            </a:pPr>
            <a:r>
              <a:rPr lang="en-AU">
                <a:solidFill>
                  <a:prstClr val="black"/>
                </a:solidFill>
                <a:ea typeface="Tahoma"/>
                <a:cs typeface="Tahoma"/>
              </a:rPr>
              <a:t>The NPA program will continue to provide high-quality assessment services from </a:t>
            </a:r>
          </a:p>
          <a:p>
            <a:pPr>
              <a:lnSpc>
                <a:spcPct val="110000"/>
              </a:lnSpc>
            </a:pPr>
            <a:r>
              <a:rPr lang="en-AU">
                <a:solidFill>
                  <a:prstClr val="black"/>
                </a:solidFill>
                <a:ea typeface="Tahoma"/>
                <a:cs typeface="Tahoma"/>
              </a:rPr>
              <a:t>1 July 2025.</a:t>
            </a:r>
          </a:p>
          <a:p>
            <a:endParaRPr lang="en-AU">
              <a:solidFill>
                <a:prstClr val="black"/>
              </a:solidFill>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2888C015-39FA-C1E0-C6E4-ADD036FC9A4C}"/>
              </a:ext>
            </a:extLst>
          </p:cNvPr>
          <p:cNvSpPr txBox="1"/>
          <p:nvPr/>
        </p:nvSpPr>
        <p:spPr>
          <a:xfrm>
            <a:off x="6482748" y="2681498"/>
            <a:ext cx="4945258" cy="3069355"/>
          </a:xfrm>
          <a:prstGeom prst="rect">
            <a:avLst/>
          </a:prstGeom>
          <a:noFill/>
          <a:ln w="38100">
            <a:noFill/>
          </a:ln>
        </p:spPr>
        <p:txBody>
          <a:bodyPr wrap="square" lIns="68580" tIns="81000" rIns="68580" bIns="34290" rtlCol="0" anchor="t">
            <a:noAutofit/>
          </a:bodyPr>
          <a:lstStyle/>
          <a:p>
            <a:pPr>
              <a:lnSpc>
                <a:spcPct val="110000"/>
              </a:lnSpc>
            </a:pPr>
            <a:r>
              <a:rPr lang="en-AU">
                <a:solidFill>
                  <a:prstClr val="black"/>
                </a:solidFill>
                <a:ea typeface="Tahoma"/>
                <a:cs typeface="Tahoma"/>
              </a:rPr>
              <a:t>The Centre of Excellence will be an evidence-informed, best-practice hub that will focus on providing resources and tools to help employment service providers deliver disability aware quality services to both clients with disability and employers.</a:t>
            </a:r>
          </a:p>
          <a:p>
            <a:pPr>
              <a:lnSpc>
                <a:spcPct val="110000"/>
              </a:lnSpc>
            </a:pPr>
            <a:endParaRPr lang="en-AU">
              <a:solidFill>
                <a:prstClr val="black"/>
              </a:solidFill>
              <a:ea typeface="Tahoma"/>
              <a:cs typeface="Tahoma"/>
            </a:endParaRPr>
          </a:p>
          <a:p>
            <a:pPr>
              <a:lnSpc>
                <a:spcPct val="110000"/>
              </a:lnSpc>
            </a:pPr>
            <a:r>
              <a:rPr lang="en-AU">
                <a:solidFill>
                  <a:prstClr val="black"/>
                </a:solidFill>
                <a:ea typeface="Tahoma"/>
                <a:cs typeface="Tahoma"/>
              </a:rPr>
              <a:t>The Centre is intended to commence in    March 2025, and share evidence-based best practice resources. </a:t>
            </a:r>
          </a:p>
          <a:p>
            <a:endParaRPr lang="en-AU">
              <a:solidFill>
                <a:prstClr val="black"/>
              </a:solidFill>
              <a:ea typeface="Tahoma" panose="020B0604030504040204" pitchFamily="34" charset="0"/>
              <a:cs typeface="Tahoma" panose="020B0604030504040204" pitchFamily="34" charset="0"/>
            </a:endParaRPr>
          </a:p>
        </p:txBody>
      </p:sp>
      <p:sp>
        <p:nvSpPr>
          <p:cNvPr id="7" name="Text Placeholder 26">
            <a:extLst>
              <a:ext uri="{FF2B5EF4-FFF2-40B4-BE49-F238E27FC236}">
                <a16:creationId xmlns:a16="http://schemas.microsoft.com/office/drawing/2014/main" id="{C864577F-8696-8101-2CBD-C800B91C7713}"/>
              </a:ext>
              <a:ext uri="{C183D7F6-B498-43B3-948B-1728B52AA6E4}">
                <adec:decorative xmlns:adec="http://schemas.microsoft.com/office/drawing/2017/decorative" val="1"/>
              </a:ext>
            </a:extLst>
          </p:cNvPr>
          <p:cNvSpPr txBox="1">
            <a:spLocks/>
          </p:cNvSpPr>
          <p:nvPr/>
        </p:nvSpPr>
        <p:spPr>
          <a:xfrm>
            <a:off x="695475" y="5957187"/>
            <a:ext cx="5220000" cy="104296"/>
          </a:xfrm>
          <a:prstGeom prst="rect">
            <a:avLst/>
          </a:prstGeom>
          <a:solidFill>
            <a:schemeClr val="accent6"/>
          </a:solidFill>
          <a:ln w="1905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8" name="Rectangle 7">
            <a:extLst>
              <a:ext uri="{FF2B5EF4-FFF2-40B4-BE49-F238E27FC236}">
                <a16:creationId xmlns:a16="http://schemas.microsoft.com/office/drawing/2014/main" id="{D549A352-B37C-D65E-6000-B126BD54E76E}"/>
              </a:ext>
            </a:extLst>
          </p:cNvPr>
          <p:cNvSpPr/>
          <p:nvPr/>
        </p:nvSpPr>
        <p:spPr>
          <a:xfrm>
            <a:off x="680987" y="2257849"/>
            <a:ext cx="5248977" cy="361891"/>
          </a:xfrm>
          <a:prstGeom prst="rect">
            <a:avLst/>
          </a:prstGeom>
          <a:solidFill>
            <a:schemeClr val="accent6"/>
          </a:solidFill>
          <a:ln w="25400" cap="flat" cmpd="sng" algn="ctr">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tIns="35987" bIns="35987" rtlCol="0" anchor="ctr"/>
          <a:lstStyle/>
          <a:p>
            <a:pPr algn="ctr" defTabSz="1038825"/>
            <a:r>
              <a:rPr lang="en-AU">
                <a:solidFill>
                  <a:srgbClr val="F8F8F8"/>
                </a:solidFill>
                <a:latin typeface="+mj-lt"/>
                <a:cs typeface="Segoe UI Semibold" panose="020B0702040204020203" pitchFamily="34" charset="0"/>
              </a:rPr>
              <a:t>National Panel of Assessors (NPA)</a:t>
            </a:r>
          </a:p>
        </p:txBody>
      </p:sp>
      <p:sp>
        <p:nvSpPr>
          <p:cNvPr id="9" name="Rectangle 8">
            <a:extLst>
              <a:ext uri="{FF2B5EF4-FFF2-40B4-BE49-F238E27FC236}">
                <a16:creationId xmlns:a16="http://schemas.microsoft.com/office/drawing/2014/main" id="{5AE7ECB8-CB4D-FB01-76AC-6D425E4C43A0}"/>
              </a:ext>
            </a:extLst>
          </p:cNvPr>
          <p:cNvSpPr/>
          <p:nvPr/>
        </p:nvSpPr>
        <p:spPr>
          <a:xfrm>
            <a:off x="6318016" y="2257849"/>
            <a:ext cx="5220000" cy="361891"/>
          </a:xfrm>
          <a:prstGeom prst="rect">
            <a:avLst/>
          </a:prstGeom>
          <a:solidFill>
            <a:srgbClr val="005568"/>
          </a:solidFill>
          <a:ln w="25400" cap="flat" cmpd="sng" algn="ctr">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tIns="35987" bIns="35987" rtlCol="0" anchor="ctr"/>
          <a:lstStyle/>
          <a:p>
            <a:pPr algn="ctr" defTabSz="1038825"/>
            <a:r>
              <a:rPr lang="en-AU">
                <a:solidFill>
                  <a:srgbClr val="F8F8F8"/>
                </a:solidFill>
                <a:latin typeface="+mj-lt"/>
                <a:cs typeface="Segoe UI Semibold" panose="020B0702040204020203" pitchFamily="34" charset="0"/>
              </a:rPr>
              <a:t>Disability Employment Centre of Excellence</a:t>
            </a:r>
          </a:p>
        </p:txBody>
      </p:sp>
      <p:sp>
        <p:nvSpPr>
          <p:cNvPr id="10" name="Text Placeholder 26">
            <a:extLst>
              <a:ext uri="{FF2B5EF4-FFF2-40B4-BE49-F238E27FC236}">
                <a16:creationId xmlns:a16="http://schemas.microsoft.com/office/drawing/2014/main" id="{C9CAC509-8055-D238-33D0-9B95BBF85C14}"/>
              </a:ext>
              <a:ext uri="{C183D7F6-B498-43B3-948B-1728B52AA6E4}">
                <adec:decorative xmlns:adec="http://schemas.microsoft.com/office/drawing/2017/decorative" val="1"/>
              </a:ext>
            </a:extLst>
          </p:cNvPr>
          <p:cNvSpPr txBox="1">
            <a:spLocks/>
          </p:cNvSpPr>
          <p:nvPr/>
        </p:nvSpPr>
        <p:spPr>
          <a:xfrm>
            <a:off x="6318016" y="5969219"/>
            <a:ext cx="5220000" cy="104296"/>
          </a:xfrm>
          <a:prstGeom prst="rect">
            <a:avLst/>
          </a:prstGeom>
          <a:solidFill>
            <a:srgbClr val="005568"/>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Tree>
    <p:extLst>
      <p:ext uri="{BB962C8B-B14F-4D97-AF65-F5344CB8AC3E}">
        <p14:creationId xmlns:p14="http://schemas.microsoft.com/office/powerpoint/2010/main" val="2325668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444103B-C508-427C-ED9F-0B6540F07CE0}"/>
              </a:ext>
              <a:ext uri="{C183D7F6-B498-43B3-948B-1728B52AA6E4}">
                <adec:decorative xmlns:adec="http://schemas.microsoft.com/office/drawing/2017/decorative" val="1"/>
              </a:ext>
            </a:extLst>
          </p:cNvPr>
          <p:cNvSpPr/>
          <p:nvPr/>
        </p:nvSpPr>
        <p:spPr>
          <a:xfrm>
            <a:off x="1295399" y="2525527"/>
            <a:ext cx="8886825" cy="2656073"/>
          </a:xfrm>
          <a:prstGeom prst="rect">
            <a:avLst/>
          </a:prstGeom>
          <a:solidFill>
            <a:schemeClr val="bg1">
              <a:lumMod val="95000"/>
            </a:schemeClr>
          </a:solidFill>
          <a:ln w="28575">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844761" y="486796"/>
            <a:ext cx="10502478" cy="1354217"/>
          </a:xfrm>
        </p:spPr>
        <p:txBody>
          <a:bodyPr/>
          <a:lstStyle/>
          <a:p>
            <a:r>
              <a:rPr lang="en-AU"/>
              <a:t>Request for Tender (RFT) process – Lodging a Response  </a:t>
            </a:r>
          </a:p>
        </p:txBody>
      </p:sp>
      <p:sp>
        <p:nvSpPr>
          <p:cNvPr id="4" name="Oval 12">
            <a:extLst>
              <a:ext uri="{FF2B5EF4-FFF2-40B4-BE49-F238E27FC236}">
                <a16:creationId xmlns:a16="http://schemas.microsoft.com/office/drawing/2014/main" id="{473167C4-A597-886F-85D3-1F6631DA05C2}"/>
              </a:ext>
            </a:extLst>
          </p:cNvPr>
          <p:cNvSpPr>
            <a:spLocks noChangeArrowheads="1"/>
          </p:cNvSpPr>
          <p:nvPr/>
        </p:nvSpPr>
        <p:spPr bwMode="auto">
          <a:xfrm>
            <a:off x="1818406" y="2933699"/>
            <a:ext cx="1728000" cy="1728000"/>
          </a:xfrm>
          <a:prstGeom prst="ellipse">
            <a:avLst/>
          </a:prstGeom>
          <a:noFill/>
          <a:ln w="28575" cap="flat">
            <a:solidFill>
              <a:schemeClr val="accent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36008" tIns="45731" rIns="36008" bIns="45731" numCol="1" anchor="ctr" anchorCtr="0" compatLnSpc="1">
            <a:prstTxWarp prst="textNoShape">
              <a:avLst/>
            </a:prstTxWarp>
          </a:bodyPr>
          <a:lstStyle/>
          <a:p>
            <a:pPr algn="ctr"/>
            <a:r>
              <a:rPr lang="en-AU" sz="1600"/>
              <a:t>Conditions for participation </a:t>
            </a:r>
          </a:p>
        </p:txBody>
      </p:sp>
      <p:sp>
        <p:nvSpPr>
          <p:cNvPr id="9" name="Oval 12">
            <a:extLst>
              <a:ext uri="{FF2B5EF4-FFF2-40B4-BE49-F238E27FC236}">
                <a16:creationId xmlns:a16="http://schemas.microsoft.com/office/drawing/2014/main" id="{811DDEAA-16AB-F893-FA0B-29D053236EBC}"/>
              </a:ext>
            </a:extLst>
          </p:cNvPr>
          <p:cNvSpPr>
            <a:spLocks noChangeArrowheads="1"/>
          </p:cNvSpPr>
          <p:nvPr/>
        </p:nvSpPr>
        <p:spPr bwMode="auto">
          <a:xfrm>
            <a:off x="3304306" y="2933699"/>
            <a:ext cx="1728000" cy="1728000"/>
          </a:xfrm>
          <a:prstGeom prst="ellipse">
            <a:avLst/>
          </a:prstGeom>
          <a:noFill/>
          <a:ln w="28575" cap="flat">
            <a:solidFill>
              <a:srgbClr val="005A7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36008" tIns="45731" rIns="36008" bIns="45731" numCol="1" anchor="ctr" anchorCtr="0" compatLnSpc="1">
            <a:prstTxWarp prst="textNoShape">
              <a:avLst/>
            </a:prstTxWarp>
          </a:bodyPr>
          <a:lstStyle/>
          <a:p>
            <a:pPr algn="ctr"/>
            <a:r>
              <a:rPr lang="en-AU" sz="1600"/>
              <a:t>Minimum content and format </a:t>
            </a:r>
          </a:p>
        </p:txBody>
      </p:sp>
      <p:sp>
        <p:nvSpPr>
          <p:cNvPr id="10" name="Oval 12">
            <a:extLst>
              <a:ext uri="{FF2B5EF4-FFF2-40B4-BE49-F238E27FC236}">
                <a16:creationId xmlns:a16="http://schemas.microsoft.com/office/drawing/2014/main" id="{75514D65-9978-ECAE-CA1F-E3C21BCC8A70}"/>
              </a:ext>
            </a:extLst>
          </p:cNvPr>
          <p:cNvSpPr>
            <a:spLocks noChangeArrowheads="1"/>
          </p:cNvSpPr>
          <p:nvPr/>
        </p:nvSpPr>
        <p:spPr bwMode="auto">
          <a:xfrm>
            <a:off x="4790206" y="2933699"/>
            <a:ext cx="1728000" cy="1728000"/>
          </a:xfrm>
          <a:prstGeom prst="ellipse">
            <a:avLst/>
          </a:prstGeom>
          <a:noFill/>
          <a:ln w="28575" cap="flat">
            <a:solidFill>
              <a:srgbClr val="B1E4E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36008" tIns="45731" rIns="36008" bIns="45731" numCol="1" anchor="ctr" anchorCtr="0" compatLnSpc="1">
            <a:prstTxWarp prst="textNoShape">
              <a:avLst/>
            </a:prstTxWarp>
          </a:bodyPr>
          <a:lstStyle/>
          <a:p>
            <a:pPr algn="ctr"/>
            <a:r>
              <a:rPr lang="en-AU" sz="1600">
                <a:ea typeface="+mn-lt"/>
                <a:cs typeface="+mn-lt"/>
              </a:rPr>
              <a:t>Employment Service </a:t>
            </a:r>
          </a:p>
          <a:p>
            <a:pPr algn="ctr"/>
            <a:r>
              <a:rPr lang="en-AU" sz="1600">
                <a:ea typeface="+mn-lt"/>
                <a:cs typeface="+mn-lt"/>
              </a:rPr>
              <a:t>Area</a:t>
            </a:r>
          </a:p>
        </p:txBody>
      </p:sp>
      <p:sp>
        <p:nvSpPr>
          <p:cNvPr id="11" name="Oval 12">
            <a:extLst>
              <a:ext uri="{FF2B5EF4-FFF2-40B4-BE49-F238E27FC236}">
                <a16:creationId xmlns:a16="http://schemas.microsoft.com/office/drawing/2014/main" id="{A76F7C3A-8F72-BDD4-1B94-35233407717E}"/>
              </a:ext>
            </a:extLst>
          </p:cNvPr>
          <p:cNvSpPr>
            <a:spLocks noChangeArrowheads="1"/>
          </p:cNvSpPr>
          <p:nvPr/>
        </p:nvSpPr>
        <p:spPr bwMode="auto">
          <a:xfrm>
            <a:off x="6276106" y="2933699"/>
            <a:ext cx="1728000" cy="1728000"/>
          </a:xfrm>
          <a:prstGeom prst="ellipse">
            <a:avLst/>
          </a:prstGeom>
          <a:noFill/>
          <a:ln w="28575" cap="flat">
            <a:solidFill>
              <a:srgbClr val="00B0B9"/>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36008" tIns="45731" rIns="36008" bIns="45731" numCol="1" anchor="ctr" anchorCtr="0" compatLnSpc="1">
            <a:prstTxWarp prst="textNoShape">
              <a:avLst/>
            </a:prstTxWarp>
          </a:bodyPr>
          <a:lstStyle/>
          <a:p>
            <a:pPr algn="ctr"/>
            <a:r>
              <a:rPr lang="en-AU" sz="1600">
                <a:ea typeface="+mn-lt"/>
                <a:cs typeface="+mn-lt"/>
              </a:rPr>
              <a:t>Coverage </a:t>
            </a:r>
          </a:p>
        </p:txBody>
      </p:sp>
      <p:sp>
        <p:nvSpPr>
          <p:cNvPr id="12" name="Oval 12">
            <a:extLst>
              <a:ext uri="{FF2B5EF4-FFF2-40B4-BE49-F238E27FC236}">
                <a16:creationId xmlns:a16="http://schemas.microsoft.com/office/drawing/2014/main" id="{8150712C-814E-EB48-298B-A1A4178C5578}"/>
              </a:ext>
            </a:extLst>
          </p:cNvPr>
          <p:cNvSpPr>
            <a:spLocks noChangeArrowheads="1"/>
          </p:cNvSpPr>
          <p:nvPr/>
        </p:nvSpPr>
        <p:spPr bwMode="auto">
          <a:xfrm>
            <a:off x="7762006" y="2933699"/>
            <a:ext cx="1728000" cy="1728000"/>
          </a:xfrm>
          <a:prstGeom prst="ellipse">
            <a:avLst/>
          </a:prstGeom>
          <a:noFill/>
          <a:ln w="28575" cap="flat">
            <a:solidFill>
              <a:srgbClr val="005A7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36008" tIns="45731" rIns="36008" bIns="45731" numCol="1" anchor="ctr" anchorCtr="0" compatLnSpc="1">
            <a:prstTxWarp prst="textNoShape">
              <a:avLst/>
            </a:prstTxWarp>
          </a:bodyPr>
          <a:lstStyle/>
          <a:p>
            <a:pPr algn="ctr"/>
            <a:r>
              <a:rPr lang="en-AU" sz="1600">
                <a:ea typeface="+mn-lt"/>
                <a:cs typeface="+mn-lt"/>
              </a:rPr>
              <a:t>Evaluation criteria </a:t>
            </a:r>
          </a:p>
        </p:txBody>
      </p:sp>
    </p:spTree>
    <p:extLst>
      <p:ext uri="{BB962C8B-B14F-4D97-AF65-F5344CB8AC3E}">
        <p14:creationId xmlns:p14="http://schemas.microsoft.com/office/powerpoint/2010/main" val="3181249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D3E4BAB2-9012-6A49-1257-9C161A048DEC}"/>
              </a:ext>
              <a:ext uri="{C183D7F6-B498-43B3-948B-1728B52AA6E4}">
                <adec:decorative xmlns:adec="http://schemas.microsoft.com/office/drawing/2017/decorative" val="1"/>
              </a:ext>
            </a:extLst>
          </p:cNvPr>
          <p:cNvSpPr/>
          <p:nvPr/>
        </p:nvSpPr>
        <p:spPr>
          <a:xfrm>
            <a:off x="842514" y="2619375"/>
            <a:ext cx="11061030" cy="3004659"/>
          </a:xfrm>
          <a:prstGeom prst="rect">
            <a:avLst/>
          </a:prstGeom>
          <a:solidFill>
            <a:srgbClr val="B1E4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8B0D16DB-3A7D-7C4A-B52B-C48E84668478}"/>
              </a:ext>
            </a:extLst>
          </p:cNvPr>
          <p:cNvSpPr>
            <a:spLocks noGrp="1"/>
          </p:cNvSpPr>
          <p:nvPr>
            <p:ph type="title"/>
          </p:nvPr>
        </p:nvSpPr>
        <p:spPr>
          <a:xfrm>
            <a:off x="839788" y="111349"/>
            <a:ext cx="10502478" cy="1354217"/>
          </a:xfrm>
        </p:spPr>
        <p:txBody>
          <a:bodyPr/>
          <a:lstStyle/>
          <a:p>
            <a:r>
              <a:rPr lang="en-AU"/>
              <a:t>Request for Tender (RFT) process – </a:t>
            </a:r>
            <a:r>
              <a:rPr lang="en-AU">
                <a:ea typeface="+mj-lt"/>
                <a:cs typeface="+mj-lt"/>
              </a:rPr>
              <a:t>Evaluation of Responses</a:t>
            </a:r>
            <a:endParaRPr lang="en-AU"/>
          </a:p>
        </p:txBody>
      </p:sp>
      <p:sp>
        <p:nvSpPr>
          <p:cNvPr id="3" name="Content Placeholder 2">
            <a:extLst>
              <a:ext uri="{FF2B5EF4-FFF2-40B4-BE49-F238E27FC236}">
                <a16:creationId xmlns:a16="http://schemas.microsoft.com/office/drawing/2014/main" id="{B3905DFE-E3FE-0C9B-23AA-A465D8CA8606}"/>
              </a:ext>
            </a:extLst>
          </p:cNvPr>
          <p:cNvSpPr>
            <a:spLocks noGrp="1"/>
          </p:cNvSpPr>
          <p:nvPr>
            <p:ph idx="1"/>
          </p:nvPr>
        </p:nvSpPr>
        <p:spPr>
          <a:xfrm>
            <a:off x="839788" y="1951038"/>
            <a:ext cx="10514012" cy="4118504"/>
          </a:xfrm>
        </p:spPr>
        <p:txBody>
          <a:bodyPr vert="horz" lIns="0" tIns="0" rIns="0" bIns="0" rtlCol="0" anchor="t">
            <a:noAutofit/>
          </a:bodyPr>
          <a:lstStyle/>
          <a:p>
            <a:r>
              <a:rPr lang="en-AU" b="1">
                <a:ea typeface="+mn-lt"/>
                <a:cs typeface="+mn-lt"/>
              </a:rPr>
              <a:t>Staged approach to evaluation: </a:t>
            </a:r>
          </a:p>
          <a:p>
            <a:endParaRPr lang="en-AU" b="1">
              <a:ea typeface="+mn-lt"/>
              <a:cs typeface="+mn-lt"/>
            </a:endParaRPr>
          </a:p>
          <a:p>
            <a:endParaRPr lang="en-AU" b="1">
              <a:ea typeface="+mn-lt"/>
              <a:cs typeface="+mn-lt"/>
            </a:endParaRPr>
          </a:p>
          <a:p>
            <a:endParaRPr lang="en-AU">
              <a:ea typeface="+mn-lt"/>
              <a:cs typeface="+mn-lt"/>
            </a:endParaRPr>
          </a:p>
          <a:p>
            <a:endParaRPr lang="en-AU">
              <a:ea typeface="+mn-lt"/>
              <a:cs typeface="+mn-lt"/>
            </a:endParaRPr>
          </a:p>
          <a:p>
            <a:endParaRPr lang="en-AU">
              <a:ea typeface="+mn-lt"/>
              <a:cs typeface="+mn-lt"/>
            </a:endParaRPr>
          </a:p>
        </p:txBody>
      </p:sp>
      <p:sp>
        <p:nvSpPr>
          <p:cNvPr id="4" name="Freeform: Shape 3">
            <a:extLst>
              <a:ext uri="{FF2B5EF4-FFF2-40B4-BE49-F238E27FC236}">
                <a16:creationId xmlns:a16="http://schemas.microsoft.com/office/drawing/2014/main" id="{A1372756-BC6E-EA34-BA10-17FAA7660D4B}"/>
              </a:ext>
              <a:ext uri="{C183D7F6-B498-43B3-948B-1728B52AA6E4}">
                <adec:decorative xmlns:adec="http://schemas.microsoft.com/office/drawing/2017/decorative" val="1"/>
              </a:ext>
            </a:extLst>
          </p:cNvPr>
          <p:cNvSpPr/>
          <p:nvPr/>
        </p:nvSpPr>
        <p:spPr>
          <a:xfrm>
            <a:off x="2851261" y="2994268"/>
            <a:ext cx="443590" cy="48676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5" name="Freeform: Shape 4">
            <a:extLst>
              <a:ext uri="{FF2B5EF4-FFF2-40B4-BE49-F238E27FC236}">
                <a16:creationId xmlns:a16="http://schemas.microsoft.com/office/drawing/2014/main" id="{20C60AB6-35E0-E94E-E898-BBCD2FD19E9B}"/>
              </a:ext>
              <a:ext uri="{C183D7F6-B498-43B3-948B-1728B52AA6E4}">
                <adec:decorative xmlns:adec="http://schemas.microsoft.com/office/drawing/2017/decorative" val="1"/>
              </a:ext>
            </a:extLst>
          </p:cNvPr>
          <p:cNvSpPr/>
          <p:nvPr/>
        </p:nvSpPr>
        <p:spPr>
          <a:xfrm>
            <a:off x="4711567" y="2970008"/>
            <a:ext cx="443590" cy="48676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6" name="Freeform: Shape 5">
            <a:extLst>
              <a:ext uri="{FF2B5EF4-FFF2-40B4-BE49-F238E27FC236}">
                <a16:creationId xmlns:a16="http://schemas.microsoft.com/office/drawing/2014/main" id="{3A4689D3-8797-F034-91AE-61D6B0F31F01}"/>
              </a:ext>
              <a:ext uri="{C183D7F6-B498-43B3-948B-1728B52AA6E4}">
                <adec:decorative xmlns:adec="http://schemas.microsoft.com/office/drawing/2017/decorative" val="1"/>
              </a:ext>
            </a:extLst>
          </p:cNvPr>
          <p:cNvSpPr/>
          <p:nvPr/>
        </p:nvSpPr>
        <p:spPr>
          <a:xfrm>
            <a:off x="8135395" y="2982469"/>
            <a:ext cx="443590" cy="48676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7" name="Freeform: Shape 6">
            <a:extLst>
              <a:ext uri="{FF2B5EF4-FFF2-40B4-BE49-F238E27FC236}">
                <a16:creationId xmlns:a16="http://schemas.microsoft.com/office/drawing/2014/main" id="{98B2A33B-865D-93A7-0683-2CA53A9F364B}"/>
              </a:ext>
              <a:ext uri="{C183D7F6-B498-43B3-948B-1728B52AA6E4}">
                <adec:decorative xmlns:adec="http://schemas.microsoft.com/office/drawing/2017/decorative" val="1"/>
              </a:ext>
            </a:extLst>
          </p:cNvPr>
          <p:cNvSpPr/>
          <p:nvPr/>
        </p:nvSpPr>
        <p:spPr>
          <a:xfrm>
            <a:off x="9829967" y="2985711"/>
            <a:ext cx="443590" cy="48676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8" name="Freeform: Shape 7">
            <a:extLst>
              <a:ext uri="{FF2B5EF4-FFF2-40B4-BE49-F238E27FC236}">
                <a16:creationId xmlns:a16="http://schemas.microsoft.com/office/drawing/2014/main" id="{E42D1869-B178-A1BC-D001-43071A090B0E}"/>
              </a:ext>
              <a:ext uri="{C183D7F6-B498-43B3-948B-1728B52AA6E4}">
                <adec:decorative xmlns:adec="http://schemas.microsoft.com/office/drawing/2017/decorative" val="1"/>
              </a:ext>
            </a:extLst>
          </p:cNvPr>
          <p:cNvSpPr/>
          <p:nvPr/>
        </p:nvSpPr>
        <p:spPr>
          <a:xfrm>
            <a:off x="1128313" y="2988593"/>
            <a:ext cx="443590" cy="48676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9" name="Rectangle 8">
            <a:extLst>
              <a:ext uri="{FF2B5EF4-FFF2-40B4-BE49-F238E27FC236}">
                <a16:creationId xmlns:a16="http://schemas.microsoft.com/office/drawing/2014/main" id="{9C639F5F-0DC1-1002-BDD5-27A23A2A980A}"/>
              </a:ext>
              <a:ext uri="{C183D7F6-B498-43B3-948B-1728B52AA6E4}">
                <adec:decorative xmlns:adec="http://schemas.microsoft.com/office/drawing/2017/decorative" val="1"/>
              </a:ext>
            </a:extLst>
          </p:cNvPr>
          <p:cNvSpPr/>
          <p:nvPr/>
        </p:nvSpPr>
        <p:spPr>
          <a:xfrm>
            <a:off x="1311248" y="3217378"/>
            <a:ext cx="1371291" cy="1829789"/>
          </a:xfrm>
          <a:prstGeom prst="rect">
            <a:avLst/>
          </a:prstGeom>
          <a:solidFill>
            <a:schemeClr val="bg1"/>
          </a:solidFill>
          <a:ln w="25400" cap="flat" cmpd="sng" algn="ctr">
            <a:solidFill>
              <a:srgbClr val="00848B"/>
            </a:solidFill>
            <a:prstDash val="solid"/>
          </a:ln>
          <a:effectLst/>
        </p:spPr>
        <p:txBody>
          <a:bodyPr lIns="0" tIns="0" rIns="0" bIns="0"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1600" b="0" i="0" u="none" strike="noStrike" kern="0" cap="none" spc="0" normalizeH="0" baseline="0" noProof="0">
              <a:ln>
                <a:noFill/>
              </a:ln>
              <a:solidFill>
                <a:prstClr val="white"/>
              </a:solidFill>
              <a:effectLst/>
              <a:uLnTx/>
              <a:uFillTx/>
              <a:ea typeface="+mn-ea"/>
              <a:cs typeface="+mn-cs"/>
            </a:endParaRPr>
          </a:p>
        </p:txBody>
      </p:sp>
      <p:sp>
        <p:nvSpPr>
          <p:cNvPr id="10" name="TextBox 9">
            <a:extLst>
              <a:ext uri="{FF2B5EF4-FFF2-40B4-BE49-F238E27FC236}">
                <a16:creationId xmlns:a16="http://schemas.microsoft.com/office/drawing/2014/main" id="{4C6C9436-CA09-4F2C-DCBB-E85EE32AB3BA}"/>
              </a:ext>
            </a:extLst>
          </p:cNvPr>
          <p:cNvSpPr txBox="1"/>
          <p:nvPr/>
        </p:nvSpPr>
        <p:spPr>
          <a:xfrm>
            <a:off x="1345267" y="3259750"/>
            <a:ext cx="1346438" cy="1323439"/>
          </a:xfrm>
          <a:prstGeom prst="rect">
            <a:avLst/>
          </a:prstGeom>
          <a:noFill/>
        </p:spPr>
        <p:txBody>
          <a:bodyPr wrap="square" lIns="91440" tIns="45720" rIns="91440" bIns="45720" rtlCol="0" anchor="ctr">
            <a:spAutoFit/>
          </a:bodyPr>
          <a:lstStyle/>
          <a:p>
            <a:pPr algn="ctr" defTabSz="1218987"/>
            <a:r>
              <a:rPr lang="en-AU" sz="1600" b="1">
                <a:ea typeface="+mn-lt"/>
                <a:cs typeface="+mn-lt"/>
              </a:rPr>
              <a:t>Stage 1 – </a:t>
            </a:r>
          </a:p>
          <a:p>
            <a:pPr algn="ctr" defTabSz="1218987"/>
            <a:endParaRPr lang="en-AU" sz="1600" b="1">
              <a:ea typeface="+mn-lt"/>
              <a:cs typeface="+mn-lt"/>
            </a:endParaRPr>
          </a:p>
          <a:p>
            <a:pPr algn="ctr" defTabSz="1218987"/>
            <a:r>
              <a:rPr lang="en-AU" sz="1600">
                <a:latin typeface="Tahoma"/>
                <a:ea typeface="+mn-lt"/>
                <a:cs typeface="Tahoma"/>
              </a:rPr>
              <a:t>Receipt and screening of Tenders</a:t>
            </a:r>
            <a:endParaRPr lang="en-US"/>
          </a:p>
        </p:txBody>
      </p:sp>
      <p:sp>
        <p:nvSpPr>
          <p:cNvPr id="11" name="Rectangle 10">
            <a:extLst>
              <a:ext uri="{FF2B5EF4-FFF2-40B4-BE49-F238E27FC236}">
                <a16:creationId xmlns:a16="http://schemas.microsoft.com/office/drawing/2014/main" id="{3AEBCB03-CEE0-D401-3D36-2D0C4F38798C}"/>
              </a:ext>
              <a:ext uri="{C183D7F6-B498-43B3-948B-1728B52AA6E4}">
                <adec:decorative xmlns:adec="http://schemas.microsoft.com/office/drawing/2017/decorative" val="1"/>
              </a:ext>
            </a:extLst>
          </p:cNvPr>
          <p:cNvSpPr/>
          <p:nvPr/>
        </p:nvSpPr>
        <p:spPr>
          <a:xfrm>
            <a:off x="3011069" y="3213028"/>
            <a:ext cx="1366214" cy="1820158"/>
          </a:xfrm>
          <a:prstGeom prst="rect">
            <a:avLst/>
          </a:prstGeom>
          <a:solidFill>
            <a:schemeClr val="bg1"/>
          </a:solidFill>
          <a:ln w="25400" cap="flat" cmpd="sng" algn="ctr">
            <a:solidFill>
              <a:srgbClr val="00848B"/>
            </a:solid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2" name="TextBox 11">
            <a:extLst>
              <a:ext uri="{FF2B5EF4-FFF2-40B4-BE49-F238E27FC236}">
                <a16:creationId xmlns:a16="http://schemas.microsoft.com/office/drawing/2014/main" id="{2714AF41-B4B0-CEC5-CACC-B746F88F4143}"/>
              </a:ext>
            </a:extLst>
          </p:cNvPr>
          <p:cNvSpPr txBox="1"/>
          <p:nvPr/>
        </p:nvSpPr>
        <p:spPr>
          <a:xfrm>
            <a:off x="3079522" y="3270732"/>
            <a:ext cx="1297295" cy="1569660"/>
          </a:xfrm>
          <a:prstGeom prst="rect">
            <a:avLst/>
          </a:prstGeom>
          <a:noFill/>
        </p:spPr>
        <p:txBody>
          <a:bodyPr wrap="square" lIns="91440" tIns="45720" rIns="91440" bIns="45720" rtlCol="0" anchor="ctr">
            <a:spAutoFit/>
          </a:bodyPr>
          <a:lstStyle/>
          <a:p>
            <a:pPr algn="ctr" defTabSz="1218987"/>
            <a:r>
              <a:rPr lang="en-AU" sz="1600" b="1">
                <a:ea typeface="+mn-lt"/>
                <a:cs typeface="+mn-lt"/>
              </a:rPr>
              <a:t>Stage 2 – </a:t>
            </a:r>
          </a:p>
          <a:p>
            <a:pPr algn="ctr" defTabSz="1218987"/>
            <a:endParaRPr lang="en-AU" sz="1600" b="1">
              <a:ea typeface="+mn-lt"/>
              <a:cs typeface="+mn-lt"/>
            </a:endParaRPr>
          </a:p>
          <a:p>
            <a:pPr algn="ctr" defTabSz="1218987"/>
            <a:r>
              <a:rPr lang="en-AU" sz="1600">
                <a:ea typeface="+mn-lt"/>
                <a:cs typeface="+mn-lt"/>
              </a:rPr>
              <a:t>Assessment  against selection criteria</a:t>
            </a:r>
            <a:endParaRPr lang="en-PH" sz="1600" b="1"/>
          </a:p>
        </p:txBody>
      </p:sp>
      <p:sp>
        <p:nvSpPr>
          <p:cNvPr id="24" name="Rectangle 23">
            <a:extLst>
              <a:ext uri="{FF2B5EF4-FFF2-40B4-BE49-F238E27FC236}">
                <a16:creationId xmlns:a16="http://schemas.microsoft.com/office/drawing/2014/main" id="{C01BAAAB-E31F-8F8A-C298-690A3B9B2CF0}"/>
              </a:ext>
              <a:ext uri="{C183D7F6-B498-43B3-948B-1728B52AA6E4}">
                <adec:decorative xmlns:adec="http://schemas.microsoft.com/office/drawing/2017/decorative" val="1"/>
              </a:ext>
            </a:extLst>
          </p:cNvPr>
          <p:cNvSpPr/>
          <p:nvPr/>
        </p:nvSpPr>
        <p:spPr>
          <a:xfrm>
            <a:off x="4825373" y="3224377"/>
            <a:ext cx="1402391" cy="1800329"/>
          </a:xfrm>
          <a:prstGeom prst="rect">
            <a:avLst/>
          </a:prstGeom>
          <a:solidFill>
            <a:schemeClr val="bg1"/>
          </a:solidFill>
          <a:ln w="25400" cap="flat" cmpd="sng" algn="ctr">
            <a:solidFill>
              <a:srgbClr val="00848B"/>
            </a:solidFill>
            <a:prstDash val="solid"/>
          </a:ln>
          <a:effectLst/>
        </p:spPr>
        <p:txBody>
          <a:bodyPr rtlCol="0" anchor="ctr"/>
          <a:lstStyle/>
          <a:p>
            <a:pPr algn="ctr"/>
            <a:endParaRPr lang="en-US" sz="1600">
              <a:ea typeface="+mn-lt"/>
              <a:cs typeface="+mn-lt"/>
            </a:endParaRPr>
          </a:p>
        </p:txBody>
      </p:sp>
      <p:sp>
        <p:nvSpPr>
          <p:cNvPr id="25" name="Rectangle 24">
            <a:extLst>
              <a:ext uri="{FF2B5EF4-FFF2-40B4-BE49-F238E27FC236}">
                <a16:creationId xmlns:a16="http://schemas.microsoft.com/office/drawing/2014/main" id="{8DC0B76A-F049-0111-72A1-0F36840244B8}"/>
              </a:ext>
              <a:ext uri="{C183D7F6-B498-43B3-948B-1728B52AA6E4}">
                <adec:decorative xmlns:adec="http://schemas.microsoft.com/office/drawing/2017/decorative" val="1"/>
              </a:ext>
            </a:extLst>
          </p:cNvPr>
          <p:cNvSpPr/>
          <p:nvPr/>
        </p:nvSpPr>
        <p:spPr>
          <a:xfrm>
            <a:off x="8291458" y="3226903"/>
            <a:ext cx="1373940" cy="1828304"/>
          </a:xfrm>
          <a:prstGeom prst="rect">
            <a:avLst/>
          </a:prstGeom>
          <a:solidFill>
            <a:schemeClr val="bg1"/>
          </a:solidFill>
          <a:ln w="25400" cap="flat" cmpd="sng" algn="ctr">
            <a:solidFill>
              <a:srgbClr val="00848B"/>
            </a:solidFill>
            <a:prstDash val="solid"/>
          </a:ln>
          <a:effectLst/>
        </p:spPr>
        <p:txBody>
          <a:bodyPr rtlCol="0" anchor="ctr"/>
          <a:lstStyle/>
          <a:p>
            <a:pPr algn="ctr"/>
            <a:endParaRPr lang="en-US" sz="1600">
              <a:ea typeface="+mn-lt"/>
              <a:cs typeface="+mn-lt"/>
            </a:endParaRPr>
          </a:p>
        </p:txBody>
      </p:sp>
      <p:sp>
        <p:nvSpPr>
          <p:cNvPr id="26" name="Rectangle 25">
            <a:extLst>
              <a:ext uri="{FF2B5EF4-FFF2-40B4-BE49-F238E27FC236}">
                <a16:creationId xmlns:a16="http://schemas.microsoft.com/office/drawing/2014/main" id="{02F3DB97-2A03-FE32-8C9C-B7D0155B3078}"/>
              </a:ext>
              <a:ext uri="{C183D7F6-B498-43B3-948B-1728B52AA6E4}">
                <adec:decorative xmlns:adec="http://schemas.microsoft.com/office/drawing/2017/decorative" val="1"/>
              </a:ext>
            </a:extLst>
          </p:cNvPr>
          <p:cNvSpPr/>
          <p:nvPr/>
        </p:nvSpPr>
        <p:spPr>
          <a:xfrm>
            <a:off x="9968199" y="3222700"/>
            <a:ext cx="1366640" cy="1805844"/>
          </a:xfrm>
          <a:prstGeom prst="rect">
            <a:avLst/>
          </a:prstGeom>
          <a:solidFill>
            <a:schemeClr val="bg1"/>
          </a:solidFill>
          <a:ln w="25400" cap="flat" cmpd="sng" algn="ctr">
            <a:solidFill>
              <a:srgbClr val="00848B"/>
            </a:solid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1600" b="0" i="0" u="none" strike="noStrike" kern="0" cap="none" spc="0" normalizeH="0" baseline="0" noProof="0">
              <a:ln>
                <a:noFill/>
              </a:ln>
              <a:solidFill>
                <a:prstClr val="white"/>
              </a:solidFill>
              <a:effectLst/>
              <a:uLnTx/>
              <a:uFillTx/>
              <a:ea typeface="+mn-ea"/>
              <a:cs typeface="+mn-cs"/>
            </a:endParaRPr>
          </a:p>
        </p:txBody>
      </p:sp>
      <p:sp>
        <p:nvSpPr>
          <p:cNvPr id="28" name="TextBox 27">
            <a:extLst>
              <a:ext uri="{FF2B5EF4-FFF2-40B4-BE49-F238E27FC236}">
                <a16:creationId xmlns:a16="http://schemas.microsoft.com/office/drawing/2014/main" id="{375FE3A4-D612-5034-B97A-CA7EA4A26EFF}"/>
              </a:ext>
            </a:extLst>
          </p:cNvPr>
          <p:cNvSpPr txBox="1"/>
          <p:nvPr/>
        </p:nvSpPr>
        <p:spPr>
          <a:xfrm>
            <a:off x="8287006" y="3262069"/>
            <a:ext cx="1375132" cy="1323439"/>
          </a:xfrm>
          <a:prstGeom prst="rect">
            <a:avLst/>
          </a:prstGeom>
          <a:noFill/>
        </p:spPr>
        <p:txBody>
          <a:bodyPr wrap="square" lIns="91440" tIns="45720" rIns="91440" bIns="45720" anchor="t">
            <a:spAutoFit/>
          </a:bodyPr>
          <a:lstStyle/>
          <a:p>
            <a:pPr algn="ctr"/>
            <a:r>
              <a:rPr lang="en-AU" sz="1600" b="1">
                <a:ea typeface="+mn-lt"/>
                <a:cs typeface="+mn-lt"/>
              </a:rPr>
              <a:t>Stage 5 –</a:t>
            </a:r>
            <a:r>
              <a:rPr lang="en-AU" sz="1600">
                <a:ea typeface="+mn-lt"/>
                <a:cs typeface="+mn-lt"/>
              </a:rPr>
              <a:t> </a:t>
            </a:r>
          </a:p>
          <a:p>
            <a:pPr algn="ctr"/>
            <a:endParaRPr lang="en-AU" sz="1600">
              <a:ea typeface="+mn-lt"/>
              <a:cs typeface="+mn-lt"/>
            </a:endParaRPr>
          </a:p>
          <a:p>
            <a:pPr algn="ctr"/>
            <a:r>
              <a:rPr lang="en-AU" sz="1600">
                <a:ea typeface="+mn-lt"/>
                <a:cs typeface="+mn-lt"/>
              </a:rPr>
              <a:t>Value for money assessment </a:t>
            </a:r>
            <a:endParaRPr lang="en-US" sz="1600">
              <a:ea typeface="+mn-lt"/>
              <a:cs typeface="+mn-lt"/>
            </a:endParaRPr>
          </a:p>
        </p:txBody>
      </p:sp>
      <p:sp>
        <p:nvSpPr>
          <p:cNvPr id="30" name="TextBox 29">
            <a:extLst>
              <a:ext uri="{FF2B5EF4-FFF2-40B4-BE49-F238E27FC236}">
                <a16:creationId xmlns:a16="http://schemas.microsoft.com/office/drawing/2014/main" id="{9A91164F-E432-1010-F52D-6B48E42623EF}"/>
              </a:ext>
            </a:extLst>
          </p:cNvPr>
          <p:cNvSpPr txBox="1"/>
          <p:nvPr/>
        </p:nvSpPr>
        <p:spPr>
          <a:xfrm>
            <a:off x="4829625" y="3262068"/>
            <a:ext cx="1404397" cy="1815882"/>
          </a:xfrm>
          <a:prstGeom prst="rect">
            <a:avLst/>
          </a:prstGeom>
          <a:noFill/>
        </p:spPr>
        <p:txBody>
          <a:bodyPr wrap="square" lIns="91440" tIns="45720" rIns="91440" bIns="4572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600" b="1" i="0" u="none" strike="noStrike" kern="1200" cap="none" spc="0" normalizeH="0" baseline="0" noProof="0">
                <a:ln>
                  <a:noFill/>
                </a:ln>
                <a:solidFill>
                  <a:prstClr val="black"/>
                </a:solidFill>
                <a:effectLst/>
                <a:uLnTx/>
                <a:uFillTx/>
                <a:latin typeface="Tahoma"/>
                <a:ea typeface="Tahoma"/>
                <a:cs typeface="Tahoma"/>
              </a:rPr>
              <a:t>Stage 3 –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600" b="1">
              <a:solidFill>
                <a:prstClr val="black"/>
              </a:solidFill>
              <a:latin typeface="Tahoma"/>
              <a:ea typeface="Tahoma"/>
              <a:cs typeface="Tahoma"/>
            </a:endParaRPr>
          </a:p>
          <a:p>
            <a:pPr algn="ctr">
              <a:defRPr/>
            </a:pPr>
            <a:r>
              <a:rPr lang="en-AU" sz="1600">
                <a:solidFill>
                  <a:prstClr val="black"/>
                </a:solidFill>
                <a:latin typeface="Tahoma"/>
                <a:ea typeface="Tahoma"/>
                <a:cs typeface="Tahoma"/>
              </a:rPr>
              <a:t>Right Fit For Risk </a:t>
            </a:r>
          </a:p>
          <a:p>
            <a:pPr algn="ctr">
              <a:defRPr/>
            </a:pPr>
            <a:r>
              <a:rPr lang="en-AU" sz="1600">
                <a:solidFill>
                  <a:prstClr val="black"/>
                </a:solidFill>
                <a:latin typeface="Tahoma"/>
                <a:ea typeface="Tahoma"/>
                <a:cs typeface="Tahoma"/>
              </a:rPr>
              <a:t>preliminary</a:t>
            </a:r>
          </a:p>
          <a:p>
            <a:pPr algn="ctr">
              <a:defRPr/>
            </a:pPr>
            <a:r>
              <a:rPr lang="en-AU" sz="1600">
                <a:solidFill>
                  <a:prstClr val="black"/>
                </a:solidFill>
                <a:latin typeface="Tahoma"/>
                <a:ea typeface="Tahoma"/>
                <a:cs typeface="Tahoma"/>
              </a:rPr>
              <a:t>assessment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a:ln>
                  <a:noFill/>
                </a:ln>
                <a:solidFill>
                  <a:prstClr val="black"/>
                </a:solidFill>
                <a:effectLst/>
                <a:uLnTx/>
                <a:uFillTx/>
                <a:latin typeface="Tahoma"/>
                <a:ea typeface="Tahoma"/>
                <a:cs typeface="Tahoma"/>
              </a:rPr>
              <a:t> </a:t>
            </a:r>
            <a:endParaRPr kumimoji="0" lang="en-US" sz="1600" b="0" i="0" u="none" strike="noStrike" kern="1200" cap="none" spc="0" normalizeH="0" baseline="0" noProof="0">
              <a:ln>
                <a:noFill/>
              </a:ln>
              <a:solidFill>
                <a:prstClr val="black"/>
              </a:solidFill>
              <a:effectLst/>
              <a:uLnTx/>
              <a:uFillTx/>
              <a:latin typeface="Tahoma"/>
              <a:ea typeface="Tahoma"/>
              <a:cs typeface="Tahoma"/>
            </a:endParaRPr>
          </a:p>
        </p:txBody>
      </p:sp>
      <p:sp>
        <p:nvSpPr>
          <p:cNvPr id="32" name="TextBox 31">
            <a:extLst>
              <a:ext uri="{FF2B5EF4-FFF2-40B4-BE49-F238E27FC236}">
                <a16:creationId xmlns:a16="http://schemas.microsoft.com/office/drawing/2014/main" id="{CE9E0CDB-2D30-739B-5B67-356374D09000}"/>
              </a:ext>
            </a:extLst>
          </p:cNvPr>
          <p:cNvSpPr txBox="1"/>
          <p:nvPr/>
        </p:nvSpPr>
        <p:spPr>
          <a:xfrm>
            <a:off x="9967284" y="3266798"/>
            <a:ext cx="1420607" cy="1323439"/>
          </a:xfrm>
          <a:prstGeom prst="rect">
            <a:avLst/>
          </a:prstGeom>
          <a:noFill/>
        </p:spPr>
        <p:txBody>
          <a:bodyPr wrap="square" lIns="91440" tIns="45720" rIns="91440" bIns="45720" anchor="t">
            <a:spAutoFit/>
          </a:bodyPr>
          <a:lstStyle/>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AU" sz="1600" b="1" i="0" u="none" strike="noStrike" kern="1200" cap="none" spc="0" normalizeH="0" baseline="0" noProof="0">
                <a:ln>
                  <a:noFill/>
                </a:ln>
                <a:solidFill>
                  <a:prstClr val="black"/>
                </a:solidFill>
                <a:effectLst/>
                <a:uLnTx/>
                <a:uFillTx/>
                <a:latin typeface="Tahoma"/>
                <a:ea typeface="Tahoma"/>
                <a:cs typeface="Tahoma"/>
              </a:rPr>
              <a:t>Stage </a:t>
            </a:r>
            <a:r>
              <a:rPr lang="en-AU" sz="1600" b="1">
                <a:solidFill>
                  <a:prstClr val="black"/>
                </a:solidFill>
                <a:latin typeface="Tahoma"/>
                <a:ea typeface="Tahoma"/>
                <a:cs typeface="Tahoma"/>
              </a:rPr>
              <a:t>6</a:t>
            </a:r>
            <a:r>
              <a:rPr kumimoji="0" lang="en-AU" sz="1600" b="1" i="0" u="none" strike="noStrike" kern="1200" cap="none" spc="0" normalizeH="0" baseline="0" noProof="0">
                <a:ln>
                  <a:noFill/>
                </a:ln>
                <a:solidFill>
                  <a:prstClr val="black"/>
                </a:solidFill>
                <a:effectLst/>
                <a:uLnTx/>
                <a:uFillTx/>
                <a:latin typeface="Tahoma"/>
                <a:ea typeface="Tahoma"/>
                <a:cs typeface="Tahoma"/>
              </a:rPr>
              <a:t> – </a:t>
            </a:r>
          </a:p>
          <a:p>
            <a:pPr marL="0" marR="0" lvl="0" indent="0" algn="ctr" defTabSz="1218987" rtl="0" eaLnBrk="1" fontAlgn="auto" latinLnBrk="0" hangingPunct="1">
              <a:lnSpc>
                <a:spcPct val="100000"/>
              </a:lnSpc>
              <a:spcBef>
                <a:spcPts val="0"/>
              </a:spcBef>
              <a:spcAft>
                <a:spcPts val="0"/>
              </a:spcAft>
              <a:buClrTx/>
              <a:buSzTx/>
              <a:buFontTx/>
              <a:buNone/>
              <a:tabLst/>
              <a:defRPr/>
            </a:pPr>
            <a:endParaRPr lang="en-AU" sz="1600" b="1">
              <a:solidFill>
                <a:prstClr val="black"/>
              </a:solidFill>
              <a:latin typeface="Tahoma"/>
              <a:ea typeface="Tahoma"/>
              <a:cs typeface="Tahoma"/>
            </a:endParaRPr>
          </a:p>
          <a:p>
            <a:pPr marL="0" marR="0" lvl="0" indent="0" algn="ctr" defTabSz="1218987"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noProof="0">
                <a:ln>
                  <a:noFill/>
                </a:ln>
                <a:solidFill>
                  <a:prstClr val="black"/>
                </a:solidFill>
                <a:effectLst/>
                <a:uLnTx/>
                <a:uFillTx/>
                <a:latin typeface="Tahoma"/>
                <a:ea typeface="Tahoma"/>
                <a:cs typeface="Tahoma"/>
              </a:rPr>
              <a:t>Negotiations and final decisions</a:t>
            </a:r>
            <a:endParaRPr kumimoji="0" lang="en-PH" sz="1600" b="0" i="0" u="none" strike="noStrike" kern="0" cap="none" spc="0" normalizeH="0" baseline="0" noProof="0">
              <a:ln>
                <a:noFill/>
              </a:ln>
              <a:solidFill>
                <a:prstClr val="black"/>
              </a:solidFill>
              <a:effectLst/>
              <a:uLnTx/>
              <a:uFillTx/>
              <a:latin typeface="Tahoma"/>
              <a:ea typeface="+mn-ea"/>
              <a:cs typeface="+mn-cs"/>
            </a:endParaRPr>
          </a:p>
        </p:txBody>
      </p:sp>
      <p:sp>
        <p:nvSpPr>
          <p:cNvPr id="13" name="Freeform: Shape 12">
            <a:extLst>
              <a:ext uri="{FF2B5EF4-FFF2-40B4-BE49-F238E27FC236}">
                <a16:creationId xmlns:a16="http://schemas.microsoft.com/office/drawing/2014/main" id="{40271E52-730B-F004-4A18-7A5FA282C6EA}"/>
              </a:ext>
              <a:ext uri="{C183D7F6-B498-43B3-948B-1728B52AA6E4}">
                <adec:decorative xmlns:adec="http://schemas.microsoft.com/office/drawing/2017/decorative" val="1"/>
              </a:ext>
            </a:extLst>
          </p:cNvPr>
          <p:cNvSpPr/>
          <p:nvPr/>
        </p:nvSpPr>
        <p:spPr>
          <a:xfrm>
            <a:off x="6473928" y="2970009"/>
            <a:ext cx="443590" cy="486764"/>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848B"/>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14" name="Rectangle 13">
            <a:extLst>
              <a:ext uri="{FF2B5EF4-FFF2-40B4-BE49-F238E27FC236}">
                <a16:creationId xmlns:a16="http://schemas.microsoft.com/office/drawing/2014/main" id="{D332553A-3882-76D9-C1D2-2CEDED6B85BA}"/>
              </a:ext>
              <a:ext uri="{C183D7F6-B498-43B3-948B-1728B52AA6E4}">
                <adec:decorative xmlns:adec="http://schemas.microsoft.com/office/drawing/2017/decorative" val="1"/>
              </a:ext>
            </a:extLst>
          </p:cNvPr>
          <p:cNvSpPr/>
          <p:nvPr/>
        </p:nvSpPr>
        <p:spPr>
          <a:xfrm>
            <a:off x="6617813" y="3227403"/>
            <a:ext cx="1375340" cy="1829788"/>
          </a:xfrm>
          <a:prstGeom prst="rect">
            <a:avLst/>
          </a:prstGeom>
          <a:solidFill>
            <a:schemeClr val="bg1"/>
          </a:solidFill>
          <a:ln w="25400" cap="flat" cmpd="sng" algn="ctr">
            <a:solidFill>
              <a:srgbClr val="00848B"/>
            </a:solidFill>
            <a:prstDash val="solid"/>
          </a:ln>
          <a:effectLst/>
        </p:spPr>
        <p:txBody>
          <a:bodyPr rtlCol="0" anchor="ctr"/>
          <a:lstStyle/>
          <a:p>
            <a:pPr algn="ctr"/>
            <a:endParaRPr lang="en-US" sz="1600">
              <a:ea typeface="+mn-lt"/>
              <a:cs typeface="+mn-lt"/>
            </a:endParaRPr>
          </a:p>
        </p:txBody>
      </p:sp>
      <p:sp>
        <p:nvSpPr>
          <p:cNvPr id="15" name="TextBox 14">
            <a:extLst>
              <a:ext uri="{FF2B5EF4-FFF2-40B4-BE49-F238E27FC236}">
                <a16:creationId xmlns:a16="http://schemas.microsoft.com/office/drawing/2014/main" id="{8F0F8C54-A8ED-A8BE-4FB0-FEA685B37B8C}"/>
              </a:ext>
            </a:extLst>
          </p:cNvPr>
          <p:cNvSpPr txBox="1"/>
          <p:nvPr/>
        </p:nvSpPr>
        <p:spPr>
          <a:xfrm>
            <a:off x="6619232" y="3262068"/>
            <a:ext cx="1429236" cy="1323439"/>
          </a:xfrm>
          <a:prstGeom prst="rect">
            <a:avLst/>
          </a:prstGeom>
          <a:noFill/>
        </p:spPr>
        <p:txBody>
          <a:bodyPr wrap="square" lIns="91440" tIns="45720" rIns="91440" bIns="45720" anchor="t">
            <a:spAutoFit/>
          </a:bodyPr>
          <a:lstStyle/>
          <a:p>
            <a:pPr algn="ctr"/>
            <a:r>
              <a:rPr lang="en-AU" sz="1600" b="1">
                <a:ea typeface="+mn-lt"/>
                <a:cs typeface="+mn-lt"/>
              </a:rPr>
              <a:t>Stage 4 –</a:t>
            </a:r>
            <a:r>
              <a:rPr lang="en-AU" sz="1600">
                <a:ea typeface="+mn-lt"/>
                <a:cs typeface="+mn-lt"/>
              </a:rPr>
              <a:t> </a:t>
            </a:r>
          </a:p>
          <a:p>
            <a:pPr algn="ctr"/>
            <a:endParaRPr lang="en-AU" sz="1600">
              <a:ea typeface="+mn-lt"/>
              <a:cs typeface="+mn-lt"/>
            </a:endParaRPr>
          </a:p>
          <a:p>
            <a:pPr algn="ctr"/>
            <a:r>
              <a:rPr lang="en-AU" sz="1600">
                <a:ea typeface="+mn-lt"/>
                <a:cs typeface="+mn-lt"/>
              </a:rPr>
              <a:t>Financial viability assessment</a:t>
            </a:r>
            <a:endParaRPr lang="en-US"/>
          </a:p>
        </p:txBody>
      </p:sp>
    </p:spTree>
    <p:extLst>
      <p:ext uri="{BB962C8B-B14F-4D97-AF65-F5344CB8AC3E}">
        <p14:creationId xmlns:p14="http://schemas.microsoft.com/office/powerpoint/2010/main" val="4030532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489" y="243756"/>
            <a:ext cx="7972148" cy="677108"/>
          </a:xfrm>
        </p:spPr>
        <p:txBody>
          <a:bodyPr/>
          <a:lstStyle/>
          <a:p>
            <a:r>
              <a:rPr lang="en-AU"/>
              <a:t>How will tenders be assessed?</a:t>
            </a:r>
          </a:p>
        </p:txBody>
      </p:sp>
      <p:sp>
        <p:nvSpPr>
          <p:cNvPr id="4" name="Rectangle 3">
            <a:extLst>
              <a:ext uri="{FF2B5EF4-FFF2-40B4-BE49-F238E27FC236}">
                <a16:creationId xmlns:a16="http://schemas.microsoft.com/office/drawing/2014/main" id="{97BC8B4C-ABF3-7AE2-B8C6-85F61BDA6967}"/>
              </a:ext>
              <a:ext uri="{C183D7F6-B498-43B3-948B-1728B52AA6E4}">
                <adec:decorative xmlns:adec="http://schemas.microsoft.com/office/drawing/2017/decorative" val="1"/>
              </a:ext>
            </a:extLst>
          </p:cNvPr>
          <p:cNvSpPr/>
          <p:nvPr/>
        </p:nvSpPr>
        <p:spPr>
          <a:xfrm>
            <a:off x="0"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5" name="Rectangle 4">
            <a:extLst>
              <a:ext uri="{FF2B5EF4-FFF2-40B4-BE49-F238E27FC236}">
                <a16:creationId xmlns:a16="http://schemas.microsoft.com/office/drawing/2014/main" id="{4D4C375A-D631-2CA0-6123-72291B8D7FCD}"/>
              </a:ext>
              <a:ext uri="{C183D7F6-B498-43B3-948B-1728B52AA6E4}">
                <adec:decorative xmlns:adec="http://schemas.microsoft.com/office/drawing/2017/decorative" val="1"/>
              </a:ext>
            </a:extLst>
          </p:cNvPr>
          <p:cNvSpPr/>
          <p:nvPr/>
        </p:nvSpPr>
        <p:spPr>
          <a:xfrm>
            <a:off x="0"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6" name="Rectangle 5">
            <a:extLst>
              <a:ext uri="{FF2B5EF4-FFF2-40B4-BE49-F238E27FC236}">
                <a16:creationId xmlns:a16="http://schemas.microsoft.com/office/drawing/2014/main" id="{092117EA-4561-16A0-4D14-5AB708892B7A}"/>
              </a:ext>
              <a:ext uri="{C183D7F6-B498-43B3-948B-1728B52AA6E4}">
                <adec:decorative xmlns:adec="http://schemas.microsoft.com/office/drawing/2017/decorative" val="1"/>
              </a:ext>
            </a:extLst>
          </p:cNvPr>
          <p:cNvSpPr/>
          <p:nvPr/>
        </p:nvSpPr>
        <p:spPr>
          <a:xfrm flipH="1">
            <a:off x="7750598"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7" name="Rectangle 6">
            <a:extLst>
              <a:ext uri="{FF2B5EF4-FFF2-40B4-BE49-F238E27FC236}">
                <a16:creationId xmlns:a16="http://schemas.microsoft.com/office/drawing/2014/main" id="{AA30F9A2-2672-3CB9-5CFA-F93FDF669B07}"/>
              </a:ext>
              <a:ext uri="{C183D7F6-B498-43B3-948B-1728B52AA6E4}">
                <adec:decorative xmlns:adec="http://schemas.microsoft.com/office/drawing/2017/decorative" val="1"/>
              </a:ext>
            </a:extLst>
          </p:cNvPr>
          <p:cNvSpPr/>
          <p:nvPr/>
        </p:nvSpPr>
        <p:spPr>
          <a:xfrm flipH="1">
            <a:off x="8326664"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grpSp>
        <p:nvGrpSpPr>
          <p:cNvPr id="8" name="Group 7">
            <a:extLst>
              <a:ext uri="{FF2B5EF4-FFF2-40B4-BE49-F238E27FC236}">
                <a16:creationId xmlns:a16="http://schemas.microsoft.com/office/drawing/2014/main" id="{2EB98DDC-60B8-D260-A633-AC7EF682118E}"/>
              </a:ext>
              <a:ext uri="{C183D7F6-B498-43B3-948B-1728B52AA6E4}">
                <adec:decorative xmlns:adec="http://schemas.microsoft.com/office/drawing/2017/decorative" val="1"/>
              </a:ext>
            </a:extLst>
          </p:cNvPr>
          <p:cNvGrpSpPr/>
          <p:nvPr/>
        </p:nvGrpSpPr>
        <p:grpSpPr>
          <a:xfrm>
            <a:off x="1115676" y="2854216"/>
            <a:ext cx="2520276" cy="3497135"/>
            <a:chOff x="987086" y="1844824"/>
            <a:chExt cx="2520276" cy="3497135"/>
          </a:xfrm>
        </p:grpSpPr>
        <p:sp>
          <p:nvSpPr>
            <p:cNvPr id="9" name="Rectangle 8">
              <a:extLst>
                <a:ext uri="{FF2B5EF4-FFF2-40B4-BE49-F238E27FC236}">
                  <a16:creationId xmlns:a16="http://schemas.microsoft.com/office/drawing/2014/main" id="{4CC8F4B9-78AC-F169-8B16-80DECEBF9D2F}"/>
                </a:ext>
              </a:extLst>
            </p:cNvPr>
            <p:cNvSpPr/>
            <p:nvPr/>
          </p:nvSpPr>
          <p:spPr>
            <a:xfrm>
              <a:off x="1053852"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0" name="Freeform: Shape 9">
              <a:extLst>
                <a:ext uri="{FF2B5EF4-FFF2-40B4-BE49-F238E27FC236}">
                  <a16:creationId xmlns:a16="http://schemas.microsoft.com/office/drawing/2014/main" id="{2CDD201D-6974-E2C9-D096-6E555815B3F3}"/>
                </a:ext>
              </a:extLst>
            </p:cNvPr>
            <p:cNvSpPr/>
            <p:nvPr/>
          </p:nvSpPr>
          <p:spPr>
            <a:xfrm flipV="1">
              <a:off x="987086"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grpSp>
        <p:nvGrpSpPr>
          <p:cNvPr id="11" name="Group 10">
            <a:extLst>
              <a:ext uri="{FF2B5EF4-FFF2-40B4-BE49-F238E27FC236}">
                <a16:creationId xmlns:a16="http://schemas.microsoft.com/office/drawing/2014/main" id="{8B3C603E-E0D8-AB62-BF44-234BC3406754}"/>
              </a:ext>
              <a:ext uri="{C183D7F6-B498-43B3-948B-1728B52AA6E4}">
                <adec:decorative xmlns:adec="http://schemas.microsoft.com/office/drawing/2017/decorative" val="1"/>
              </a:ext>
            </a:extLst>
          </p:cNvPr>
          <p:cNvGrpSpPr/>
          <p:nvPr/>
        </p:nvGrpSpPr>
        <p:grpSpPr>
          <a:xfrm>
            <a:off x="4880085" y="2819380"/>
            <a:ext cx="2520276" cy="3497135"/>
            <a:chOff x="4880085" y="1844824"/>
            <a:chExt cx="2520276" cy="3497135"/>
          </a:xfrm>
        </p:grpSpPr>
        <p:sp>
          <p:nvSpPr>
            <p:cNvPr id="12" name="Rectangle 11">
              <a:extLst>
                <a:ext uri="{FF2B5EF4-FFF2-40B4-BE49-F238E27FC236}">
                  <a16:creationId xmlns:a16="http://schemas.microsoft.com/office/drawing/2014/main" id="{274A39BF-A38B-DF61-A9FF-4DF019301FDB}"/>
                </a:ext>
              </a:extLst>
            </p:cNvPr>
            <p:cNvSpPr/>
            <p:nvPr/>
          </p:nvSpPr>
          <p:spPr>
            <a:xfrm>
              <a:off x="4946851"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3" name="Freeform: Shape 12">
              <a:extLst>
                <a:ext uri="{FF2B5EF4-FFF2-40B4-BE49-F238E27FC236}">
                  <a16:creationId xmlns:a16="http://schemas.microsoft.com/office/drawing/2014/main" id="{EA027890-4784-2FF0-DA49-51FBF89891D1}"/>
                </a:ext>
              </a:extLst>
            </p:cNvPr>
            <p:cNvSpPr/>
            <p:nvPr/>
          </p:nvSpPr>
          <p:spPr>
            <a:xfrm flipV="1">
              <a:off x="4880085"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grpSp>
        <p:nvGrpSpPr>
          <p:cNvPr id="14" name="Group 13">
            <a:extLst>
              <a:ext uri="{FF2B5EF4-FFF2-40B4-BE49-F238E27FC236}">
                <a16:creationId xmlns:a16="http://schemas.microsoft.com/office/drawing/2014/main" id="{DB7DEEFF-96EA-C600-8142-5DFB5EC5B23F}"/>
              </a:ext>
              <a:ext uri="{C183D7F6-B498-43B3-948B-1728B52AA6E4}">
                <adec:decorative xmlns:adec="http://schemas.microsoft.com/office/drawing/2017/decorative" val="1"/>
              </a:ext>
            </a:extLst>
          </p:cNvPr>
          <p:cNvGrpSpPr/>
          <p:nvPr/>
        </p:nvGrpSpPr>
        <p:grpSpPr>
          <a:xfrm>
            <a:off x="8708871" y="2819380"/>
            <a:ext cx="2520276" cy="3497135"/>
            <a:chOff x="8708871" y="1844824"/>
            <a:chExt cx="2520276" cy="3497135"/>
          </a:xfrm>
        </p:grpSpPr>
        <p:sp>
          <p:nvSpPr>
            <p:cNvPr id="15" name="Rectangle 14">
              <a:extLst>
                <a:ext uri="{FF2B5EF4-FFF2-40B4-BE49-F238E27FC236}">
                  <a16:creationId xmlns:a16="http://schemas.microsoft.com/office/drawing/2014/main" id="{7A6926B6-AA4E-B8B5-A4BC-ACA8C9DC7CE0}"/>
                </a:ext>
              </a:extLst>
            </p:cNvPr>
            <p:cNvSpPr/>
            <p:nvPr/>
          </p:nvSpPr>
          <p:spPr>
            <a:xfrm>
              <a:off x="8775637"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6" name="Freeform: Shape 15">
              <a:extLst>
                <a:ext uri="{FF2B5EF4-FFF2-40B4-BE49-F238E27FC236}">
                  <a16:creationId xmlns:a16="http://schemas.microsoft.com/office/drawing/2014/main" id="{0F207B2A-6EB8-1B8C-FE07-F8BFC26E6702}"/>
                </a:ext>
              </a:extLst>
            </p:cNvPr>
            <p:cNvSpPr/>
            <p:nvPr/>
          </p:nvSpPr>
          <p:spPr>
            <a:xfrm flipV="1">
              <a:off x="8708871"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17" name="TextBox 16">
            <a:extLst>
              <a:ext uri="{FF2B5EF4-FFF2-40B4-BE49-F238E27FC236}">
                <a16:creationId xmlns:a16="http://schemas.microsoft.com/office/drawing/2014/main" id="{9A511D45-9818-06A3-25E3-98955851A8E0}"/>
              </a:ext>
            </a:extLst>
          </p:cNvPr>
          <p:cNvSpPr txBox="1"/>
          <p:nvPr/>
        </p:nvSpPr>
        <p:spPr>
          <a:xfrm>
            <a:off x="1188442" y="3771787"/>
            <a:ext cx="2169665" cy="584775"/>
          </a:xfrm>
          <a:prstGeom prst="rect">
            <a:avLst/>
          </a:prstGeom>
          <a:noFill/>
        </p:spPr>
        <p:txBody>
          <a:bodyPr wrap="square" rtlCol="0">
            <a:spAutoFit/>
          </a:bodyPr>
          <a:lstStyle/>
          <a:p>
            <a:pPr algn="ctr" defTabSz="1218987"/>
            <a:r>
              <a:rPr lang="en-AU" sz="1600">
                <a:solidFill>
                  <a:prstClr val="black"/>
                </a:solidFill>
              </a:rPr>
              <a:t>Organisational Capability</a:t>
            </a:r>
          </a:p>
        </p:txBody>
      </p:sp>
      <p:sp>
        <p:nvSpPr>
          <p:cNvPr id="18" name="TextBox 17">
            <a:extLst>
              <a:ext uri="{FF2B5EF4-FFF2-40B4-BE49-F238E27FC236}">
                <a16:creationId xmlns:a16="http://schemas.microsoft.com/office/drawing/2014/main" id="{7FAFA4D6-2E38-87AA-0B04-6F98324C0160}"/>
              </a:ext>
            </a:extLst>
          </p:cNvPr>
          <p:cNvSpPr txBox="1"/>
          <p:nvPr/>
        </p:nvSpPr>
        <p:spPr>
          <a:xfrm>
            <a:off x="5041482" y="3771787"/>
            <a:ext cx="2169665" cy="584775"/>
          </a:xfrm>
          <a:prstGeom prst="rect">
            <a:avLst/>
          </a:prstGeom>
          <a:noFill/>
        </p:spPr>
        <p:txBody>
          <a:bodyPr wrap="square" rtlCol="0">
            <a:spAutoFit/>
          </a:bodyPr>
          <a:lstStyle/>
          <a:p>
            <a:pPr algn="ctr" defTabSz="1218987"/>
            <a:r>
              <a:rPr lang="en-PH" sz="1600">
                <a:solidFill>
                  <a:prstClr val="black"/>
                </a:solidFill>
              </a:rPr>
              <a:t>Tailored Servicing Strategies</a:t>
            </a:r>
          </a:p>
        </p:txBody>
      </p:sp>
      <p:sp>
        <p:nvSpPr>
          <p:cNvPr id="19" name="TextBox 18">
            <a:extLst>
              <a:ext uri="{FF2B5EF4-FFF2-40B4-BE49-F238E27FC236}">
                <a16:creationId xmlns:a16="http://schemas.microsoft.com/office/drawing/2014/main" id="{1DB67FDF-F656-52C8-19E7-1300CFE18D0F}"/>
              </a:ext>
            </a:extLst>
          </p:cNvPr>
          <p:cNvSpPr txBox="1"/>
          <p:nvPr/>
        </p:nvSpPr>
        <p:spPr>
          <a:xfrm>
            <a:off x="8867647" y="3705877"/>
            <a:ext cx="2381030" cy="830997"/>
          </a:xfrm>
          <a:prstGeom prst="rect">
            <a:avLst/>
          </a:prstGeom>
          <a:noFill/>
        </p:spPr>
        <p:txBody>
          <a:bodyPr wrap="square" rtlCol="0">
            <a:spAutoFit/>
          </a:bodyPr>
          <a:lstStyle/>
          <a:p>
            <a:pPr defTabSz="1218987"/>
            <a:r>
              <a:rPr lang="en-AU" sz="1600">
                <a:solidFill>
                  <a:prstClr val="black"/>
                </a:solidFill>
              </a:rPr>
              <a:t>Local Strategies for Employer and Participant Engagement</a:t>
            </a:r>
          </a:p>
        </p:txBody>
      </p:sp>
      <p:grpSp>
        <p:nvGrpSpPr>
          <p:cNvPr id="20" name="Group 19">
            <a:extLst>
              <a:ext uri="{FF2B5EF4-FFF2-40B4-BE49-F238E27FC236}">
                <a16:creationId xmlns:a16="http://schemas.microsoft.com/office/drawing/2014/main" id="{34799705-273C-91E6-1975-6F1C9C42F95A}"/>
              </a:ext>
              <a:ext uri="{C183D7F6-B498-43B3-948B-1728B52AA6E4}">
                <adec:decorative xmlns:adec="http://schemas.microsoft.com/office/drawing/2017/decorative" val="1"/>
              </a:ext>
            </a:extLst>
          </p:cNvPr>
          <p:cNvGrpSpPr/>
          <p:nvPr/>
        </p:nvGrpSpPr>
        <p:grpSpPr>
          <a:xfrm>
            <a:off x="738573" y="2243316"/>
            <a:ext cx="1256365" cy="1282538"/>
            <a:chOff x="738573" y="1268760"/>
            <a:chExt cx="1256365" cy="1282538"/>
          </a:xfrm>
          <a:solidFill>
            <a:srgbClr val="00A29E"/>
          </a:solidFill>
        </p:grpSpPr>
        <p:sp>
          <p:nvSpPr>
            <p:cNvPr id="21" name="Frame 20">
              <a:extLst>
                <a:ext uri="{FF2B5EF4-FFF2-40B4-BE49-F238E27FC236}">
                  <a16:creationId xmlns:a16="http://schemas.microsoft.com/office/drawing/2014/main" id="{0169CDB1-C2E5-E274-9BD7-F81293968639}"/>
                </a:ext>
              </a:extLst>
            </p:cNvPr>
            <p:cNvSpPr/>
            <p:nvPr/>
          </p:nvSpPr>
          <p:spPr>
            <a:xfrm>
              <a:off x="738573" y="1513222"/>
              <a:ext cx="1011905" cy="1038076"/>
            </a:xfrm>
            <a:prstGeom prst="frame">
              <a:avLst>
                <a:gd name="adj1" fmla="val 10491"/>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black"/>
                </a:solidFill>
                <a:effectLst/>
                <a:uLnTx/>
                <a:uFillTx/>
                <a:latin typeface="Segoe UI"/>
                <a:ea typeface="+mn-ea"/>
                <a:cs typeface="+mn-cs"/>
              </a:endParaRPr>
            </a:p>
          </p:txBody>
        </p:sp>
        <p:sp>
          <p:nvSpPr>
            <p:cNvPr id="22" name="Rectangle 21">
              <a:extLst>
                <a:ext uri="{FF2B5EF4-FFF2-40B4-BE49-F238E27FC236}">
                  <a16:creationId xmlns:a16="http://schemas.microsoft.com/office/drawing/2014/main" id="{7049CAAA-4994-C536-D69C-0A628A84D3DA}"/>
                </a:ext>
              </a:extLst>
            </p:cNvPr>
            <p:cNvSpPr/>
            <p:nvPr/>
          </p:nvSpPr>
          <p:spPr>
            <a:xfrm>
              <a:off x="1750478" y="1268760"/>
              <a:ext cx="244460" cy="244460"/>
            </a:xfrm>
            <a:prstGeom prst="rect">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grpSp>
        <p:nvGrpSpPr>
          <p:cNvPr id="23" name="Group 22">
            <a:extLst>
              <a:ext uri="{FF2B5EF4-FFF2-40B4-BE49-F238E27FC236}">
                <a16:creationId xmlns:a16="http://schemas.microsoft.com/office/drawing/2014/main" id="{4ADE08A2-9D99-D3A6-F04D-4DA7CBA021F6}"/>
              </a:ext>
              <a:ext uri="{C183D7F6-B498-43B3-948B-1728B52AA6E4}">
                <adec:decorative xmlns:adec="http://schemas.microsoft.com/office/drawing/2017/decorative" val="1"/>
              </a:ext>
            </a:extLst>
          </p:cNvPr>
          <p:cNvGrpSpPr/>
          <p:nvPr/>
        </p:nvGrpSpPr>
        <p:grpSpPr>
          <a:xfrm>
            <a:off x="4655001" y="2243316"/>
            <a:ext cx="1251796" cy="1282538"/>
            <a:chOff x="4655001" y="1268760"/>
            <a:chExt cx="1251796" cy="1282538"/>
          </a:xfrm>
          <a:solidFill>
            <a:srgbClr val="00A29E"/>
          </a:solidFill>
        </p:grpSpPr>
        <p:sp>
          <p:nvSpPr>
            <p:cNvPr id="24" name="Frame 23">
              <a:extLst>
                <a:ext uri="{FF2B5EF4-FFF2-40B4-BE49-F238E27FC236}">
                  <a16:creationId xmlns:a16="http://schemas.microsoft.com/office/drawing/2014/main" id="{CC972C6B-C8AD-5978-E05C-03BD7E76859C}"/>
                </a:ext>
              </a:extLst>
            </p:cNvPr>
            <p:cNvSpPr/>
            <p:nvPr/>
          </p:nvSpPr>
          <p:spPr>
            <a:xfrm>
              <a:off x="4655001" y="1513222"/>
              <a:ext cx="1011905" cy="1038076"/>
            </a:xfrm>
            <a:prstGeom prst="frame">
              <a:avLst>
                <a:gd name="adj1" fmla="val 10491"/>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black"/>
                </a:solidFill>
                <a:effectLst/>
                <a:uLnTx/>
                <a:uFillTx/>
                <a:latin typeface="Segoe UI"/>
                <a:ea typeface="+mn-ea"/>
                <a:cs typeface="+mn-cs"/>
              </a:endParaRPr>
            </a:p>
          </p:txBody>
        </p:sp>
        <p:sp>
          <p:nvSpPr>
            <p:cNvPr id="25" name="Rectangle 24">
              <a:extLst>
                <a:ext uri="{FF2B5EF4-FFF2-40B4-BE49-F238E27FC236}">
                  <a16:creationId xmlns:a16="http://schemas.microsoft.com/office/drawing/2014/main" id="{274D4B6A-6D6E-07FD-2753-44531E316D13}"/>
                </a:ext>
              </a:extLst>
            </p:cNvPr>
            <p:cNvSpPr/>
            <p:nvPr/>
          </p:nvSpPr>
          <p:spPr>
            <a:xfrm>
              <a:off x="5662337" y="1268760"/>
              <a:ext cx="244460" cy="244460"/>
            </a:xfrm>
            <a:prstGeom prst="rect">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grpSp>
        <p:nvGrpSpPr>
          <p:cNvPr id="26" name="Group 25">
            <a:extLst>
              <a:ext uri="{FF2B5EF4-FFF2-40B4-BE49-F238E27FC236}">
                <a16:creationId xmlns:a16="http://schemas.microsoft.com/office/drawing/2014/main" id="{71B30A1D-950B-611F-6F1D-F4A9605F912B}"/>
              </a:ext>
              <a:ext uri="{C183D7F6-B498-43B3-948B-1728B52AA6E4}">
                <adec:decorative xmlns:adec="http://schemas.microsoft.com/office/drawing/2017/decorative" val="1"/>
              </a:ext>
            </a:extLst>
          </p:cNvPr>
          <p:cNvGrpSpPr/>
          <p:nvPr/>
        </p:nvGrpSpPr>
        <p:grpSpPr>
          <a:xfrm>
            <a:off x="8477967" y="2243316"/>
            <a:ext cx="1249477" cy="1282538"/>
            <a:chOff x="8477967" y="1268760"/>
            <a:chExt cx="1249477" cy="1282538"/>
          </a:xfrm>
          <a:solidFill>
            <a:srgbClr val="00A29E"/>
          </a:solidFill>
        </p:grpSpPr>
        <p:sp>
          <p:nvSpPr>
            <p:cNvPr id="27" name="Frame 26">
              <a:extLst>
                <a:ext uri="{FF2B5EF4-FFF2-40B4-BE49-F238E27FC236}">
                  <a16:creationId xmlns:a16="http://schemas.microsoft.com/office/drawing/2014/main" id="{BF39CD4D-7443-5526-136D-60A43BCF954F}"/>
                </a:ext>
              </a:extLst>
            </p:cNvPr>
            <p:cNvSpPr/>
            <p:nvPr/>
          </p:nvSpPr>
          <p:spPr>
            <a:xfrm>
              <a:off x="8477967" y="1513222"/>
              <a:ext cx="1011905" cy="1038076"/>
            </a:xfrm>
            <a:prstGeom prst="frame">
              <a:avLst>
                <a:gd name="adj1" fmla="val 10491"/>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black"/>
                </a:solidFill>
                <a:effectLst/>
                <a:uLnTx/>
                <a:uFillTx/>
                <a:latin typeface="Segoe UI"/>
                <a:ea typeface="+mn-ea"/>
                <a:cs typeface="+mn-cs"/>
              </a:endParaRPr>
            </a:p>
          </p:txBody>
        </p:sp>
        <p:sp>
          <p:nvSpPr>
            <p:cNvPr id="28" name="Rectangle 27">
              <a:extLst>
                <a:ext uri="{FF2B5EF4-FFF2-40B4-BE49-F238E27FC236}">
                  <a16:creationId xmlns:a16="http://schemas.microsoft.com/office/drawing/2014/main" id="{E675917A-E704-9556-2F4D-FFC00DECE7EF}"/>
                </a:ext>
              </a:extLst>
            </p:cNvPr>
            <p:cNvSpPr/>
            <p:nvPr/>
          </p:nvSpPr>
          <p:spPr>
            <a:xfrm>
              <a:off x="9482984" y="1268760"/>
              <a:ext cx="244460" cy="244460"/>
            </a:xfrm>
            <a:prstGeom prst="rect">
              <a:avLst/>
            </a:prstGeom>
            <a:grp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29" name="TextBox 28">
            <a:extLst>
              <a:ext uri="{FF2B5EF4-FFF2-40B4-BE49-F238E27FC236}">
                <a16:creationId xmlns:a16="http://schemas.microsoft.com/office/drawing/2014/main" id="{B9ECBC4A-437F-797E-C94D-A258CC4CAE33}"/>
              </a:ext>
            </a:extLst>
          </p:cNvPr>
          <p:cNvSpPr txBox="1"/>
          <p:nvPr/>
        </p:nvSpPr>
        <p:spPr>
          <a:xfrm>
            <a:off x="961725" y="2719413"/>
            <a:ext cx="528893" cy="646331"/>
          </a:xfrm>
          <a:prstGeom prst="rect">
            <a:avLst/>
          </a:prstGeom>
          <a:noFill/>
        </p:spPr>
        <p:txBody>
          <a:bodyPr wrap="square" rtlCol="0">
            <a:spAutoFit/>
          </a:bodyPr>
          <a:lstStyle/>
          <a:p>
            <a:r>
              <a:rPr lang="en-AU" sz="3600" b="1"/>
              <a:t>1</a:t>
            </a:r>
          </a:p>
        </p:txBody>
      </p:sp>
      <p:sp>
        <p:nvSpPr>
          <p:cNvPr id="30" name="TextBox 29">
            <a:extLst>
              <a:ext uri="{FF2B5EF4-FFF2-40B4-BE49-F238E27FC236}">
                <a16:creationId xmlns:a16="http://schemas.microsoft.com/office/drawing/2014/main" id="{DB656AC3-464C-7623-D317-7805277926D5}"/>
              </a:ext>
            </a:extLst>
          </p:cNvPr>
          <p:cNvSpPr txBox="1"/>
          <p:nvPr/>
        </p:nvSpPr>
        <p:spPr>
          <a:xfrm>
            <a:off x="4848478" y="2719413"/>
            <a:ext cx="528893" cy="646331"/>
          </a:xfrm>
          <a:prstGeom prst="rect">
            <a:avLst/>
          </a:prstGeom>
          <a:noFill/>
        </p:spPr>
        <p:txBody>
          <a:bodyPr wrap="square" rtlCol="0">
            <a:spAutoFit/>
          </a:bodyPr>
          <a:lstStyle/>
          <a:p>
            <a:r>
              <a:rPr lang="en-AU" sz="3600" b="1"/>
              <a:t>2</a:t>
            </a:r>
          </a:p>
        </p:txBody>
      </p:sp>
      <p:sp>
        <p:nvSpPr>
          <p:cNvPr id="31" name="TextBox 30">
            <a:extLst>
              <a:ext uri="{FF2B5EF4-FFF2-40B4-BE49-F238E27FC236}">
                <a16:creationId xmlns:a16="http://schemas.microsoft.com/office/drawing/2014/main" id="{EBFFAEA4-32CD-70E4-D70A-75D1518370A7}"/>
              </a:ext>
            </a:extLst>
          </p:cNvPr>
          <p:cNvSpPr txBox="1"/>
          <p:nvPr/>
        </p:nvSpPr>
        <p:spPr>
          <a:xfrm>
            <a:off x="8629652" y="2719413"/>
            <a:ext cx="528893" cy="646331"/>
          </a:xfrm>
          <a:prstGeom prst="rect">
            <a:avLst/>
          </a:prstGeom>
          <a:noFill/>
        </p:spPr>
        <p:txBody>
          <a:bodyPr wrap="square" rtlCol="0">
            <a:spAutoFit/>
          </a:bodyPr>
          <a:lstStyle/>
          <a:p>
            <a:r>
              <a:rPr lang="en-AU" sz="3600" b="1"/>
              <a:t>3</a:t>
            </a:r>
          </a:p>
        </p:txBody>
      </p:sp>
      <p:sp>
        <p:nvSpPr>
          <p:cNvPr id="35" name="TextBox 34">
            <a:extLst>
              <a:ext uri="{FF2B5EF4-FFF2-40B4-BE49-F238E27FC236}">
                <a16:creationId xmlns:a16="http://schemas.microsoft.com/office/drawing/2014/main" id="{59EC9416-5F3A-F937-E212-DD4628ABCDC0}"/>
              </a:ext>
            </a:extLst>
          </p:cNvPr>
          <p:cNvSpPr txBox="1"/>
          <p:nvPr/>
        </p:nvSpPr>
        <p:spPr>
          <a:xfrm>
            <a:off x="530173" y="1130899"/>
            <a:ext cx="9022619" cy="814710"/>
          </a:xfrm>
          <a:prstGeom prst="rect">
            <a:avLst/>
          </a:prstGeom>
          <a:noFill/>
        </p:spPr>
        <p:txBody>
          <a:bodyPr wrap="square">
            <a:spAutoFit/>
          </a:bodyPr>
          <a:lstStyle/>
          <a:p>
            <a:pPr marL="266700" marR="0" lvl="1" algn="l" defTabSz="914400" rtl="0" eaLnBrk="1" fontAlgn="auto" latinLnBrk="0" hangingPunct="1">
              <a:lnSpc>
                <a:spcPct val="110000"/>
              </a:lnSpc>
              <a:spcBef>
                <a:spcPts val="1000"/>
              </a:spcBef>
              <a:spcAft>
                <a:spcPts val="0"/>
              </a:spcAft>
              <a:buClrTx/>
              <a:buSzTx/>
              <a:tabLst/>
              <a:defRPr/>
            </a:pPr>
            <a:r>
              <a:rPr kumimoji="0" lang="en-AU" sz="1800" b="0" i="0" u="none" strike="noStrike" kern="1200" cap="none" spc="0" normalizeH="0" baseline="0" noProof="0">
                <a:ln>
                  <a:noFill/>
                </a:ln>
                <a:solidFill>
                  <a:prstClr val="black">
                    <a:lumMod val="85000"/>
                    <a:lumOff val="15000"/>
                  </a:prstClr>
                </a:solidFill>
                <a:effectLst/>
                <a:uLnTx/>
                <a:uFillTx/>
                <a:ea typeface="+mn-ea"/>
                <a:cs typeface="Calibri"/>
              </a:rPr>
              <a:t>Separate selection criteria and sub-criteria for Specialist and Generalist Providers</a:t>
            </a:r>
          </a:p>
          <a:p>
            <a:pPr marL="541020" marR="0" lvl="1" indent="-274320" algn="l" defTabSz="914400" rtl="0" eaLnBrk="1" fontAlgn="auto" latinLnBrk="0" hangingPunct="1">
              <a:lnSpc>
                <a:spcPct val="110000"/>
              </a:lnSpc>
              <a:spcBef>
                <a:spcPts val="1000"/>
              </a:spcBef>
              <a:spcAft>
                <a:spcPts val="0"/>
              </a:spcAft>
              <a:buClrTx/>
              <a:buSzTx/>
              <a:buFont typeface="Arial" panose="020B0604020202020204" pitchFamily="34" charset="0"/>
              <a:buChar char="•"/>
              <a:tabLst/>
              <a:defRPr/>
            </a:pPr>
            <a:r>
              <a:rPr kumimoji="0" lang="en-AU" sz="1800" b="0" i="0" u="none" strike="noStrike" kern="1200" cap="none" spc="0" normalizeH="0" baseline="0" noProof="0">
                <a:ln>
                  <a:noFill/>
                </a:ln>
                <a:solidFill>
                  <a:prstClr val="black">
                    <a:lumMod val="85000"/>
                    <a:lumOff val="15000"/>
                  </a:prstClr>
                </a:solidFill>
                <a:effectLst/>
                <a:uLnTx/>
                <a:uFillTx/>
                <a:ea typeface="+mn-ea"/>
                <a:cs typeface="Calibri"/>
              </a:rPr>
              <a:t>Proposed selection criteria:</a:t>
            </a:r>
            <a:endParaRPr kumimoji="0" lang="en-US" sz="1800" b="0" i="0" u="none" strike="noStrike" kern="1200" cap="none" spc="0" normalizeH="0" baseline="0" noProof="0">
              <a:ln>
                <a:noFill/>
              </a:ln>
              <a:solidFill>
                <a:prstClr val="black">
                  <a:lumMod val="85000"/>
                  <a:lumOff val="15000"/>
                </a:prstClr>
              </a:solidFill>
              <a:effectLst/>
              <a:uLnTx/>
              <a:uFillTx/>
              <a:ea typeface="+mn-ea"/>
              <a:cs typeface="Calibri"/>
            </a:endParaRPr>
          </a:p>
        </p:txBody>
      </p:sp>
    </p:spTree>
    <p:extLst>
      <p:ext uri="{BB962C8B-B14F-4D97-AF65-F5344CB8AC3E}">
        <p14:creationId xmlns:p14="http://schemas.microsoft.com/office/powerpoint/2010/main" val="37219557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489" y="243756"/>
            <a:ext cx="7972148" cy="677108"/>
          </a:xfrm>
        </p:spPr>
        <p:txBody>
          <a:bodyPr/>
          <a:lstStyle/>
          <a:p>
            <a:r>
              <a:rPr lang="en-AU"/>
              <a:t>Organisational Capability (SC1)</a:t>
            </a:r>
          </a:p>
        </p:txBody>
      </p:sp>
      <p:sp>
        <p:nvSpPr>
          <p:cNvPr id="4" name="Rectangle 3">
            <a:extLst>
              <a:ext uri="{FF2B5EF4-FFF2-40B4-BE49-F238E27FC236}">
                <a16:creationId xmlns:a16="http://schemas.microsoft.com/office/drawing/2014/main" id="{97BC8B4C-ABF3-7AE2-B8C6-85F61BDA6967}"/>
              </a:ext>
              <a:ext uri="{C183D7F6-B498-43B3-948B-1728B52AA6E4}">
                <adec:decorative xmlns:adec="http://schemas.microsoft.com/office/drawing/2017/decorative" val="1"/>
              </a:ext>
            </a:extLst>
          </p:cNvPr>
          <p:cNvSpPr/>
          <p:nvPr/>
        </p:nvSpPr>
        <p:spPr>
          <a:xfrm>
            <a:off x="0"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5" name="Rectangle 4">
            <a:extLst>
              <a:ext uri="{FF2B5EF4-FFF2-40B4-BE49-F238E27FC236}">
                <a16:creationId xmlns:a16="http://schemas.microsoft.com/office/drawing/2014/main" id="{4D4C375A-D631-2CA0-6123-72291B8D7FCD}"/>
              </a:ext>
              <a:ext uri="{C183D7F6-B498-43B3-948B-1728B52AA6E4}">
                <adec:decorative xmlns:adec="http://schemas.microsoft.com/office/drawing/2017/decorative" val="1"/>
              </a:ext>
            </a:extLst>
          </p:cNvPr>
          <p:cNvSpPr/>
          <p:nvPr/>
        </p:nvSpPr>
        <p:spPr>
          <a:xfrm>
            <a:off x="0"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6" name="Rectangle 5">
            <a:extLst>
              <a:ext uri="{FF2B5EF4-FFF2-40B4-BE49-F238E27FC236}">
                <a16:creationId xmlns:a16="http://schemas.microsoft.com/office/drawing/2014/main" id="{092117EA-4561-16A0-4D14-5AB708892B7A}"/>
              </a:ext>
              <a:ext uri="{C183D7F6-B498-43B3-948B-1728B52AA6E4}">
                <adec:decorative xmlns:adec="http://schemas.microsoft.com/office/drawing/2017/decorative" val="1"/>
              </a:ext>
            </a:extLst>
          </p:cNvPr>
          <p:cNvSpPr/>
          <p:nvPr/>
        </p:nvSpPr>
        <p:spPr>
          <a:xfrm flipH="1">
            <a:off x="7750598"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7" name="Rectangle 6">
            <a:extLst>
              <a:ext uri="{FF2B5EF4-FFF2-40B4-BE49-F238E27FC236}">
                <a16:creationId xmlns:a16="http://schemas.microsoft.com/office/drawing/2014/main" id="{AA30F9A2-2672-3CB9-5CFA-F93FDF669B07}"/>
              </a:ext>
              <a:ext uri="{C183D7F6-B498-43B3-948B-1728B52AA6E4}">
                <adec:decorative xmlns:adec="http://schemas.microsoft.com/office/drawing/2017/decorative" val="1"/>
              </a:ext>
            </a:extLst>
          </p:cNvPr>
          <p:cNvSpPr/>
          <p:nvPr/>
        </p:nvSpPr>
        <p:spPr>
          <a:xfrm flipH="1">
            <a:off x="8326664"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grpSp>
        <p:nvGrpSpPr>
          <p:cNvPr id="8" name="Group 7">
            <a:extLst>
              <a:ext uri="{FF2B5EF4-FFF2-40B4-BE49-F238E27FC236}">
                <a16:creationId xmlns:a16="http://schemas.microsoft.com/office/drawing/2014/main" id="{2EB98DDC-60B8-D260-A633-AC7EF682118E}"/>
              </a:ext>
              <a:ext uri="{C183D7F6-B498-43B3-948B-1728B52AA6E4}">
                <adec:decorative xmlns:adec="http://schemas.microsoft.com/office/drawing/2017/decorative" val="1"/>
              </a:ext>
            </a:extLst>
          </p:cNvPr>
          <p:cNvGrpSpPr/>
          <p:nvPr/>
        </p:nvGrpSpPr>
        <p:grpSpPr>
          <a:xfrm>
            <a:off x="987086" y="2819380"/>
            <a:ext cx="2520276" cy="3497135"/>
            <a:chOff x="987086" y="1844824"/>
            <a:chExt cx="2520276" cy="3497135"/>
          </a:xfrm>
        </p:grpSpPr>
        <p:sp>
          <p:nvSpPr>
            <p:cNvPr id="9" name="Rectangle 8">
              <a:extLst>
                <a:ext uri="{FF2B5EF4-FFF2-40B4-BE49-F238E27FC236}">
                  <a16:creationId xmlns:a16="http://schemas.microsoft.com/office/drawing/2014/main" id="{4CC8F4B9-78AC-F169-8B16-80DECEBF9D2F}"/>
                </a:ext>
              </a:extLst>
            </p:cNvPr>
            <p:cNvSpPr/>
            <p:nvPr/>
          </p:nvSpPr>
          <p:spPr>
            <a:xfrm>
              <a:off x="1053852"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0" name="Freeform: Shape 9">
              <a:extLst>
                <a:ext uri="{FF2B5EF4-FFF2-40B4-BE49-F238E27FC236}">
                  <a16:creationId xmlns:a16="http://schemas.microsoft.com/office/drawing/2014/main" id="{2CDD201D-6974-E2C9-D096-6E555815B3F3}"/>
                </a:ext>
              </a:extLst>
            </p:cNvPr>
            <p:cNvSpPr/>
            <p:nvPr/>
          </p:nvSpPr>
          <p:spPr>
            <a:xfrm flipV="1">
              <a:off x="987086"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17" name="TextBox 16">
            <a:extLst>
              <a:ext uri="{FF2B5EF4-FFF2-40B4-BE49-F238E27FC236}">
                <a16:creationId xmlns:a16="http://schemas.microsoft.com/office/drawing/2014/main" id="{9A511D45-9818-06A3-25E3-98955851A8E0}"/>
              </a:ext>
            </a:extLst>
          </p:cNvPr>
          <p:cNvSpPr txBox="1"/>
          <p:nvPr/>
        </p:nvSpPr>
        <p:spPr>
          <a:xfrm>
            <a:off x="1188442" y="3771787"/>
            <a:ext cx="2169665" cy="1200329"/>
          </a:xfrm>
          <a:prstGeom prst="rect">
            <a:avLst/>
          </a:prstGeom>
          <a:noFill/>
        </p:spPr>
        <p:txBody>
          <a:bodyPr wrap="square" rtlCol="0">
            <a:spAutoFit/>
          </a:bodyPr>
          <a:lstStyle/>
          <a:p>
            <a:pPr algn="ctr" defTabSz="1218987"/>
            <a:r>
              <a:rPr lang="en-AU">
                <a:solidFill>
                  <a:prstClr val="black"/>
                </a:solidFill>
              </a:rPr>
              <a:t>Answered once at the </a:t>
            </a:r>
            <a:r>
              <a:rPr lang="en-AU" b="1">
                <a:solidFill>
                  <a:prstClr val="black"/>
                </a:solidFill>
              </a:rPr>
              <a:t>organisational </a:t>
            </a:r>
            <a:r>
              <a:rPr lang="en-AU">
                <a:solidFill>
                  <a:prstClr val="black"/>
                </a:solidFill>
              </a:rPr>
              <a:t> level</a:t>
            </a:r>
          </a:p>
        </p:txBody>
      </p:sp>
      <p:pic>
        <p:nvPicPr>
          <p:cNvPr id="32" name="Picture 31">
            <a:extLst>
              <a:ext uri="{FF2B5EF4-FFF2-40B4-BE49-F238E27FC236}">
                <a16:creationId xmlns:a16="http://schemas.microsoft.com/office/drawing/2014/main" id="{7E0DF764-9123-B053-3900-1D587FDF75E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357854" y="1541124"/>
            <a:ext cx="5556708" cy="4549928"/>
          </a:xfrm>
          <a:prstGeom prst="rect">
            <a:avLst/>
          </a:prstGeom>
        </p:spPr>
      </p:pic>
      <p:sp>
        <p:nvSpPr>
          <p:cNvPr id="33" name="TextBox 32">
            <a:extLst>
              <a:ext uri="{FF2B5EF4-FFF2-40B4-BE49-F238E27FC236}">
                <a16:creationId xmlns:a16="http://schemas.microsoft.com/office/drawing/2014/main" id="{2DE5A49B-85EF-7127-49E0-71BD71F7D3F1}"/>
              </a:ext>
            </a:extLst>
          </p:cNvPr>
          <p:cNvSpPr txBox="1"/>
          <p:nvPr/>
        </p:nvSpPr>
        <p:spPr>
          <a:xfrm>
            <a:off x="4639583" y="2208333"/>
            <a:ext cx="4972692" cy="3108543"/>
          </a:xfrm>
          <a:prstGeom prst="rect">
            <a:avLst/>
          </a:prstGeom>
          <a:noFill/>
        </p:spPr>
        <p:txBody>
          <a:bodyPr wrap="square" rtlCol="0">
            <a:spAutoFit/>
          </a:bodyPr>
          <a:lstStyle/>
          <a:p>
            <a:pPr algn="ctr"/>
            <a:r>
              <a:rPr lang="en-AU" sz="2800">
                <a:solidFill>
                  <a:schemeClr val="bg1"/>
                </a:solidFill>
              </a:rPr>
              <a:t>How the Respondent’s organisational management, and governance framework and delivery approach, will ensure performance and deliver quality disability employment services</a:t>
            </a:r>
          </a:p>
        </p:txBody>
      </p:sp>
    </p:spTree>
    <p:extLst>
      <p:ext uri="{BB962C8B-B14F-4D97-AF65-F5344CB8AC3E}">
        <p14:creationId xmlns:p14="http://schemas.microsoft.com/office/powerpoint/2010/main" val="317770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043DEAD-DE34-97DF-342A-59369167304B}"/>
              </a:ext>
            </a:extLst>
          </p:cNvPr>
          <p:cNvSpPr>
            <a:spLocks noGrp="1"/>
          </p:cNvSpPr>
          <p:nvPr>
            <p:ph type="sldNum" sz="quarter" idx="12"/>
          </p:nvPr>
        </p:nvSpPr>
        <p:spPr/>
        <p:txBody>
          <a:bodyPr/>
          <a:lstStyle/>
          <a:p>
            <a:fld id="{3F63F2B1-4266-4ED4-AC2C-DB487684831E}" type="slidenum">
              <a:rPr lang="en-AU" noProof="0" smtClean="0"/>
              <a:t>3</a:t>
            </a:fld>
            <a:endParaRPr lang="en-US"/>
          </a:p>
        </p:txBody>
      </p:sp>
      <p:sp>
        <p:nvSpPr>
          <p:cNvPr id="8" name="Rectangle 7">
            <a:extLst>
              <a:ext uri="{FF2B5EF4-FFF2-40B4-BE49-F238E27FC236}">
                <a16:creationId xmlns:a16="http://schemas.microsoft.com/office/drawing/2014/main" id="{238C937A-988B-4DFF-9B07-7204BDA362ED}"/>
              </a:ext>
              <a:ext uri="{C183D7F6-B498-43B3-948B-1728B52AA6E4}">
                <adec:decorative xmlns:adec="http://schemas.microsoft.com/office/drawing/2017/decorative" val="1"/>
              </a:ext>
            </a:extLst>
          </p:cNvPr>
          <p:cNvSpPr/>
          <p:nvPr/>
        </p:nvSpPr>
        <p:spPr>
          <a:xfrm>
            <a:off x="0" y="2070847"/>
            <a:ext cx="12192000" cy="2823882"/>
          </a:xfrm>
          <a:prstGeom prst="rect">
            <a:avLst/>
          </a:prstGeom>
          <a:solidFill>
            <a:srgbClr val="005A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a:extLst>
              <a:ext uri="{FF2B5EF4-FFF2-40B4-BE49-F238E27FC236}">
                <a16:creationId xmlns:a16="http://schemas.microsoft.com/office/drawing/2014/main" id="{65450530-C675-EAE7-BECC-6BF8B3484771}"/>
              </a:ext>
              <a:ext uri="{C183D7F6-B498-43B3-948B-1728B52AA6E4}">
                <adec:decorative xmlns:adec="http://schemas.microsoft.com/office/drawing/2017/decorative" val="1"/>
              </a:ext>
            </a:extLst>
          </p:cNvPr>
          <p:cNvSpPr/>
          <p:nvPr/>
        </p:nvSpPr>
        <p:spPr>
          <a:xfrm>
            <a:off x="0" y="1604683"/>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a:extLst>
              <a:ext uri="{FF2B5EF4-FFF2-40B4-BE49-F238E27FC236}">
                <a16:creationId xmlns:a16="http://schemas.microsoft.com/office/drawing/2014/main" id="{3A9D246F-FE0C-BEF3-049A-6182729470AD}"/>
              </a:ext>
              <a:ext uri="{C183D7F6-B498-43B3-948B-1728B52AA6E4}">
                <adec:decorative xmlns:adec="http://schemas.microsoft.com/office/drawing/2017/decorative" val="1"/>
              </a:ext>
            </a:extLst>
          </p:cNvPr>
          <p:cNvSpPr/>
          <p:nvPr/>
        </p:nvSpPr>
        <p:spPr>
          <a:xfrm>
            <a:off x="0" y="4894729"/>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3" name="Picture 2" descr="Use QR code or go to:&#10;https://app.sli.do/event/6o16JbqHUcDCu2NNuuP3kw">
            <a:extLst>
              <a:ext uri="{FF2B5EF4-FFF2-40B4-BE49-F238E27FC236}">
                <a16:creationId xmlns:a16="http://schemas.microsoft.com/office/drawing/2014/main" id="{8FBC1872-29BD-F19B-13DC-A57FFA9F6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01699" y="2263588"/>
            <a:ext cx="2438400" cy="2438400"/>
          </a:xfrm>
          <a:prstGeom prst="rect">
            <a:avLst/>
          </a:prstGeom>
        </p:spPr>
      </p:pic>
      <p:sp>
        <p:nvSpPr>
          <p:cNvPr id="2" name="Title 2">
            <a:extLst>
              <a:ext uri="{FF2B5EF4-FFF2-40B4-BE49-F238E27FC236}">
                <a16:creationId xmlns:a16="http://schemas.microsoft.com/office/drawing/2014/main" id="{12DD73E7-30DF-4037-0D16-0147339515A3}"/>
              </a:ext>
            </a:extLst>
          </p:cNvPr>
          <p:cNvSpPr txBox="1">
            <a:spLocks noGrp="1"/>
          </p:cNvSpPr>
          <p:nvPr>
            <p:ph type="title" idx="4294967295"/>
          </p:nvPr>
        </p:nvSpPr>
        <p:spPr>
          <a:xfrm>
            <a:off x="363487" y="401357"/>
            <a:ext cx="11276063" cy="75713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5568"/>
                </a:solidFill>
                <a:effectLst/>
                <a:uLnTx/>
                <a:uFillTx/>
                <a:latin typeface="+mn-lt"/>
                <a:ea typeface="+mj-ea"/>
                <a:cs typeface="Arial" panose="020B0604020202020204" pitchFamily="34" charset="0"/>
              </a:rPr>
              <a:t>We invite </a:t>
            </a:r>
            <a:r>
              <a:rPr kumimoji="0" lang="en-US" sz="4800" b="0" i="0" u="none" strike="noStrike" kern="1200" cap="none" spc="0" normalizeH="0" baseline="0" noProof="0" dirty="0">
                <a:ln>
                  <a:noFill/>
                </a:ln>
                <a:solidFill>
                  <a:srgbClr val="005568"/>
                </a:solidFill>
                <a:effectLst/>
                <a:uLnTx/>
                <a:uFillTx/>
                <a:latin typeface="+mn-lt"/>
                <a:ea typeface="+mn-ea"/>
                <a:cs typeface="Arial" panose="020B0604020202020204" pitchFamily="34" charset="0"/>
              </a:rPr>
              <a:t>you to join the discussion</a:t>
            </a:r>
            <a:endParaRPr kumimoji="0" lang="en-US" sz="4800" b="1" i="0" u="none" strike="noStrike" kern="1200" cap="none" spc="0" normalizeH="0" baseline="0" noProof="0" dirty="0">
              <a:ln>
                <a:noFill/>
              </a:ln>
              <a:solidFill>
                <a:srgbClr val="005568"/>
              </a:solidFill>
              <a:effectLst/>
              <a:uLnTx/>
              <a:uFillTx/>
              <a:latin typeface="+mn-lt"/>
              <a:ea typeface="+mj-ea"/>
              <a:cs typeface="Arial" panose="020B0604020202020204" pitchFamily="34" charset="0"/>
            </a:endParaRPr>
          </a:p>
        </p:txBody>
      </p:sp>
      <p:sp>
        <p:nvSpPr>
          <p:cNvPr id="4" name="TextBox 2">
            <a:extLst>
              <a:ext uri="{FF2B5EF4-FFF2-40B4-BE49-F238E27FC236}">
                <a16:creationId xmlns:a16="http://schemas.microsoft.com/office/drawing/2014/main" id="{93A545F1-7E25-25E2-3463-B804C086A6C0}"/>
              </a:ext>
            </a:extLst>
          </p:cNvPr>
          <p:cNvSpPr txBox="1"/>
          <p:nvPr/>
        </p:nvSpPr>
        <p:spPr>
          <a:xfrm>
            <a:off x="519270" y="2513559"/>
            <a:ext cx="7767480" cy="220675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pPr>
            <a:r>
              <a:rPr lang="en-US" sz="3200" dirty="0">
                <a:solidFill>
                  <a:schemeClr val="bg1"/>
                </a:solidFill>
                <a:cs typeface="Arial" panose="020B0604020202020204" pitchFamily="34" charset="0"/>
              </a:rPr>
              <a:t>Use QR code or go to:</a:t>
            </a:r>
          </a:p>
          <a:p>
            <a:pPr>
              <a:lnSpc>
                <a:spcPct val="90000"/>
              </a:lnSpc>
            </a:pPr>
            <a:endParaRPr lang="en-US" sz="2800" dirty="0">
              <a:solidFill>
                <a:schemeClr val="bg1"/>
              </a:solidFill>
              <a:cs typeface="Arial" panose="020B0604020202020204" pitchFamily="34" charset="0"/>
            </a:endParaRPr>
          </a:p>
          <a:p>
            <a:r>
              <a:rPr lang="en-AU" sz="2400" u="sng" dirty="0">
                <a:solidFill>
                  <a:schemeClr val="bg1"/>
                </a:solidFill>
                <a:effectLst/>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https://app.sli.do/event/6o16JbqHUcDCu2NNuuP3kw</a:t>
            </a:r>
            <a:endParaRPr lang="en-AU" sz="2400" dirty="0">
              <a:solidFill>
                <a:schemeClr val="bg1"/>
              </a:solidFill>
              <a:effectLst/>
              <a:ea typeface="Aptos" panose="020B0004020202020204" pitchFamily="34" charset="0"/>
              <a:cs typeface="Aptos" panose="020B0004020202020204" pitchFamily="34" charset="0"/>
            </a:endParaRPr>
          </a:p>
          <a:p>
            <a:pPr>
              <a:lnSpc>
                <a:spcPct val="90000"/>
              </a:lnSpc>
            </a:pPr>
            <a:endParaRPr lang="en-US" sz="3600" dirty="0">
              <a:solidFill>
                <a:schemeClr val="bg1"/>
              </a:solidFill>
              <a:cs typeface="Arial" panose="020B0604020202020204" pitchFamily="34" charset="0"/>
            </a:endParaRPr>
          </a:p>
          <a:p>
            <a:pPr>
              <a:lnSpc>
                <a:spcPct val="90000"/>
              </a:lnSpc>
            </a:pPr>
            <a:endParaRPr lang="en-US" sz="2800" dirty="0">
              <a:solidFill>
                <a:schemeClr val="bg1"/>
              </a:solidFill>
              <a:highlight>
                <a:srgbClr val="FFFF00"/>
              </a:highlight>
              <a:cs typeface="Arial" panose="020B0604020202020204" pitchFamily="34" charset="0"/>
            </a:endParaRPr>
          </a:p>
        </p:txBody>
      </p:sp>
    </p:spTree>
    <p:extLst>
      <p:ext uri="{BB962C8B-B14F-4D97-AF65-F5344CB8AC3E}">
        <p14:creationId xmlns:p14="http://schemas.microsoft.com/office/powerpoint/2010/main" val="18000312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488" y="-433353"/>
            <a:ext cx="9022619" cy="1354217"/>
          </a:xfrm>
        </p:spPr>
        <p:txBody>
          <a:bodyPr/>
          <a:lstStyle/>
          <a:p>
            <a:r>
              <a:rPr lang="en-AU"/>
              <a:t>Tailored Servicing Strategies (SC2)</a:t>
            </a:r>
          </a:p>
        </p:txBody>
      </p:sp>
      <p:sp>
        <p:nvSpPr>
          <p:cNvPr id="4" name="Rectangle 3">
            <a:extLst>
              <a:ext uri="{FF2B5EF4-FFF2-40B4-BE49-F238E27FC236}">
                <a16:creationId xmlns:a16="http://schemas.microsoft.com/office/drawing/2014/main" id="{97BC8B4C-ABF3-7AE2-B8C6-85F61BDA6967}"/>
              </a:ext>
              <a:ext uri="{C183D7F6-B498-43B3-948B-1728B52AA6E4}">
                <adec:decorative xmlns:adec="http://schemas.microsoft.com/office/drawing/2017/decorative" val="1"/>
              </a:ext>
            </a:extLst>
          </p:cNvPr>
          <p:cNvSpPr/>
          <p:nvPr/>
        </p:nvSpPr>
        <p:spPr>
          <a:xfrm>
            <a:off x="0"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5" name="Rectangle 4">
            <a:extLst>
              <a:ext uri="{FF2B5EF4-FFF2-40B4-BE49-F238E27FC236}">
                <a16:creationId xmlns:a16="http://schemas.microsoft.com/office/drawing/2014/main" id="{4D4C375A-D631-2CA0-6123-72291B8D7FCD}"/>
              </a:ext>
              <a:ext uri="{C183D7F6-B498-43B3-948B-1728B52AA6E4}">
                <adec:decorative xmlns:adec="http://schemas.microsoft.com/office/drawing/2017/decorative" val="1"/>
              </a:ext>
            </a:extLst>
          </p:cNvPr>
          <p:cNvSpPr/>
          <p:nvPr/>
        </p:nvSpPr>
        <p:spPr>
          <a:xfrm>
            <a:off x="0"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6" name="Rectangle 5">
            <a:extLst>
              <a:ext uri="{FF2B5EF4-FFF2-40B4-BE49-F238E27FC236}">
                <a16:creationId xmlns:a16="http://schemas.microsoft.com/office/drawing/2014/main" id="{092117EA-4561-16A0-4D14-5AB708892B7A}"/>
              </a:ext>
              <a:ext uri="{C183D7F6-B498-43B3-948B-1728B52AA6E4}">
                <adec:decorative xmlns:adec="http://schemas.microsoft.com/office/drawing/2017/decorative" val="1"/>
              </a:ext>
            </a:extLst>
          </p:cNvPr>
          <p:cNvSpPr/>
          <p:nvPr/>
        </p:nvSpPr>
        <p:spPr>
          <a:xfrm flipH="1">
            <a:off x="7750598"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7" name="Rectangle 6">
            <a:extLst>
              <a:ext uri="{FF2B5EF4-FFF2-40B4-BE49-F238E27FC236}">
                <a16:creationId xmlns:a16="http://schemas.microsoft.com/office/drawing/2014/main" id="{AA30F9A2-2672-3CB9-5CFA-F93FDF669B07}"/>
              </a:ext>
              <a:ext uri="{C183D7F6-B498-43B3-948B-1728B52AA6E4}">
                <adec:decorative xmlns:adec="http://schemas.microsoft.com/office/drawing/2017/decorative" val="1"/>
              </a:ext>
            </a:extLst>
          </p:cNvPr>
          <p:cNvSpPr/>
          <p:nvPr/>
        </p:nvSpPr>
        <p:spPr>
          <a:xfrm flipH="1">
            <a:off x="8326664"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grpSp>
        <p:nvGrpSpPr>
          <p:cNvPr id="8" name="Group 7">
            <a:extLst>
              <a:ext uri="{FF2B5EF4-FFF2-40B4-BE49-F238E27FC236}">
                <a16:creationId xmlns:a16="http://schemas.microsoft.com/office/drawing/2014/main" id="{2EB98DDC-60B8-D260-A633-AC7EF682118E}"/>
              </a:ext>
              <a:ext uri="{C183D7F6-B498-43B3-948B-1728B52AA6E4}">
                <adec:decorative xmlns:adec="http://schemas.microsoft.com/office/drawing/2017/decorative" val="1"/>
              </a:ext>
            </a:extLst>
          </p:cNvPr>
          <p:cNvGrpSpPr/>
          <p:nvPr/>
        </p:nvGrpSpPr>
        <p:grpSpPr>
          <a:xfrm>
            <a:off x="987086" y="2819380"/>
            <a:ext cx="2520276" cy="3497135"/>
            <a:chOff x="987086" y="1844824"/>
            <a:chExt cx="2520276" cy="3497135"/>
          </a:xfrm>
        </p:grpSpPr>
        <p:sp>
          <p:nvSpPr>
            <p:cNvPr id="9" name="Rectangle 8">
              <a:extLst>
                <a:ext uri="{FF2B5EF4-FFF2-40B4-BE49-F238E27FC236}">
                  <a16:creationId xmlns:a16="http://schemas.microsoft.com/office/drawing/2014/main" id="{4CC8F4B9-78AC-F169-8B16-80DECEBF9D2F}"/>
                </a:ext>
              </a:extLst>
            </p:cNvPr>
            <p:cNvSpPr/>
            <p:nvPr/>
          </p:nvSpPr>
          <p:spPr>
            <a:xfrm>
              <a:off x="1053852"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0" name="Freeform: Shape 9">
              <a:extLst>
                <a:ext uri="{FF2B5EF4-FFF2-40B4-BE49-F238E27FC236}">
                  <a16:creationId xmlns:a16="http://schemas.microsoft.com/office/drawing/2014/main" id="{2CDD201D-6974-E2C9-D096-6E555815B3F3}"/>
                </a:ext>
              </a:extLst>
            </p:cNvPr>
            <p:cNvSpPr/>
            <p:nvPr/>
          </p:nvSpPr>
          <p:spPr>
            <a:xfrm flipV="1">
              <a:off x="987086"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18" name="TextBox 17">
            <a:extLst>
              <a:ext uri="{FF2B5EF4-FFF2-40B4-BE49-F238E27FC236}">
                <a16:creationId xmlns:a16="http://schemas.microsoft.com/office/drawing/2014/main" id="{7FAFA4D6-2E38-87AA-0B04-6F98324C0160}"/>
              </a:ext>
            </a:extLst>
          </p:cNvPr>
          <p:cNvSpPr txBox="1"/>
          <p:nvPr/>
        </p:nvSpPr>
        <p:spPr>
          <a:xfrm>
            <a:off x="1134280" y="3824016"/>
            <a:ext cx="2169665" cy="1200329"/>
          </a:xfrm>
          <a:prstGeom prst="rect">
            <a:avLst/>
          </a:prstGeom>
          <a:noFill/>
        </p:spPr>
        <p:txBody>
          <a:bodyPr wrap="square" rtlCol="0">
            <a:spAutoFit/>
          </a:bodyPr>
          <a:lstStyle/>
          <a:p>
            <a:pPr algn="ctr" defTabSz="1218987"/>
            <a:r>
              <a:rPr lang="en-PH">
                <a:solidFill>
                  <a:prstClr val="black"/>
                </a:solidFill>
              </a:rPr>
              <a:t>Answered once at the </a:t>
            </a:r>
            <a:r>
              <a:rPr lang="en-PH" b="1" err="1">
                <a:solidFill>
                  <a:prstClr val="black"/>
                </a:solidFill>
              </a:rPr>
              <a:t>organisational</a:t>
            </a:r>
            <a:r>
              <a:rPr lang="en-PH">
                <a:solidFill>
                  <a:prstClr val="black"/>
                </a:solidFill>
              </a:rPr>
              <a:t>     level</a:t>
            </a:r>
          </a:p>
        </p:txBody>
      </p:sp>
      <p:pic>
        <p:nvPicPr>
          <p:cNvPr id="3" name="Picture 2">
            <a:extLst>
              <a:ext uri="{FF2B5EF4-FFF2-40B4-BE49-F238E27FC236}">
                <a16:creationId xmlns:a16="http://schemas.microsoft.com/office/drawing/2014/main" id="{C91F8179-9134-7FAC-3094-1E146BA2237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357854" y="1698208"/>
            <a:ext cx="5556708" cy="4392844"/>
          </a:xfrm>
          <a:prstGeom prst="rect">
            <a:avLst/>
          </a:prstGeom>
        </p:spPr>
      </p:pic>
      <p:sp>
        <p:nvSpPr>
          <p:cNvPr id="32" name="TextBox 31">
            <a:extLst>
              <a:ext uri="{FF2B5EF4-FFF2-40B4-BE49-F238E27FC236}">
                <a16:creationId xmlns:a16="http://schemas.microsoft.com/office/drawing/2014/main" id="{828DE78F-D81E-643C-D095-0F0CF833DAF1}"/>
              </a:ext>
            </a:extLst>
          </p:cNvPr>
          <p:cNvSpPr txBox="1"/>
          <p:nvPr/>
        </p:nvSpPr>
        <p:spPr>
          <a:xfrm>
            <a:off x="4639583" y="2208333"/>
            <a:ext cx="4972692" cy="3539430"/>
          </a:xfrm>
          <a:prstGeom prst="rect">
            <a:avLst/>
          </a:prstGeom>
          <a:noFill/>
        </p:spPr>
        <p:txBody>
          <a:bodyPr wrap="square" rtlCol="0">
            <a:spAutoFit/>
          </a:bodyPr>
          <a:lstStyle/>
          <a:p>
            <a:pPr algn="ctr"/>
            <a:r>
              <a:rPr lang="en-AU" sz="2800">
                <a:solidFill>
                  <a:schemeClr val="bg1"/>
                </a:solidFill>
              </a:rPr>
              <a:t>What is the Respondent’s service delivery model for Participants and Employers and how it will deliver tailored disability employment services that creates a culture with Participants and Employers at the centre</a:t>
            </a:r>
          </a:p>
        </p:txBody>
      </p:sp>
    </p:spTree>
    <p:extLst>
      <p:ext uri="{BB962C8B-B14F-4D97-AF65-F5344CB8AC3E}">
        <p14:creationId xmlns:p14="http://schemas.microsoft.com/office/powerpoint/2010/main" val="3224485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1568" y="200270"/>
            <a:ext cx="9297441" cy="1354217"/>
          </a:xfrm>
        </p:spPr>
        <p:txBody>
          <a:bodyPr/>
          <a:lstStyle/>
          <a:p>
            <a:r>
              <a:rPr lang="en-AU"/>
              <a:t>Local Strategies for Employer and Participant Engagement (SC3) </a:t>
            </a:r>
          </a:p>
        </p:txBody>
      </p:sp>
      <p:sp>
        <p:nvSpPr>
          <p:cNvPr id="4" name="Rectangle 3">
            <a:extLst>
              <a:ext uri="{FF2B5EF4-FFF2-40B4-BE49-F238E27FC236}">
                <a16:creationId xmlns:a16="http://schemas.microsoft.com/office/drawing/2014/main" id="{97BC8B4C-ABF3-7AE2-B8C6-85F61BDA6967}"/>
              </a:ext>
              <a:ext uri="{C183D7F6-B498-43B3-948B-1728B52AA6E4}">
                <adec:decorative xmlns:adec="http://schemas.microsoft.com/office/drawing/2017/decorative" val="1"/>
              </a:ext>
            </a:extLst>
          </p:cNvPr>
          <p:cNvSpPr/>
          <p:nvPr/>
        </p:nvSpPr>
        <p:spPr>
          <a:xfrm>
            <a:off x="0"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5" name="Rectangle 4">
            <a:extLst>
              <a:ext uri="{FF2B5EF4-FFF2-40B4-BE49-F238E27FC236}">
                <a16:creationId xmlns:a16="http://schemas.microsoft.com/office/drawing/2014/main" id="{4D4C375A-D631-2CA0-6123-72291B8D7FCD}"/>
              </a:ext>
              <a:ext uri="{C183D7F6-B498-43B3-948B-1728B52AA6E4}">
                <adec:decorative xmlns:adec="http://schemas.microsoft.com/office/drawing/2017/decorative" val="1"/>
              </a:ext>
            </a:extLst>
          </p:cNvPr>
          <p:cNvSpPr/>
          <p:nvPr/>
        </p:nvSpPr>
        <p:spPr>
          <a:xfrm>
            <a:off x="0"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6" name="Rectangle 5">
            <a:extLst>
              <a:ext uri="{FF2B5EF4-FFF2-40B4-BE49-F238E27FC236}">
                <a16:creationId xmlns:a16="http://schemas.microsoft.com/office/drawing/2014/main" id="{092117EA-4561-16A0-4D14-5AB708892B7A}"/>
              </a:ext>
              <a:ext uri="{C183D7F6-B498-43B3-948B-1728B52AA6E4}">
                <adec:decorative xmlns:adec="http://schemas.microsoft.com/office/drawing/2017/decorative" val="1"/>
              </a:ext>
            </a:extLst>
          </p:cNvPr>
          <p:cNvSpPr/>
          <p:nvPr/>
        </p:nvSpPr>
        <p:spPr>
          <a:xfrm flipH="1">
            <a:off x="7750598" y="4691899"/>
            <a:ext cx="4438227" cy="467893"/>
          </a:xfrm>
          <a:prstGeom prst="rect">
            <a:avLst/>
          </a:prstGeom>
          <a:solidFill>
            <a:srgbClr val="B3B6B7"/>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sp>
        <p:nvSpPr>
          <p:cNvPr id="7" name="Rectangle 6">
            <a:extLst>
              <a:ext uri="{FF2B5EF4-FFF2-40B4-BE49-F238E27FC236}">
                <a16:creationId xmlns:a16="http://schemas.microsoft.com/office/drawing/2014/main" id="{AA30F9A2-2672-3CB9-5CFA-F93FDF669B07}"/>
              </a:ext>
              <a:ext uri="{C183D7F6-B498-43B3-948B-1728B52AA6E4}">
                <adec:decorative xmlns:adec="http://schemas.microsoft.com/office/drawing/2017/decorative" val="1"/>
              </a:ext>
            </a:extLst>
          </p:cNvPr>
          <p:cNvSpPr/>
          <p:nvPr/>
        </p:nvSpPr>
        <p:spPr>
          <a:xfrm flipH="1">
            <a:off x="8326664" y="5159793"/>
            <a:ext cx="3862161" cy="467893"/>
          </a:xfrm>
          <a:prstGeom prst="rect">
            <a:avLst/>
          </a:prstGeom>
          <a:solidFill>
            <a:sysClr val="window" lastClr="FFFFFF">
              <a:lumMod val="85000"/>
            </a:sysClr>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ea typeface="+mn-ea"/>
              <a:cs typeface="+mn-cs"/>
            </a:endParaRPr>
          </a:p>
        </p:txBody>
      </p:sp>
      <p:grpSp>
        <p:nvGrpSpPr>
          <p:cNvPr id="8" name="Group 7">
            <a:extLst>
              <a:ext uri="{FF2B5EF4-FFF2-40B4-BE49-F238E27FC236}">
                <a16:creationId xmlns:a16="http://schemas.microsoft.com/office/drawing/2014/main" id="{2EB98DDC-60B8-D260-A633-AC7EF682118E}"/>
              </a:ext>
              <a:ext uri="{C183D7F6-B498-43B3-948B-1728B52AA6E4}">
                <adec:decorative xmlns:adec="http://schemas.microsoft.com/office/drawing/2017/decorative" val="1"/>
              </a:ext>
            </a:extLst>
          </p:cNvPr>
          <p:cNvGrpSpPr/>
          <p:nvPr/>
        </p:nvGrpSpPr>
        <p:grpSpPr>
          <a:xfrm>
            <a:off x="987086" y="2819380"/>
            <a:ext cx="2520276" cy="3497135"/>
            <a:chOff x="987086" y="1844824"/>
            <a:chExt cx="2520276" cy="3497135"/>
          </a:xfrm>
        </p:grpSpPr>
        <p:sp>
          <p:nvSpPr>
            <p:cNvPr id="9" name="Rectangle 8">
              <a:extLst>
                <a:ext uri="{FF2B5EF4-FFF2-40B4-BE49-F238E27FC236}">
                  <a16:creationId xmlns:a16="http://schemas.microsoft.com/office/drawing/2014/main" id="{4CC8F4B9-78AC-F169-8B16-80DECEBF9D2F}"/>
                </a:ext>
              </a:extLst>
            </p:cNvPr>
            <p:cNvSpPr/>
            <p:nvPr/>
          </p:nvSpPr>
          <p:spPr>
            <a:xfrm>
              <a:off x="1053852" y="4793424"/>
              <a:ext cx="2432726" cy="511194"/>
            </a:xfrm>
            <a:prstGeom prst="rect">
              <a:avLst/>
            </a:prstGeom>
            <a:solidFill>
              <a:sysClr val="windowText" lastClr="000000">
                <a:lumMod val="95000"/>
                <a:lumOff val="5000"/>
                <a:alpha val="54000"/>
              </a:sysClr>
            </a:solidFill>
            <a:ln w="25400" cap="flat" cmpd="sng" algn="ctr">
              <a:noFill/>
              <a:prstDash val="solid"/>
            </a:ln>
            <a:effectLst>
              <a:softEdge rad="190500"/>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0" name="Freeform: Shape 9">
              <a:extLst>
                <a:ext uri="{FF2B5EF4-FFF2-40B4-BE49-F238E27FC236}">
                  <a16:creationId xmlns:a16="http://schemas.microsoft.com/office/drawing/2014/main" id="{2CDD201D-6974-E2C9-D096-6E555815B3F3}"/>
                </a:ext>
              </a:extLst>
            </p:cNvPr>
            <p:cNvSpPr/>
            <p:nvPr/>
          </p:nvSpPr>
          <p:spPr>
            <a:xfrm flipV="1">
              <a:off x="987086" y="1844824"/>
              <a:ext cx="2520276" cy="3497135"/>
            </a:xfrm>
            <a:custGeom>
              <a:avLst/>
              <a:gdLst>
                <a:gd name="connsiteX0" fmla="*/ 0 w 2520276"/>
                <a:gd name="connsiteY0" fmla="*/ 3497135 h 3497135"/>
                <a:gd name="connsiteX1" fmla="*/ 2520276 w 2520276"/>
                <a:gd name="connsiteY1" fmla="*/ 3497135 h 3497135"/>
                <a:gd name="connsiteX2" fmla="*/ 2520276 w 2520276"/>
                <a:gd name="connsiteY2" fmla="*/ 328787 h 3497135"/>
                <a:gd name="connsiteX3" fmla="*/ 816053 w 2520276"/>
                <a:gd name="connsiteY3" fmla="*/ 328787 h 3497135"/>
                <a:gd name="connsiteX4" fmla="*/ 549799 w 2520276"/>
                <a:gd name="connsiteY4" fmla="*/ 0 h 3497135"/>
                <a:gd name="connsiteX5" fmla="*/ 283545 w 2520276"/>
                <a:gd name="connsiteY5" fmla="*/ 328787 h 3497135"/>
                <a:gd name="connsiteX6" fmla="*/ 0 w 2520276"/>
                <a:gd name="connsiteY6" fmla="*/ 328787 h 349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0276" h="3497135">
                  <a:moveTo>
                    <a:pt x="0" y="3497135"/>
                  </a:moveTo>
                  <a:lnTo>
                    <a:pt x="2520276" y="3497135"/>
                  </a:lnTo>
                  <a:lnTo>
                    <a:pt x="2520276" y="328787"/>
                  </a:lnTo>
                  <a:lnTo>
                    <a:pt x="816053" y="328787"/>
                  </a:lnTo>
                  <a:lnTo>
                    <a:pt x="549799" y="0"/>
                  </a:lnTo>
                  <a:lnTo>
                    <a:pt x="283545" y="328787"/>
                  </a:lnTo>
                  <a:lnTo>
                    <a:pt x="0" y="328787"/>
                  </a:lnTo>
                  <a:close/>
                </a:path>
              </a:pathLst>
            </a:custGeom>
            <a:solidFill>
              <a:sysClr val="window" lastClr="FFFFFF"/>
            </a:solidFill>
            <a:ln w="25400" cap="flat" cmpd="sng" algn="ctr">
              <a:solidFill>
                <a:srgbClr val="9FB1BC">
                  <a:lumMod val="40000"/>
                  <a:lumOff val="60000"/>
                </a:srgbClr>
              </a:solidFill>
              <a:prstDash val="solid"/>
            </a:ln>
            <a:effectLst/>
          </p:spPr>
          <p:txBody>
            <a:bodyPr wrap="square" rtlCol="0" anchor="ctr">
              <a:noAutofit/>
            </a:bodyP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grpSp>
      <p:sp>
        <p:nvSpPr>
          <p:cNvPr id="19" name="TextBox 18">
            <a:extLst>
              <a:ext uri="{FF2B5EF4-FFF2-40B4-BE49-F238E27FC236}">
                <a16:creationId xmlns:a16="http://schemas.microsoft.com/office/drawing/2014/main" id="{1DB67FDF-F656-52C8-19E7-1300CFE18D0F}"/>
              </a:ext>
            </a:extLst>
          </p:cNvPr>
          <p:cNvSpPr txBox="1"/>
          <p:nvPr/>
        </p:nvSpPr>
        <p:spPr>
          <a:xfrm>
            <a:off x="1053852" y="4120150"/>
            <a:ext cx="2381030" cy="646331"/>
          </a:xfrm>
          <a:prstGeom prst="rect">
            <a:avLst/>
          </a:prstGeom>
          <a:noFill/>
        </p:spPr>
        <p:txBody>
          <a:bodyPr wrap="square" rtlCol="0">
            <a:spAutoFit/>
          </a:bodyPr>
          <a:lstStyle/>
          <a:p>
            <a:pPr algn="ctr" defTabSz="1218987"/>
            <a:r>
              <a:rPr lang="en-AU">
                <a:solidFill>
                  <a:prstClr val="black"/>
                </a:solidFill>
              </a:rPr>
              <a:t>Answered for     </a:t>
            </a:r>
            <a:r>
              <a:rPr lang="en-AU" b="1">
                <a:solidFill>
                  <a:prstClr val="black"/>
                </a:solidFill>
              </a:rPr>
              <a:t>each ESA</a:t>
            </a:r>
          </a:p>
        </p:txBody>
      </p:sp>
      <p:pic>
        <p:nvPicPr>
          <p:cNvPr id="3" name="Picture 2">
            <a:extLst>
              <a:ext uri="{FF2B5EF4-FFF2-40B4-BE49-F238E27FC236}">
                <a16:creationId xmlns:a16="http://schemas.microsoft.com/office/drawing/2014/main" id="{9D8C16AA-3267-9C69-A7DF-2BB7610F7CD7}"/>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357854" y="1849348"/>
            <a:ext cx="5556708" cy="4241704"/>
          </a:xfrm>
          <a:prstGeom prst="rect">
            <a:avLst/>
          </a:prstGeom>
        </p:spPr>
      </p:pic>
      <p:sp>
        <p:nvSpPr>
          <p:cNvPr id="32" name="TextBox 31">
            <a:extLst>
              <a:ext uri="{FF2B5EF4-FFF2-40B4-BE49-F238E27FC236}">
                <a16:creationId xmlns:a16="http://schemas.microsoft.com/office/drawing/2014/main" id="{1FB43347-48EE-40B5-2A39-A3319DCCF8E7}"/>
              </a:ext>
            </a:extLst>
          </p:cNvPr>
          <p:cNvSpPr txBox="1"/>
          <p:nvPr/>
        </p:nvSpPr>
        <p:spPr>
          <a:xfrm>
            <a:off x="4639583" y="2208333"/>
            <a:ext cx="4972692" cy="3539430"/>
          </a:xfrm>
          <a:prstGeom prst="rect">
            <a:avLst/>
          </a:prstGeom>
          <a:noFill/>
        </p:spPr>
        <p:txBody>
          <a:bodyPr wrap="square" rtlCol="0">
            <a:spAutoFit/>
          </a:bodyPr>
          <a:lstStyle/>
          <a:p>
            <a:pPr algn="ctr"/>
            <a:r>
              <a:rPr lang="en-AU" sz="2800">
                <a:solidFill>
                  <a:schemeClr val="bg1"/>
                </a:solidFill>
              </a:rPr>
              <a:t>How the Respondent will implement local strategies and collaborative arrangements in their chosen ESA to achieve sustainable outcomes for Participants and to support the workforce needs of Employers</a:t>
            </a:r>
          </a:p>
        </p:txBody>
      </p:sp>
    </p:spTree>
    <p:extLst>
      <p:ext uri="{BB962C8B-B14F-4D97-AF65-F5344CB8AC3E}">
        <p14:creationId xmlns:p14="http://schemas.microsoft.com/office/powerpoint/2010/main" val="5067079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DB2B-0BA9-28CD-3FBC-B00B1D13E8E4}"/>
              </a:ext>
            </a:extLst>
          </p:cNvPr>
          <p:cNvSpPr>
            <a:spLocks noGrp="1"/>
          </p:cNvSpPr>
          <p:nvPr>
            <p:ph type="title"/>
          </p:nvPr>
        </p:nvSpPr>
        <p:spPr>
          <a:xfrm>
            <a:off x="578820" y="234551"/>
            <a:ext cx="10502478" cy="677108"/>
          </a:xfrm>
        </p:spPr>
        <p:txBody>
          <a:bodyPr/>
          <a:lstStyle/>
          <a:p>
            <a:r>
              <a:rPr lang="en-AU"/>
              <a:t>Tendering rules</a:t>
            </a:r>
          </a:p>
        </p:txBody>
      </p:sp>
      <p:sp>
        <p:nvSpPr>
          <p:cNvPr id="34" name="Oval 33">
            <a:extLst>
              <a:ext uri="{FF2B5EF4-FFF2-40B4-BE49-F238E27FC236}">
                <a16:creationId xmlns:a16="http://schemas.microsoft.com/office/drawing/2014/main" id="{9EB69A88-215F-9786-E2DB-689F824E00AE}"/>
              </a:ext>
              <a:ext uri="{C183D7F6-B498-43B3-948B-1728B52AA6E4}">
                <adec:decorative xmlns:adec="http://schemas.microsoft.com/office/drawing/2017/decorative" val="1"/>
              </a:ext>
            </a:extLst>
          </p:cNvPr>
          <p:cNvSpPr/>
          <p:nvPr/>
        </p:nvSpPr>
        <p:spPr>
          <a:xfrm>
            <a:off x="6897008" y="6403500"/>
            <a:ext cx="167078" cy="167078"/>
          </a:xfrm>
          <a:prstGeom prst="ellipse">
            <a:avLst/>
          </a:prstGeom>
          <a:solidFill>
            <a:srgbClr val="005A70"/>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a:ln>
                <a:noFill/>
              </a:ln>
              <a:solidFill>
                <a:prstClr val="white"/>
              </a:solidFill>
              <a:effectLst/>
              <a:uLnTx/>
              <a:uFillTx/>
              <a:latin typeface="Segoe UI"/>
              <a:ea typeface="+mn-ea"/>
              <a:cs typeface="+mn-cs"/>
            </a:endParaRPr>
          </a:p>
        </p:txBody>
      </p:sp>
      <p:sp>
        <p:nvSpPr>
          <p:cNvPr id="35" name="Oval 34">
            <a:extLst>
              <a:ext uri="{FF2B5EF4-FFF2-40B4-BE49-F238E27FC236}">
                <a16:creationId xmlns:a16="http://schemas.microsoft.com/office/drawing/2014/main" id="{E1CEA56A-7CAC-2638-40FA-3A8F3F5122FD}"/>
              </a:ext>
              <a:ext uri="{C183D7F6-B498-43B3-948B-1728B52AA6E4}">
                <adec:decorative xmlns:adec="http://schemas.microsoft.com/office/drawing/2017/decorative" val="1"/>
              </a:ext>
            </a:extLst>
          </p:cNvPr>
          <p:cNvSpPr/>
          <p:nvPr/>
        </p:nvSpPr>
        <p:spPr>
          <a:xfrm>
            <a:off x="4464431" y="5363880"/>
            <a:ext cx="167078" cy="167078"/>
          </a:xfrm>
          <a:prstGeom prst="ellipse">
            <a:avLst/>
          </a:prstGeom>
          <a:solidFill>
            <a:srgbClr val="D9D9D6"/>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a:ln>
                <a:noFill/>
              </a:ln>
              <a:solidFill>
                <a:prstClr val="white"/>
              </a:solidFill>
              <a:effectLst/>
              <a:uLnTx/>
              <a:uFillTx/>
              <a:latin typeface="Segoe UI"/>
              <a:ea typeface="+mn-ea"/>
              <a:cs typeface="+mn-cs"/>
            </a:endParaRPr>
          </a:p>
        </p:txBody>
      </p:sp>
      <p:sp>
        <p:nvSpPr>
          <p:cNvPr id="36" name="Oval 35">
            <a:extLst>
              <a:ext uri="{FF2B5EF4-FFF2-40B4-BE49-F238E27FC236}">
                <a16:creationId xmlns:a16="http://schemas.microsoft.com/office/drawing/2014/main" id="{98045D79-0174-F2B4-FDD9-F4E1B7B0F876}"/>
              </a:ext>
              <a:ext uri="{C183D7F6-B498-43B3-948B-1728B52AA6E4}">
                <adec:decorative xmlns:adec="http://schemas.microsoft.com/office/drawing/2017/decorative" val="1"/>
              </a:ext>
            </a:extLst>
          </p:cNvPr>
          <p:cNvSpPr/>
          <p:nvPr/>
        </p:nvSpPr>
        <p:spPr>
          <a:xfrm>
            <a:off x="7262768" y="4644258"/>
            <a:ext cx="167078" cy="167078"/>
          </a:xfrm>
          <a:prstGeom prst="ellipse">
            <a:avLst/>
          </a:prstGeom>
          <a:solidFill>
            <a:srgbClr val="B1E4E3"/>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a:ln>
                <a:noFill/>
              </a:ln>
              <a:solidFill>
                <a:prstClr val="white"/>
              </a:solidFill>
              <a:effectLst/>
              <a:uLnTx/>
              <a:uFillTx/>
              <a:latin typeface="Segoe UI"/>
              <a:ea typeface="+mn-ea"/>
              <a:cs typeface="+mn-cs"/>
            </a:endParaRPr>
          </a:p>
        </p:txBody>
      </p:sp>
      <p:sp>
        <p:nvSpPr>
          <p:cNvPr id="37" name="Oval 36">
            <a:extLst>
              <a:ext uri="{FF2B5EF4-FFF2-40B4-BE49-F238E27FC236}">
                <a16:creationId xmlns:a16="http://schemas.microsoft.com/office/drawing/2014/main" id="{791CAF59-4B79-FFB4-E5B4-8BF3ECC72D0E}"/>
              </a:ext>
              <a:ext uri="{C183D7F6-B498-43B3-948B-1728B52AA6E4}">
                <adec:decorative xmlns:adec="http://schemas.microsoft.com/office/drawing/2017/decorative" val="1"/>
              </a:ext>
            </a:extLst>
          </p:cNvPr>
          <p:cNvSpPr/>
          <p:nvPr/>
        </p:nvSpPr>
        <p:spPr>
          <a:xfrm>
            <a:off x="4348054" y="3872057"/>
            <a:ext cx="167078" cy="167078"/>
          </a:xfrm>
          <a:prstGeom prst="ellipse">
            <a:avLst/>
          </a:prstGeom>
          <a:solidFill>
            <a:srgbClr val="005A70"/>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a:ln>
                <a:noFill/>
              </a:ln>
              <a:solidFill>
                <a:prstClr val="white"/>
              </a:solidFill>
              <a:effectLst/>
              <a:uLnTx/>
              <a:uFillTx/>
              <a:latin typeface="Segoe UI"/>
              <a:ea typeface="+mn-ea"/>
              <a:cs typeface="+mn-cs"/>
            </a:endParaRPr>
          </a:p>
        </p:txBody>
      </p:sp>
      <p:sp>
        <p:nvSpPr>
          <p:cNvPr id="38" name="Oval 37">
            <a:extLst>
              <a:ext uri="{FF2B5EF4-FFF2-40B4-BE49-F238E27FC236}">
                <a16:creationId xmlns:a16="http://schemas.microsoft.com/office/drawing/2014/main" id="{6353D318-9E3B-9D19-6B69-D7F48A2798B1}"/>
              </a:ext>
              <a:ext uri="{C183D7F6-B498-43B3-948B-1728B52AA6E4}">
                <adec:decorative xmlns:adec="http://schemas.microsoft.com/office/drawing/2017/decorative" val="1"/>
              </a:ext>
            </a:extLst>
          </p:cNvPr>
          <p:cNvSpPr/>
          <p:nvPr/>
        </p:nvSpPr>
        <p:spPr>
          <a:xfrm>
            <a:off x="5782782" y="3138905"/>
            <a:ext cx="167078" cy="167078"/>
          </a:xfrm>
          <a:prstGeom prst="ellipse">
            <a:avLst/>
          </a:prstGeom>
          <a:solidFill>
            <a:srgbClr val="00B0B9"/>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a:ln>
                <a:noFill/>
              </a:ln>
              <a:solidFill>
                <a:prstClr val="white"/>
              </a:solidFill>
              <a:effectLst/>
              <a:uLnTx/>
              <a:uFillTx/>
              <a:latin typeface="Segoe UI"/>
              <a:ea typeface="+mn-ea"/>
              <a:cs typeface="+mn-cs"/>
            </a:endParaRPr>
          </a:p>
        </p:txBody>
      </p:sp>
      <p:cxnSp>
        <p:nvCxnSpPr>
          <p:cNvPr id="39" name="Straight Connector 38">
            <a:extLst>
              <a:ext uri="{FF2B5EF4-FFF2-40B4-BE49-F238E27FC236}">
                <a16:creationId xmlns:a16="http://schemas.microsoft.com/office/drawing/2014/main" id="{9BB47DE8-82A1-6C7A-B086-A853393D8314}"/>
              </a:ext>
              <a:ext uri="{C183D7F6-B498-43B3-948B-1728B52AA6E4}">
                <adec:decorative xmlns:adec="http://schemas.microsoft.com/office/drawing/2017/decorative" val="1"/>
              </a:ext>
            </a:extLst>
          </p:cNvPr>
          <p:cNvCxnSpPr/>
          <p:nvPr/>
        </p:nvCxnSpPr>
        <p:spPr>
          <a:xfrm>
            <a:off x="7262768" y="6475492"/>
            <a:ext cx="3883482" cy="0"/>
          </a:xfrm>
          <a:prstGeom prst="line">
            <a:avLst/>
          </a:prstGeom>
          <a:noFill/>
          <a:ln w="19050" cap="flat" cmpd="sng" algn="ctr">
            <a:solidFill>
              <a:srgbClr val="005A70"/>
            </a:solidFill>
            <a:prstDash val="solid"/>
          </a:ln>
          <a:effectLst/>
        </p:spPr>
      </p:cxnSp>
      <p:cxnSp>
        <p:nvCxnSpPr>
          <p:cNvPr id="40" name="Straight Connector 39">
            <a:extLst>
              <a:ext uri="{FF2B5EF4-FFF2-40B4-BE49-F238E27FC236}">
                <a16:creationId xmlns:a16="http://schemas.microsoft.com/office/drawing/2014/main" id="{1C090F3D-5A5C-33BA-1172-BBF7F8EE2A90}"/>
              </a:ext>
              <a:ext uri="{C183D7F6-B498-43B3-948B-1728B52AA6E4}">
                <adec:decorative xmlns:adec="http://schemas.microsoft.com/office/drawing/2017/decorative" val="1"/>
              </a:ext>
            </a:extLst>
          </p:cNvPr>
          <p:cNvCxnSpPr>
            <a:cxnSpLocks/>
          </p:cNvCxnSpPr>
          <p:nvPr/>
        </p:nvCxnSpPr>
        <p:spPr>
          <a:xfrm>
            <a:off x="628701" y="5446816"/>
            <a:ext cx="3660868" cy="0"/>
          </a:xfrm>
          <a:prstGeom prst="line">
            <a:avLst/>
          </a:prstGeom>
          <a:noFill/>
          <a:ln w="19050" cap="flat" cmpd="sng" algn="ctr">
            <a:solidFill>
              <a:srgbClr val="D9D9D6"/>
            </a:solidFill>
            <a:prstDash val="solid"/>
          </a:ln>
          <a:effectLst/>
        </p:spPr>
      </p:cxnSp>
      <p:cxnSp>
        <p:nvCxnSpPr>
          <p:cNvPr id="41" name="Straight Connector 40">
            <a:extLst>
              <a:ext uri="{FF2B5EF4-FFF2-40B4-BE49-F238E27FC236}">
                <a16:creationId xmlns:a16="http://schemas.microsoft.com/office/drawing/2014/main" id="{0E1FCA60-787A-0966-5799-3E2F988DC39F}"/>
              </a:ext>
              <a:ext uri="{C183D7F6-B498-43B3-948B-1728B52AA6E4}">
                <adec:decorative xmlns:adec="http://schemas.microsoft.com/office/drawing/2017/decorative" val="1"/>
              </a:ext>
            </a:extLst>
          </p:cNvPr>
          <p:cNvCxnSpPr>
            <a:cxnSpLocks/>
          </p:cNvCxnSpPr>
          <p:nvPr/>
        </p:nvCxnSpPr>
        <p:spPr>
          <a:xfrm>
            <a:off x="7560492" y="4723133"/>
            <a:ext cx="3585758" cy="0"/>
          </a:xfrm>
          <a:prstGeom prst="line">
            <a:avLst/>
          </a:prstGeom>
          <a:noFill/>
          <a:ln w="19050" cap="flat" cmpd="sng" algn="ctr">
            <a:solidFill>
              <a:srgbClr val="B1E4E3"/>
            </a:solidFill>
            <a:prstDash val="solid"/>
          </a:ln>
          <a:effectLst/>
        </p:spPr>
      </p:cxnSp>
      <p:cxnSp>
        <p:nvCxnSpPr>
          <p:cNvPr id="42" name="Straight Connector 41">
            <a:extLst>
              <a:ext uri="{FF2B5EF4-FFF2-40B4-BE49-F238E27FC236}">
                <a16:creationId xmlns:a16="http://schemas.microsoft.com/office/drawing/2014/main" id="{DC5523E2-020B-C064-5842-BAB046A15812}"/>
              </a:ext>
              <a:ext uri="{C183D7F6-B498-43B3-948B-1728B52AA6E4}">
                <adec:decorative xmlns:adec="http://schemas.microsoft.com/office/drawing/2017/decorative" val="1"/>
              </a:ext>
            </a:extLst>
          </p:cNvPr>
          <p:cNvCxnSpPr>
            <a:cxnSpLocks/>
          </p:cNvCxnSpPr>
          <p:nvPr/>
        </p:nvCxnSpPr>
        <p:spPr>
          <a:xfrm>
            <a:off x="628701" y="3940405"/>
            <a:ext cx="3523216" cy="0"/>
          </a:xfrm>
          <a:prstGeom prst="line">
            <a:avLst/>
          </a:prstGeom>
          <a:noFill/>
          <a:ln w="19050" cap="flat" cmpd="sng" algn="ctr">
            <a:solidFill>
              <a:srgbClr val="005A70"/>
            </a:solidFill>
            <a:prstDash val="solid"/>
          </a:ln>
          <a:effectLst/>
        </p:spPr>
      </p:cxnSp>
      <p:cxnSp>
        <p:nvCxnSpPr>
          <p:cNvPr id="43" name="Straight Connector 42">
            <a:extLst>
              <a:ext uri="{FF2B5EF4-FFF2-40B4-BE49-F238E27FC236}">
                <a16:creationId xmlns:a16="http://schemas.microsoft.com/office/drawing/2014/main" id="{E6BF1219-03A5-3157-8047-848324DBA640}"/>
              </a:ext>
              <a:ext uri="{C183D7F6-B498-43B3-948B-1728B52AA6E4}">
                <adec:decorative xmlns:adec="http://schemas.microsoft.com/office/drawing/2017/decorative" val="1"/>
              </a:ext>
            </a:extLst>
          </p:cNvPr>
          <p:cNvCxnSpPr>
            <a:cxnSpLocks/>
          </p:cNvCxnSpPr>
          <p:nvPr/>
        </p:nvCxnSpPr>
        <p:spPr>
          <a:xfrm>
            <a:off x="6172062" y="3216656"/>
            <a:ext cx="5040000" cy="0"/>
          </a:xfrm>
          <a:prstGeom prst="line">
            <a:avLst/>
          </a:prstGeom>
          <a:noFill/>
          <a:ln w="19050" cap="flat" cmpd="sng" algn="ctr">
            <a:solidFill>
              <a:srgbClr val="00B0B9"/>
            </a:solidFill>
            <a:prstDash val="solid"/>
          </a:ln>
          <a:effectLst/>
        </p:spPr>
      </p:cxnSp>
      <p:sp>
        <p:nvSpPr>
          <p:cNvPr id="77" name="Rectangle 76">
            <a:extLst>
              <a:ext uri="{FF2B5EF4-FFF2-40B4-BE49-F238E27FC236}">
                <a16:creationId xmlns:a16="http://schemas.microsoft.com/office/drawing/2014/main" id="{A01CA530-9F44-B3F3-640D-0AB2902B677B}"/>
              </a:ext>
            </a:extLst>
          </p:cNvPr>
          <p:cNvSpPr/>
          <p:nvPr/>
        </p:nvSpPr>
        <p:spPr>
          <a:xfrm>
            <a:off x="818103" y="2642424"/>
            <a:ext cx="3471466" cy="1107996"/>
          </a:xfrm>
          <a:prstGeom prst="rect">
            <a:avLst/>
          </a:prstGeom>
        </p:spPr>
        <p:txBody>
          <a:bodyPr wrap="square" lIns="0" tIns="0" rIns="0" bIns="0" anchor="t">
            <a:spAutoFit/>
          </a:bodyPr>
          <a:lstStyle/>
          <a:p>
            <a:pPr defTabSz="1218987"/>
            <a:r>
              <a:rPr lang="en-AU">
                <a:solidFill>
                  <a:prstClr val="black">
                    <a:lumMod val="85000"/>
                    <a:lumOff val="15000"/>
                  </a:prstClr>
                </a:solidFill>
                <a:ea typeface="Open Sans" panose="020B0606030504020204" pitchFamily="34" charset="0"/>
                <a:cs typeface="Segoe UI Light" panose="020B0502040204020203" pitchFamily="34" charset="0"/>
              </a:rPr>
              <a:t>Tenderers must only bid for either generalist or specialist - this applies at the national, as well as individual ESA level</a:t>
            </a:r>
          </a:p>
        </p:txBody>
      </p:sp>
      <p:sp>
        <p:nvSpPr>
          <p:cNvPr id="78" name="TextBox 77">
            <a:extLst>
              <a:ext uri="{FF2B5EF4-FFF2-40B4-BE49-F238E27FC236}">
                <a16:creationId xmlns:a16="http://schemas.microsoft.com/office/drawing/2014/main" id="{BCB16E6B-807F-F2BB-B104-BBE554169B0E}"/>
              </a:ext>
            </a:extLst>
          </p:cNvPr>
          <p:cNvSpPr txBox="1"/>
          <p:nvPr/>
        </p:nvSpPr>
        <p:spPr>
          <a:xfrm>
            <a:off x="570469" y="1071541"/>
            <a:ext cx="7106652" cy="373436"/>
          </a:xfrm>
          <a:prstGeom prst="rect">
            <a:avLst/>
          </a:prstGeom>
          <a:noFill/>
        </p:spPr>
        <p:txBody>
          <a:bodyPr wrap="square">
            <a:spAutoFit/>
          </a:bodyPr>
          <a:lstStyle/>
          <a:p>
            <a:pPr marL="0" marR="0" lvl="0" indent="0" algn="l" defTabSz="914400" rtl="0" eaLnBrk="1" fontAlgn="auto" latinLnBrk="0" hangingPunct="1">
              <a:lnSpc>
                <a:spcPct val="110000"/>
              </a:lnSpc>
              <a:spcBef>
                <a:spcPts val="1200"/>
              </a:spcBef>
              <a:spcAft>
                <a:spcPts val="0"/>
              </a:spcAft>
              <a:buClrTx/>
              <a:buSzTx/>
              <a:buFont typeface="Arial" panose="020B0604020202020204" pitchFamily="34" charset="0"/>
              <a:buNone/>
              <a:tabLst/>
              <a:defRPr/>
            </a:pPr>
            <a:r>
              <a:rPr kumimoji="0" lang="en-AU" sz="1800" b="1" i="0" u="none" strike="noStrike" kern="1200" cap="none" spc="0" normalizeH="0" baseline="0" noProof="0">
                <a:ln>
                  <a:noFill/>
                </a:ln>
                <a:solidFill>
                  <a:sysClr val="windowText" lastClr="000000"/>
                </a:solidFill>
                <a:effectLst/>
                <a:uLnTx/>
                <a:uFillTx/>
                <a:ea typeface="+mn-ea"/>
                <a:cs typeface="+mn-cs"/>
              </a:rPr>
              <a:t>Generalist vs specialist providers</a:t>
            </a:r>
          </a:p>
        </p:txBody>
      </p:sp>
      <p:sp>
        <p:nvSpPr>
          <p:cNvPr id="79" name="Rectangle 78">
            <a:extLst>
              <a:ext uri="{FF2B5EF4-FFF2-40B4-BE49-F238E27FC236}">
                <a16:creationId xmlns:a16="http://schemas.microsoft.com/office/drawing/2014/main" id="{07B2345E-D434-38AF-731C-EBFF7C2D73DB}"/>
              </a:ext>
            </a:extLst>
          </p:cNvPr>
          <p:cNvSpPr/>
          <p:nvPr/>
        </p:nvSpPr>
        <p:spPr>
          <a:xfrm>
            <a:off x="818103" y="4763711"/>
            <a:ext cx="3144412" cy="553998"/>
          </a:xfrm>
          <a:prstGeom prst="rect">
            <a:avLst/>
          </a:prstGeom>
        </p:spPr>
        <p:txBody>
          <a:bodyPr wrap="square" lIns="0" tIns="0" rIns="0" bIns="0" anchor="t">
            <a:spAutoFit/>
          </a:bodyPr>
          <a:lstStyle/>
          <a:p>
            <a:pPr defTabSz="1218987"/>
            <a:r>
              <a:rPr lang="en-AU" b="1">
                <a:solidFill>
                  <a:prstClr val="black">
                    <a:lumMod val="85000"/>
                    <a:lumOff val="15000"/>
                  </a:prstClr>
                </a:solidFill>
                <a:ea typeface="Open Sans" panose="020B0606030504020204" pitchFamily="34" charset="0"/>
                <a:cs typeface="Segoe UI Light" panose="020B0502040204020203" pitchFamily="34" charset="0"/>
              </a:rPr>
              <a:t>Limited exceptions </a:t>
            </a:r>
            <a:r>
              <a:rPr lang="en-AU">
                <a:solidFill>
                  <a:prstClr val="black">
                    <a:lumMod val="85000"/>
                    <a:lumOff val="15000"/>
                  </a:prstClr>
                </a:solidFill>
                <a:ea typeface="Open Sans" panose="020B0606030504020204" pitchFamily="34" charset="0"/>
                <a:cs typeface="Segoe UI Light" panose="020B0502040204020203" pitchFamily="34" charset="0"/>
              </a:rPr>
              <a:t>apply (see next slide)</a:t>
            </a:r>
          </a:p>
        </p:txBody>
      </p:sp>
      <p:sp>
        <p:nvSpPr>
          <p:cNvPr id="80" name="Rectangle 79">
            <a:extLst>
              <a:ext uri="{FF2B5EF4-FFF2-40B4-BE49-F238E27FC236}">
                <a16:creationId xmlns:a16="http://schemas.microsoft.com/office/drawing/2014/main" id="{5D76E3ED-5505-CD53-6A09-C1A6EF0E393C}"/>
              </a:ext>
            </a:extLst>
          </p:cNvPr>
          <p:cNvSpPr/>
          <p:nvPr/>
        </p:nvSpPr>
        <p:spPr>
          <a:xfrm>
            <a:off x="6014600" y="1396115"/>
            <a:ext cx="5992755" cy="1661993"/>
          </a:xfrm>
          <a:prstGeom prst="rect">
            <a:avLst/>
          </a:prstGeom>
        </p:spPr>
        <p:txBody>
          <a:bodyPr wrap="square" lIns="0" tIns="0" rIns="0" bIns="0" anchor="t">
            <a:spAutoFit/>
          </a:bodyPr>
          <a:lstStyle/>
          <a:p>
            <a:pPr defTabSz="1218987"/>
            <a:r>
              <a:rPr lang="en-AU">
                <a:solidFill>
                  <a:prstClr val="black">
                    <a:lumMod val="85000"/>
                    <a:lumOff val="15000"/>
                  </a:prstClr>
                </a:solidFill>
                <a:ea typeface="Open Sans" panose="020B0606030504020204" pitchFamily="34" charset="0"/>
                <a:cs typeface="Segoe UI Light" panose="020B0502040204020203" pitchFamily="34" charset="0"/>
              </a:rPr>
              <a:t>Respondents that wish to deliver Services as a Specialist Provider: </a:t>
            </a:r>
          </a:p>
          <a:p>
            <a:pPr marL="285750" indent="-285750" defTabSz="1218987">
              <a:buFont typeface="Wingdings" panose="05000000000000000000" pitchFamily="2" charset="2"/>
              <a:buChar char="§"/>
            </a:pPr>
            <a:r>
              <a:rPr lang="en-AU">
                <a:solidFill>
                  <a:prstClr val="black">
                    <a:lumMod val="85000"/>
                    <a:lumOff val="15000"/>
                  </a:prstClr>
                </a:solidFill>
                <a:ea typeface="Open Sans" panose="020B0606030504020204" pitchFamily="34" charset="0"/>
                <a:cs typeface="Segoe UI Light" panose="020B0502040204020203" pitchFamily="34" charset="0"/>
              </a:rPr>
              <a:t>must identify the </a:t>
            </a:r>
            <a:r>
              <a:rPr lang="en-AU" b="1">
                <a:solidFill>
                  <a:prstClr val="black">
                    <a:lumMod val="85000"/>
                    <a:lumOff val="15000"/>
                  </a:prstClr>
                </a:solidFill>
                <a:ea typeface="Open Sans" panose="020B0606030504020204" pitchFamily="34" charset="0"/>
                <a:cs typeface="Segoe UI Light" panose="020B0502040204020203" pitchFamily="34" charset="0"/>
              </a:rPr>
              <a:t>specific client group </a:t>
            </a:r>
            <a:r>
              <a:rPr lang="en-AU">
                <a:solidFill>
                  <a:prstClr val="black">
                    <a:lumMod val="85000"/>
                    <a:lumOff val="15000"/>
                  </a:prstClr>
                </a:solidFill>
                <a:ea typeface="Open Sans" panose="020B0606030504020204" pitchFamily="34" charset="0"/>
                <a:cs typeface="Segoe UI Light" panose="020B0502040204020203" pitchFamily="34" charset="0"/>
              </a:rPr>
              <a:t>in their response to the Specialist Selection Criteria, and </a:t>
            </a:r>
          </a:p>
          <a:p>
            <a:pPr marL="285750" indent="-285750" defTabSz="1218987">
              <a:buFont typeface="Wingdings" panose="05000000000000000000" pitchFamily="2" charset="2"/>
              <a:buChar char="§"/>
            </a:pPr>
            <a:r>
              <a:rPr lang="en-AU">
                <a:solidFill>
                  <a:prstClr val="black">
                    <a:lumMod val="85000"/>
                    <a:lumOff val="15000"/>
                  </a:prstClr>
                </a:solidFill>
                <a:ea typeface="Open Sans" panose="020B0606030504020204" pitchFamily="34" charset="0"/>
                <a:cs typeface="Segoe UI Light" panose="020B0502040204020203" pitchFamily="34" charset="0"/>
              </a:rPr>
              <a:t>will be required to demonstrate a deep and historical expertise in supporting their nominated Specialist group</a:t>
            </a:r>
          </a:p>
        </p:txBody>
      </p:sp>
      <p:sp>
        <p:nvSpPr>
          <p:cNvPr id="82" name="TextBox 81">
            <a:extLst>
              <a:ext uri="{FF2B5EF4-FFF2-40B4-BE49-F238E27FC236}">
                <a16:creationId xmlns:a16="http://schemas.microsoft.com/office/drawing/2014/main" id="{FF5E83AD-6593-359A-7021-39878D62323E}"/>
              </a:ext>
            </a:extLst>
          </p:cNvPr>
          <p:cNvSpPr txBox="1"/>
          <p:nvPr/>
        </p:nvSpPr>
        <p:spPr>
          <a:xfrm>
            <a:off x="7591605" y="3353152"/>
            <a:ext cx="3883482" cy="1282402"/>
          </a:xfrm>
          <a:prstGeom prst="rect">
            <a:avLst/>
          </a:prstGeom>
          <a:noFill/>
        </p:spPr>
        <p:txBody>
          <a:bodyPr wrap="square">
            <a:spAutoFit/>
          </a:bodyPr>
          <a:lstStyle/>
          <a:p>
            <a:pPr marR="0" lvl="0" algn="l" defTabSz="914400" rtl="0" eaLnBrk="1" fontAlgn="auto" latinLnBrk="0" hangingPunct="1">
              <a:lnSpc>
                <a:spcPct val="110000"/>
              </a:lnSpc>
              <a:spcBef>
                <a:spcPts val="1200"/>
              </a:spcBef>
              <a:spcAft>
                <a:spcPts val="0"/>
              </a:spcAft>
              <a:buClrTx/>
              <a:buSzTx/>
              <a:tabLst/>
              <a:defRPr/>
            </a:pPr>
            <a:r>
              <a:rPr kumimoji="0" lang="en-AU" sz="1800" b="0" i="0" u="none" strike="noStrike" kern="1200" cap="none" spc="0" normalizeH="0" baseline="0" noProof="0">
                <a:ln>
                  <a:noFill/>
                </a:ln>
                <a:solidFill>
                  <a:sysClr val="windowText" lastClr="000000"/>
                </a:solidFill>
                <a:effectLst/>
                <a:uLnTx/>
                <a:uFillTx/>
                <a:ea typeface="+mn-ea"/>
                <a:cs typeface="Arial" panose="020B0604020202020204" pitchFamily="34" charset="0"/>
              </a:rPr>
              <a:t>Specialist Providers will not be subject to </a:t>
            </a:r>
            <a:r>
              <a:rPr kumimoji="0" lang="en-AU" sz="1800" b="1" i="0" u="none" strike="noStrike" kern="1200" cap="none" spc="0" normalizeH="0" baseline="0" noProof="0">
                <a:ln>
                  <a:noFill/>
                </a:ln>
                <a:solidFill>
                  <a:sysClr val="windowText" lastClr="000000"/>
                </a:solidFill>
                <a:effectLst/>
                <a:uLnTx/>
                <a:uFillTx/>
                <a:ea typeface="+mn-ea"/>
                <a:cs typeface="Arial" panose="020B0604020202020204" pitchFamily="34" charset="0"/>
              </a:rPr>
              <a:t>Market Share Caps </a:t>
            </a:r>
            <a:r>
              <a:rPr kumimoji="0" lang="en-AU" sz="1800" b="0" i="0" u="none" strike="noStrike" kern="1200" cap="none" spc="0" normalizeH="0" baseline="0" noProof="0">
                <a:ln>
                  <a:noFill/>
                </a:ln>
                <a:solidFill>
                  <a:sysClr val="windowText" lastClr="000000"/>
                </a:solidFill>
                <a:effectLst/>
                <a:uLnTx/>
                <a:uFillTx/>
                <a:ea typeface="+mn-ea"/>
                <a:cs typeface="Arial" panose="020B0604020202020204" pitchFamily="34" charset="0"/>
              </a:rPr>
              <a:t>in each ESA where they are for small participant cohorts</a:t>
            </a:r>
          </a:p>
        </p:txBody>
      </p:sp>
      <p:sp>
        <p:nvSpPr>
          <p:cNvPr id="84" name="TextBox 83">
            <a:extLst>
              <a:ext uri="{FF2B5EF4-FFF2-40B4-BE49-F238E27FC236}">
                <a16:creationId xmlns:a16="http://schemas.microsoft.com/office/drawing/2014/main" id="{FB646319-3BDD-357A-E8CB-1A7DB3D41412}"/>
              </a:ext>
            </a:extLst>
          </p:cNvPr>
          <p:cNvSpPr txBox="1"/>
          <p:nvPr/>
        </p:nvSpPr>
        <p:spPr>
          <a:xfrm>
            <a:off x="7141392" y="4930598"/>
            <a:ext cx="4783908" cy="1587101"/>
          </a:xfrm>
          <a:prstGeom prst="rect">
            <a:avLst/>
          </a:prstGeom>
          <a:noFill/>
        </p:spPr>
        <p:txBody>
          <a:bodyPr wrap="square">
            <a:spAutoFit/>
          </a:bodyPr>
          <a:lstStyle/>
          <a:p>
            <a:pPr marR="0" lvl="0" algn="l" defTabSz="914400" rtl="0" eaLnBrk="1" fontAlgn="auto" latinLnBrk="0" hangingPunct="1">
              <a:lnSpc>
                <a:spcPct val="110000"/>
              </a:lnSpc>
              <a:spcBef>
                <a:spcPts val="1200"/>
              </a:spcBef>
              <a:spcAft>
                <a:spcPts val="0"/>
              </a:spcAft>
              <a:buClrTx/>
              <a:buSzTx/>
              <a:tabLst/>
              <a:defRPr/>
            </a:pPr>
            <a:r>
              <a:rPr kumimoji="0" lang="en-AU" sz="1800" b="0" i="0" u="none" strike="noStrike" kern="1200" cap="none" spc="0" normalizeH="0" baseline="0" noProof="0">
                <a:ln>
                  <a:noFill/>
                </a:ln>
                <a:solidFill>
                  <a:sysClr val="windowText" lastClr="000000"/>
                </a:solidFill>
                <a:effectLst/>
                <a:uLnTx/>
                <a:uFillTx/>
                <a:ea typeface="+mn-ea"/>
                <a:cs typeface="Arial" panose="020B0604020202020204" pitchFamily="34" charset="0"/>
              </a:rPr>
              <a:t>Generalist Providers will be subject to </a:t>
            </a:r>
            <a:r>
              <a:rPr kumimoji="0" lang="en-AU" sz="1800" b="1" i="0" u="none" strike="noStrike" kern="1200" cap="none" spc="0" normalizeH="0" baseline="0" noProof="0">
                <a:ln>
                  <a:noFill/>
                </a:ln>
                <a:solidFill>
                  <a:sysClr val="windowText" lastClr="000000"/>
                </a:solidFill>
                <a:effectLst/>
                <a:uLnTx/>
                <a:uFillTx/>
                <a:ea typeface="+mn-ea"/>
                <a:cs typeface="Arial" panose="020B0604020202020204" pitchFamily="34" charset="0"/>
              </a:rPr>
              <a:t>Market Share Caps </a:t>
            </a:r>
            <a:r>
              <a:rPr kumimoji="0" lang="en-AU" sz="1800" b="0" i="0" u="none" strike="noStrike" kern="1200" cap="none" spc="0" normalizeH="0" baseline="0" noProof="0">
                <a:ln>
                  <a:noFill/>
                </a:ln>
                <a:solidFill>
                  <a:sysClr val="windowText" lastClr="000000"/>
                </a:solidFill>
                <a:effectLst/>
                <a:uLnTx/>
                <a:uFillTx/>
                <a:ea typeface="+mn-ea"/>
                <a:cs typeface="Arial" panose="020B0604020202020204" pitchFamily="34" charset="0"/>
              </a:rPr>
              <a:t>in each ESA but may continue to receive Referrals over their Market Share Cap in the event of Participant choice </a:t>
            </a:r>
          </a:p>
        </p:txBody>
      </p:sp>
      <p:pic>
        <p:nvPicPr>
          <p:cNvPr id="89" name="Graphic 88" descr="Clipboard Checked outline">
            <a:extLst>
              <a:ext uri="{FF2B5EF4-FFF2-40B4-BE49-F238E27FC236}">
                <a16:creationId xmlns:a16="http://schemas.microsoft.com/office/drawing/2014/main" id="{C0C413F7-4B89-9B50-3CFA-195F5342BF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15076" y="3940405"/>
            <a:ext cx="1999048" cy="1999048"/>
          </a:xfrm>
          <a:prstGeom prst="rect">
            <a:avLst/>
          </a:prstGeom>
        </p:spPr>
      </p:pic>
    </p:spTree>
    <p:extLst>
      <p:ext uri="{BB962C8B-B14F-4D97-AF65-F5344CB8AC3E}">
        <p14:creationId xmlns:p14="http://schemas.microsoft.com/office/powerpoint/2010/main" val="38211853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DB2B-0BA9-28CD-3FBC-B00B1D13E8E4}"/>
              </a:ext>
            </a:extLst>
          </p:cNvPr>
          <p:cNvSpPr>
            <a:spLocks noGrp="1"/>
          </p:cNvSpPr>
          <p:nvPr>
            <p:ph type="title"/>
          </p:nvPr>
        </p:nvSpPr>
        <p:spPr>
          <a:xfrm>
            <a:off x="628700" y="313550"/>
            <a:ext cx="10502478" cy="677108"/>
          </a:xfrm>
        </p:spPr>
        <p:txBody>
          <a:bodyPr/>
          <a:lstStyle/>
          <a:p>
            <a:r>
              <a:rPr lang="en-AU" dirty="0"/>
              <a:t>Tendering rules -continued</a:t>
            </a:r>
          </a:p>
        </p:txBody>
      </p:sp>
      <p:sp>
        <p:nvSpPr>
          <p:cNvPr id="35" name="Oval 34">
            <a:extLst>
              <a:ext uri="{FF2B5EF4-FFF2-40B4-BE49-F238E27FC236}">
                <a16:creationId xmlns:a16="http://schemas.microsoft.com/office/drawing/2014/main" id="{E1CEA56A-7CAC-2638-40FA-3A8F3F5122FD}"/>
              </a:ext>
              <a:ext uri="{C183D7F6-B498-43B3-948B-1728B52AA6E4}">
                <adec:decorative xmlns:adec="http://schemas.microsoft.com/office/drawing/2017/decorative" val="1"/>
              </a:ext>
            </a:extLst>
          </p:cNvPr>
          <p:cNvSpPr/>
          <p:nvPr/>
        </p:nvSpPr>
        <p:spPr>
          <a:xfrm>
            <a:off x="4959731" y="5630580"/>
            <a:ext cx="167078" cy="167078"/>
          </a:xfrm>
          <a:prstGeom prst="ellipse">
            <a:avLst/>
          </a:prstGeom>
          <a:solidFill>
            <a:srgbClr val="005A70"/>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a:ln>
                <a:noFill/>
              </a:ln>
              <a:solidFill>
                <a:prstClr val="white"/>
              </a:solidFill>
              <a:effectLst/>
              <a:uLnTx/>
              <a:uFillTx/>
              <a:latin typeface="Segoe UI"/>
              <a:ea typeface="+mn-ea"/>
              <a:cs typeface="+mn-cs"/>
            </a:endParaRPr>
          </a:p>
        </p:txBody>
      </p:sp>
      <p:sp>
        <p:nvSpPr>
          <p:cNvPr id="36" name="Oval 35">
            <a:extLst>
              <a:ext uri="{FF2B5EF4-FFF2-40B4-BE49-F238E27FC236}">
                <a16:creationId xmlns:a16="http://schemas.microsoft.com/office/drawing/2014/main" id="{98045D79-0174-F2B4-FDD9-F4E1B7B0F876}"/>
              </a:ext>
              <a:ext uri="{C183D7F6-B498-43B3-948B-1728B52AA6E4}">
                <adec:decorative xmlns:adec="http://schemas.microsoft.com/office/drawing/2017/decorative" val="1"/>
              </a:ext>
            </a:extLst>
          </p:cNvPr>
          <p:cNvSpPr/>
          <p:nvPr/>
        </p:nvSpPr>
        <p:spPr>
          <a:xfrm>
            <a:off x="7178290" y="3824142"/>
            <a:ext cx="167078" cy="167078"/>
          </a:xfrm>
          <a:prstGeom prst="ellipse">
            <a:avLst/>
          </a:prstGeom>
          <a:solidFill>
            <a:srgbClr val="00B0B9"/>
          </a:soli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IN" sz="2400" b="0" i="0" u="none" strike="noStrike" kern="0" cap="none" spc="0" normalizeH="0" baseline="0" noProof="0">
              <a:ln>
                <a:noFill/>
              </a:ln>
              <a:solidFill>
                <a:prstClr val="white"/>
              </a:solidFill>
              <a:effectLst/>
              <a:uLnTx/>
              <a:uFillTx/>
              <a:latin typeface="Segoe UI"/>
              <a:ea typeface="+mn-ea"/>
              <a:cs typeface="+mn-cs"/>
            </a:endParaRPr>
          </a:p>
        </p:txBody>
      </p:sp>
      <p:cxnSp>
        <p:nvCxnSpPr>
          <p:cNvPr id="40" name="Straight Connector 39">
            <a:extLst>
              <a:ext uri="{FF2B5EF4-FFF2-40B4-BE49-F238E27FC236}">
                <a16:creationId xmlns:a16="http://schemas.microsoft.com/office/drawing/2014/main" id="{1C090F3D-5A5C-33BA-1172-BBF7F8EE2A90}"/>
              </a:ext>
              <a:ext uri="{C183D7F6-B498-43B3-948B-1728B52AA6E4}">
                <adec:decorative xmlns:adec="http://schemas.microsoft.com/office/drawing/2017/decorative" val="1"/>
              </a:ext>
            </a:extLst>
          </p:cNvPr>
          <p:cNvCxnSpPr>
            <a:cxnSpLocks/>
          </p:cNvCxnSpPr>
          <p:nvPr/>
        </p:nvCxnSpPr>
        <p:spPr>
          <a:xfrm>
            <a:off x="628701" y="5713516"/>
            <a:ext cx="4176000" cy="0"/>
          </a:xfrm>
          <a:prstGeom prst="line">
            <a:avLst/>
          </a:prstGeom>
          <a:noFill/>
          <a:ln w="19050" cap="flat" cmpd="sng" algn="ctr">
            <a:solidFill>
              <a:srgbClr val="005A70"/>
            </a:solidFill>
            <a:prstDash val="solid"/>
          </a:ln>
          <a:effectLst/>
        </p:spPr>
      </p:cxnSp>
      <p:cxnSp>
        <p:nvCxnSpPr>
          <p:cNvPr id="41" name="Straight Connector 40">
            <a:extLst>
              <a:ext uri="{FF2B5EF4-FFF2-40B4-BE49-F238E27FC236}">
                <a16:creationId xmlns:a16="http://schemas.microsoft.com/office/drawing/2014/main" id="{0E1FCA60-787A-0966-5799-3E2F988DC39F}"/>
              </a:ext>
              <a:ext uri="{C183D7F6-B498-43B3-948B-1728B52AA6E4}">
                <adec:decorative xmlns:adec="http://schemas.microsoft.com/office/drawing/2017/decorative" val="1"/>
              </a:ext>
            </a:extLst>
          </p:cNvPr>
          <p:cNvCxnSpPr>
            <a:cxnSpLocks/>
          </p:cNvCxnSpPr>
          <p:nvPr/>
        </p:nvCxnSpPr>
        <p:spPr>
          <a:xfrm>
            <a:off x="7476014" y="3903017"/>
            <a:ext cx="4068000" cy="0"/>
          </a:xfrm>
          <a:prstGeom prst="line">
            <a:avLst/>
          </a:prstGeom>
          <a:noFill/>
          <a:ln w="19050" cap="flat" cmpd="sng" algn="ctr">
            <a:solidFill>
              <a:srgbClr val="00B0B9"/>
            </a:solidFill>
            <a:prstDash val="solid"/>
          </a:ln>
          <a:effectLst/>
        </p:spPr>
      </p:cxnSp>
      <p:sp>
        <p:nvSpPr>
          <p:cNvPr id="77" name="Rectangle 76">
            <a:extLst>
              <a:ext uri="{FF2B5EF4-FFF2-40B4-BE49-F238E27FC236}">
                <a16:creationId xmlns:a16="http://schemas.microsoft.com/office/drawing/2014/main" id="{A01CA530-9F44-B3F3-640D-0AB2902B677B}"/>
              </a:ext>
            </a:extLst>
          </p:cNvPr>
          <p:cNvSpPr/>
          <p:nvPr/>
        </p:nvSpPr>
        <p:spPr>
          <a:xfrm>
            <a:off x="628700" y="2398451"/>
            <a:ext cx="4381449" cy="3153299"/>
          </a:xfrm>
          <a:prstGeom prst="rect">
            <a:avLst/>
          </a:prstGeom>
        </p:spPr>
        <p:txBody>
          <a:bodyPr wrap="square" lIns="0" tIns="0" rIns="0" bIns="0" anchor="t">
            <a:spAutoFit/>
          </a:bodyPr>
          <a:lstStyle/>
          <a:p>
            <a:pPr>
              <a:lnSpc>
                <a:spcPct val="115000"/>
              </a:lnSpc>
            </a:pPr>
            <a:r>
              <a:rPr lang="en-AU">
                <a:ea typeface="Calibri" panose="020F0502020204030204" pitchFamily="34" charset="0"/>
                <a:cs typeface="Arial" panose="020B0604020202020204" pitchFamily="34" charset="0"/>
              </a:rPr>
              <a:t>Subject to meeting </a:t>
            </a:r>
            <a:r>
              <a:rPr lang="en-AU" b="1">
                <a:ea typeface="Calibri" panose="020F0502020204030204" pitchFamily="34" charset="0"/>
                <a:cs typeface="Arial" panose="020B0604020202020204" pitchFamily="34" charset="0"/>
              </a:rPr>
              <a:t>specific criteria</a:t>
            </a:r>
            <a:r>
              <a:rPr lang="en-AU">
                <a:ea typeface="Calibri" panose="020F0502020204030204" pitchFamily="34" charset="0"/>
                <a:cs typeface="Arial" panose="020B0604020202020204" pitchFamily="34" charset="0"/>
              </a:rPr>
              <a:t>, a Group Respondent or a Respondent with a Subcontracting arrangement: </a:t>
            </a:r>
          </a:p>
          <a:p>
            <a:pPr marL="617538" lvl="1" indent="-342900">
              <a:lnSpc>
                <a:spcPct val="115000"/>
              </a:lnSpc>
              <a:buFont typeface="Courier New" panose="02070309020205020404" pitchFamily="49" charset="0"/>
              <a:buChar char="o"/>
            </a:pPr>
            <a:r>
              <a:rPr lang="en-AU">
                <a:ea typeface="Calibri" panose="020F0502020204030204" pitchFamily="34" charset="0"/>
                <a:cs typeface="Arial" panose="020B0604020202020204" pitchFamily="34" charset="0"/>
              </a:rPr>
              <a:t>may submit one tender for Generalist Provider and Specialist Provider Services for the same ESA; and/or</a:t>
            </a:r>
          </a:p>
          <a:p>
            <a:pPr marL="617538" lvl="1" indent="-342900">
              <a:lnSpc>
                <a:spcPct val="115000"/>
              </a:lnSpc>
              <a:buFont typeface="Courier New" panose="02070309020205020404" pitchFamily="49" charset="0"/>
              <a:buChar char="o"/>
            </a:pPr>
            <a:r>
              <a:rPr lang="en-AU">
                <a:cs typeface="Arial" panose="020B0604020202020204" pitchFamily="34" charset="0"/>
              </a:rPr>
              <a:t>may submit one Tender for Specialist Provider Services for different ESAs for different specialisations</a:t>
            </a:r>
          </a:p>
        </p:txBody>
      </p:sp>
      <p:sp>
        <p:nvSpPr>
          <p:cNvPr id="78" name="TextBox 77">
            <a:extLst>
              <a:ext uri="{FF2B5EF4-FFF2-40B4-BE49-F238E27FC236}">
                <a16:creationId xmlns:a16="http://schemas.microsoft.com/office/drawing/2014/main" id="{BCB16E6B-807F-F2BB-B104-BBE554169B0E}"/>
              </a:ext>
            </a:extLst>
          </p:cNvPr>
          <p:cNvSpPr txBox="1"/>
          <p:nvPr/>
        </p:nvSpPr>
        <p:spPr>
          <a:xfrm>
            <a:off x="570468" y="1071541"/>
            <a:ext cx="7963931" cy="378693"/>
          </a:xfrm>
          <a:prstGeom prst="rect">
            <a:avLst/>
          </a:prstGeom>
          <a:noFill/>
        </p:spPr>
        <p:txBody>
          <a:bodyPr wrap="square">
            <a:spAutoFit/>
          </a:bodyPr>
          <a:lstStyle/>
          <a:p>
            <a:pPr>
              <a:lnSpc>
                <a:spcPct val="115000"/>
              </a:lnSpc>
            </a:pPr>
            <a:r>
              <a:rPr lang="en-AU" sz="1800">
                <a:ea typeface="Calibri" panose="020F0502020204030204" pitchFamily="34" charset="0"/>
                <a:cs typeface="Arial" panose="020B0604020202020204" pitchFamily="34" charset="0"/>
              </a:rPr>
              <a:t>Exceptions: </a:t>
            </a:r>
            <a:r>
              <a:rPr lang="en-AU" sz="1800" b="1">
                <a:ea typeface="Calibri" panose="020F0502020204030204" pitchFamily="34" charset="0"/>
                <a:cs typeface="Arial" panose="020B0604020202020204" pitchFamily="34" charset="0"/>
              </a:rPr>
              <a:t>Group Respondents </a:t>
            </a:r>
            <a:r>
              <a:rPr lang="en-AU" sz="1800">
                <a:ea typeface="Calibri" panose="020F0502020204030204" pitchFamily="34" charset="0"/>
                <a:cs typeface="Arial" panose="020B0604020202020204" pitchFamily="34" charset="0"/>
              </a:rPr>
              <a:t>and </a:t>
            </a:r>
            <a:r>
              <a:rPr lang="en-AU" sz="1800" b="1">
                <a:ea typeface="Calibri" panose="020F0502020204030204" pitchFamily="34" charset="0"/>
                <a:cs typeface="Arial" panose="020B0604020202020204" pitchFamily="34" charset="0"/>
              </a:rPr>
              <a:t>Subcontracting</a:t>
            </a:r>
            <a:r>
              <a:rPr lang="en-AU" sz="1800">
                <a:ea typeface="Calibri" panose="020F0502020204030204" pitchFamily="34" charset="0"/>
                <a:cs typeface="Arial" panose="020B0604020202020204" pitchFamily="34" charset="0"/>
              </a:rPr>
              <a:t> arrangements</a:t>
            </a:r>
          </a:p>
        </p:txBody>
      </p:sp>
      <p:sp>
        <p:nvSpPr>
          <p:cNvPr id="84" name="TextBox 83">
            <a:extLst>
              <a:ext uri="{FF2B5EF4-FFF2-40B4-BE49-F238E27FC236}">
                <a16:creationId xmlns:a16="http://schemas.microsoft.com/office/drawing/2014/main" id="{FB646319-3BDD-357A-E8CB-1A7DB3D41412}"/>
              </a:ext>
            </a:extLst>
          </p:cNvPr>
          <p:cNvSpPr txBox="1"/>
          <p:nvPr/>
        </p:nvSpPr>
        <p:spPr>
          <a:xfrm>
            <a:off x="7393414" y="2161432"/>
            <a:ext cx="4169886" cy="1587101"/>
          </a:xfrm>
          <a:prstGeom prst="rect">
            <a:avLst/>
          </a:prstGeom>
          <a:noFill/>
        </p:spPr>
        <p:txBody>
          <a:bodyPr wrap="square">
            <a:spAutoFit/>
          </a:bodyPr>
          <a:lstStyle/>
          <a:p>
            <a:pPr marR="0" lvl="0" algn="l" defTabSz="914400" rtl="0" eaLnBrk="1" fontAlgn="auto" latinLnBrk="0" hangingPunct="1">
              <a:lnSpc>
                <a:spcPct val="110000"/>
              </a:lnSpc>
              <a:spcBef>
                <a:spcPts val="1200"/>
              </a:spcBef>
              <a:spcAft>
                <a:spcPts val="0"/>
              </a:spcAft>
              <a:buClrTx/>
              <a:buSzTx/>
              <a:tabLst/>
              <a:defRPr/>
            </a:pPr>
            <a:r>
              <a:rPr kumimoji="0" lang="en-AU" b="0" i="0" u="none" strike="noStrike" kern="1200" cap="none" spc="0" normalizeH="0" baseline="0" noProof="0">
                <a:ln>
                  <a:noFill/>
                </a:ln>
                <a:solidFill>
                  <a:sysClr val="windowText" lastClr="000000"/>
                </a:solidFill>
                <a:effectLst/>
                <a:uLnTx/>
                <a:uFillTx/>
                <a:ea typeface="+mn-ea"/>
                <a:cs typeface="Arial" panose="020B0604020202020204" pitchFamily="34" charset="0"/>
              </a:rPr>
              <a:t>Market Share Caps may be imposed for Respondents who will be responding to the RFT to provide Services as both a Generalist and Specialist Provider via a Group Respondent arrangement. </a:t>
            </a:r>
          </a:p>
        </p:txBody>
      </p:sp>
      <p:pic>
        <p:nvPicPr>
          <p:cNvPr id="3" name="Graphic 2" descr="Clipboard Checked outline">
            <a:extLst>
              <a:ext uri="{FF2B5EF4-FFF2-40B4-BE49-F238E27FC236}">
                <a16:creationId xmlns:a16="http://schemas.microsoft.com/office/drawing/2014/main" id="{316DB594-2724-1D5F-51BD-CAB0BD00129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113919" y="3192001"/>
            <a:ext cx="1999048" cy="1999048"/>
          </a:xfrm>
          <a:prstGeom prst="rect">
            <a:avLst/>
          </a:prstGeom>
        </p:spPr>
      </p:pic>
    </p:spTree>
    <p:extLst>
      <p:ext uri="{BB962C8B-B14F-4D97-AF65-F5344CB8AC3E}">
        <p14:creationId xmlns:p14="http://schemas.microsoft.com/office/powerpoint/2010/main" val="10323931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D82BF-6669-3560-291C-2B6019F27B6B}"/>
              </a:ext>
            </a:extLst>
          </p:cNvPr>
          <p:cNvSpPr>
            <a:spLocks noGrp="1"/>
          </p:cNvSpPr>
          <p:nvPr>
            <p:ph type="title"/>
          </p:nvPr>
        </p:nvSpPr>
        <p:spPr>
          <a:xfrm>
            <a:off x="614060" y="268717"/>
            <a:ext cx="10502478" cy="677108"/>
          </a:xfrm>
        </p:spPr>
        <p:txBody>
          <a:bodyPr/>
          <a:lstStyle/>
          <a:p>
            <a:r>
              <a:rPr lang="en-US">
                <a:ea typeface="+mj-lt"/>
                <a:cs typeface="+mj-lt"/>
              </a:rPr>
              <a:t>Financial viability and other checks </a:t>
            </a:r>
            <a:endParaRPr lang="en-US"/>
          </a:p>
        </p:txBody>
      </p:sp>
      <p:grpSp>
        <p:nvGrpSpPr>
          <p:cNvPr id="5" name="Group 4">
            <a:extLst>
              <a:ext uri="{FF2B5EF4-FFF2-40B4-BE49-F238E27FC236}">
                <a16:creationId xmlns:a16="http://schemas.microsoft.com/office/drawing/2014/main" id="{B73D3EB0-6A95-33E3-B301-6BEC35461175}"/>
              </a:ext>
              <a:ext uri="{C183D7F6-B498-43B3-948B-1728B52AA6E4}">
                <adec:decorative xmlns:adec="http://schemas.microsoft.com/office/drawing/2017/decorative" val="1"/>
              </a:ext>
            </a:extLst>
          </p:cNvPr>
          <p:cNvGrpSpPr/>
          <p:nvPr/>
        </p:nvGrpSpPr>
        <p:grpSpPr>
          <a:xfrm>
            <a:off x="2528047" y="1452282"/>
            <a:ext cx="6637218" cy="4629541"/>
            <a:chOff x="1632787" y="2472403"/>
            <a:chExt cx="3479648" cy="2649644"/>
          </a:xfrm>
        </p:grpSpPr>
        <p:sp>
          <p:nvSpPr>
            <p:cNvPr id="6" name="Graphic 2">
              <a:extLst>
                <a:ext uri="{FF2B5EF4-FFF2-40B4-BE49-F238E27FC236}">
                  <a16:creationId xmlns:a16="http://schemas.microsoft.com/office/drawing/2014/main" id="{63429A6C-AE58-2654-969D-CE3CCD1B9A34}"/>
                </a:ext>
              </a:extLst>
            </p:cNvPr>
            <p:cNvSpPr/>
            <p:nvPr/>
          </p:nvSpPr>
          <p:spPr>
            <a:xfrm>
              <a:off x="3217618" y="3481073"/>
              <a:ext cx="1894817" cy="164097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bg1"/>
            </a:solidFill>
            <a:ln w="82550" cap="flat">
              <a:solidFill>
                <a:schemeClr val="accent1"/>
              </a:solidFill>
              <a:prstDash val="solid"/>
              <a:miter/>
            </a:ln>
          </p:spPr>
          <p:txBody>
            <a:bodyPr lIns="36000" rIns="36000" rtlCol="0" anchor="ctr"/>
            <a:lstStyle/>
            <a:p>
              <a:pPr algn="ctr" defTabSz="914349">
                <a:lnSpc>
                  <a:spcPct val="90000"/>
                </a:lnSpc>
                <a:spcAft>
                  <a:spcPts val="300"/>
                </a:spcAft>
                <a:defRPr/>
              </a:pPr>
              <a:r>
                <a:rPr lang="en-US">
                  <a:ea typeface="+mn-lt"/>
                  <a:cs typeface="+mn-lt"/>
                </a:rPr>
                <a:t>Credentials </a:t>
              </a:r>
            </a:p>
            <a:p>
              <a:pPr algn="ctr" defTabSz="914349">
                <a:lnSpc>
                  <a:spcPct val="90000"/>
                </a:lnSpc>
                <a:spcAft>
                  <a:spcPts val="300"/>
                </a:spcAft>
                <a:defRPr/>
              </a:pPr>
              <a:r>
                <a:rPr lang="en-US">
                  <a:ea typeface="+mn-lt"/>
                  <a:cs typeface="+mn-lt"/>
                </a:rPr>
                <a:t>check</a:t>
              </a:r>
              <a:r>
                <a:rPr lang="en-US"/>
                <a:t>s</a:t>
              </a:r>
              <a:endParaRPr kumimoji="0" lang="en-AU" sz="2000" b="0" i="0" u="none" strike="noStrike" kern="1200" cap="none" spc="0" normalizeH="0" baseline="0" noProof="0">
                <a:ln>
                  <a:noFill/>
                </a:ln>
                <a:effectLst/>
                <a:uLnTx/>
                <a:uFillTx/>
                <a:ea typeface="+mn-ea"/>
                <a:cs typeface="+mn-cs"/>
              </a:endParaRPr>
            </a:p>
          </p:txBody>
        </p:sp>
        <p:sp>
          <p:nvSpPr>
            <p:cNvPr id="11" name="Graphic 2">
              <a:extLst>
                <a:ext uri="{FF2B5EF4-FFF2-40B4-BE49-F238E27FC236}">
                  <a16:creationId xmlns:a16="http://schemas.microsoft.com/office/drawing/2014/main" id="{85388C0D-7DCA-A029-C15A-64DCED4B3925}"/>
                </a:ext>
              </a:extLst>
            </p:cNvPr>
            <p:cNvSpPr/>
            <p:nvPr/>
          </p:nvSpPr>
          <p:spPr>
            <a:xfrm>
              <a:off x="1632787" y="2472403"/>
              <a:ext cx="1894817" cy="164097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bg1"/>
            </a:solidFill>
            <a:ln w="82550" cap="flat">
              <a:solidFill>
                <a:schemeClr val="accent4"/>
              </a:solidFill>
              <a:prstDash val="solid"/>
              <a:miter/>
            </a:ln>
          </p:spPr>
          <p:txBody>
            <a:bodyPr lIns="36000" rIns="36000" rtlCol="0" anchor="ctr"/>
            <a:lstStyle/>
            <a:p>
              <a:pPr marL="0" marR="0" lvl="0" indent="0" algn="ctr" defTabSz="914349" rtl="0" eaLnBrk="1" fontAlgn="auto" latinLnBrk="0" hangingPunct="1">
                <a:lnSpc>
                  <a:spcPct val="90000"/>
                </a:lnSpc>
                <a:spcBef>
                  <a:spcPts val="0"/>
                </a:spcBef>
                <a:spcAft>
                  <a:spcPts val="300"/>
                </a:spcAft>
                <a:buClrTx/>
                <a:buSzTx/>
                <a:buFontTx/>
                <a:buNone/>
                <a:tabLst/>
                <a:defRPr/>
              </a:pPr>
              <a:r>
                <a:rPr lang="en-US"/>
                <a:t>Financial </a:t>
              </a:r>
            </a:p>
            <a:p>
              <a:pPr marL="0" marR="0" lvl="0" indent="0" algn="ctr" defTabSz="914349" rtl="0" eaLnBrk="1" fontAlgn="auto" latinLnBrk="0" hangingPunct="1">
                <a:lnSpc>
                  <a:spcPct val="90000"/>
                </a:lnSpc>
                <a:spcBef>
                  <a:spcPts val="0"/>
                </a:spcBef>
                <a:spcAft>
                  <a:spcPts val="300"/>
                </a:spcAft>
                <a:buClrTx/>
                <a:buSzTx/>
                <a:buFontTx/>
                <a:buNone/>
                <a:tabLst/>
                <a:defRPr/>
              </a:pPr>
              <a:r>
                <a:rPr lang="en-US"/>
                <a:t>viability </a:t>
              </a:r>
            </a:p>
            <a:p>
              <a:pPr marL="0" marR="0" lvl="0" indent="0" algn="ctr" defTabSz="914349" rtl="0" eaLnBrk="1" fontAlgn="auto" latinLnBrk="0" hangingPunct="1">
                <a:lnSpc>
                  <a:spcPct val="90000"/>
                </a:lnSpc>
                <a:spcBef>
                  <a:spcPts val="0"/>
                </a:spcBef>
                <a:spcAft>
                  <a:spcPts val="300"/>
                </a:spcAft>
                <a:buClrTx/>
                <a:buSzTx/>
                <a:buFontTx/>
                <a:buNone/>
                <a:tabLst/>
                <a:defRPr/>
              </a:pPr>
              <a:r>
                <a:rPr lang="en-US"/>
                <a:t>information </a:t>
              </a:r>
            </a:p>
            <a:p>
              <a:pPr marL="0" marR="0" lvl="0" indent="0" algn="ctr" defTabSz="914349" rtl="0" eaLnBrk="1" fontAlgn="auto" latinLnBrk="0" hangingPunct="1">
                <a:lnSpc>
                  <a:spcPct val="90000"/>
                </a:lnSpc>
                <a:spcBef>
                  <a:spcPts val="0"/>
                </a:spcBef>
                <a:spcAft>
                  <a:spcPts val="300"/>
                </a:spcAft>
                <a:buClrTx/>
                <a:buSzTx/>
                <a:buFontTx/>
                <a:buNone/>
                <a:tabLst/>
                <a:defRPr/>
              </a:pPr>
              <a:endParaRPr kumimoji="0" lang="en-AU" sz="2000" b="0" i="0" u="none" strike="noStrike" kern="1200" cap="none" spc="0" normalizeH="0" baseline="0" noProof="0">
                <a:ln>
                  <a:noFill/>
                </a:ln>
                <a:effectLst/>
                <a:uLnTx/>
                <a:uFillTx/>
                <a:ea typeface="+mn-ea"/>
                <a:cs typeface="+mn-cs"/>
              </a:endParaRPr>
            </a:p>
          </p:txBody>
        </p:sp>
      </p:grpSp>
    </p:spTree>
    <p:extLst>
      <p:ext uri="{BB962C8B-B14F-4D97-AF65-F5344CB8AC3E}">
        <p14:creationId xmlns:p14="http://schemas.microsoft.com/office/powerpoint/2010/main" val="23130499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BDB2B-0BA9-28CD-3FBC-B00B1D13E8E4}"/>
              </a:ext>
            </a:extLst>
          </p:cNvPr>
          <p:cNvSpPr>
            <a:spLocks noGrp="1"/>
          </p:cNvSpPr>
          <p:nvPr>
            <p:ph type="title"/>
          </p:nvPr>
        </p:nvSpPr>
        <p:spPr>
          <a:xfrm>
            <a:off x="553551" y="406329"/>
            <a:ext cx="10502478" cy="677108"/>
          </a:xfrm>
        </p:spPr>
        <p:txBody>
          <a:bodyPr/>
          <a:lstStyle/>
          <a:p>
            <a:r>
              <a:rPr lang="en-AU">
                <a:ea typeface="+mj-lt"/>
                <a:cs typeface="+mj-lt"/>
              </a:rPr>
              <a:t>Legal and other matters</a:t>
            </a:r>
            <a:endParaRPr lang="en-US"/>
          </a:p>
        </p:txBody>
      </p:sp>
      <p:grpSp>
        <p:nvGrpSpPr>
          <p:cNvPr id="9" name="Group 8">
            <a:extLst>
              <a:ext uri="{FF2B5EF4-FFF2-40B4-BE49-F238E27FC236}">
                <a16:creationId xmlns:a16="http://schemas.microsoft.com/office/drawing/2014/main" id="{B3365FB7-4252-457F-2460-AC231C75998D}"/>
              </a:ext>
              <a:ext uri="{C183D7F6-B498-43B3-948B-1728B52AA6E4}">
                <adec:decorative xmlns:adec="http://schemas.microsoft.com/office/drawing/2017/decorative" val="1"/>
              </a:ext>
            </a:extLst>
          </p:cNvPr>
          <p:cNvGrpSpPr/>
          <p:nvPr/>
        </p:nvGrpSpPr>
        <p:grpSpPr>
          <a:xfrm>
            <a:off x="1820715" y="1955285"/>
            <a:ext cx="8255021" cy="3888186"/>
            <a:chOff x="2082938" y="1557984"/>
            <a:chExt cx="6472091" cy="3463689"/>
          </a:xfrm>
        </p:grpSpPr>
        <p:sp>
          <p:nvSpPr>
            <p:cNvPr id="12" name="Graphic 2">
              <a:extLst>
                <a:ext uri="{FF2B5EF4-FFF2-40B4-BE49-F238E27FC236}">
                  <a16:creationId xmlns:a16="http://schemas.microsoft.com/office/drawing/2014/main" id="{B0D00D17-AE17-2114-CD3C-2566F42F3037}"/>
                </a:ext>
              </a:extLst>
            </p:cNvPr>
            <p:cNvSpPr/>
            <p:nvPr/>
          </p:nvSpPr>
          <p:spPr>
            <a:xfrm>
              <a:off x="6660212" y="3380699"/>
              <a:ext cx="1894817" cy="164097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bg1"/>
            </a:solidFill>
            <a:ln w="82550" cap="flat">
              <a:solidFill>
                <a:schemeClr val="accent4"/>
              </a:solidFill>
              <a:prstDash val="solid"/>
              <a:miter/>
            </a:ln>
          </p:spPr>
          <p:txBody>
            <a:bodyPr lIns="36000" rIns="36000" rtlCol="0" anchor="ctr"/>
            <a:lstStyle/>
            <a:p>
              <a:pPr marL="0" marR="0" lvl="0" indent="0" algn="ctr" defTabSz="914349" rtl="0" eaLnBrk="1" fontAlgn="auto" latinLnBrk="0" hangingPunct="1">
                <a:lnSpc>
                  <a:spcPct val="90000"/>
                </a:lnSpc>
                <a:spcBef>
                  <a:spcPts val="0"/>
                </a:spcBef>
                <a:spcAft>
                  <a:spcPts val="300"/>
                </a:spcAft>
                <a:buClrTx/>
                <a:buSzTx/>
                <a:buFontTx/>
                <a:buNone/>
                <a:tabLst/>
                <a:defRPr/>
              </a:pPr>
              <a:r>
                <a:rPr kumimoji="0" lang="en-US" b="0" i="0" u="none" strike="noStrike" kern="1200" cap="none" spc="0" normalizeH="0" baseline="0" noProof="0">
                  <a:ln>
                    <a:noFill/>
                  </a:ln>
                  <a:effectLst/>
                  <a:uLnTx/>
                  <a:uFillTx/>
                  <a:ea typeface="+mn-ea"/>
                  <a:cs typeface="+mn-cs"/>
                </a:rPr>
                <a:t>Probity</a:t>
              </a:r>
              <a:endParaRPr lang="en-US"/>
            </a:p>
          </p:txBody>
        </p:sp>
        <p:sp>
          <p:nvSpPr>
            <p:cNvPr id="14" name="Graphic 2">
              <a:extLst>
                <a:ext uri="{FF2B5EF4-FFF2-40B4-BE49-F238E27FC236}">
                  <a16:creationId xmlns:a16="http://schemas.microsoft.com/office/drawing/2014/main" id="{73F9045E-6339-F20F-D579-CA817A13AC38}"/>
                </a:ext>
              </a:extLst>
            </p:cNvPr>
            <p:cNvSpPr/>
            <p:nvPr/>
          </p:nvSpPr>
          <p:spPr>
            <a:xfrm>
              <a:off x="3540869" y="3380699"/>
              <a:ext cx="1894817" cy="164097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bg1"/>
            </a:solidFill>
            <a:ln w="82550" cap="flat">
              <a:solidFill>
                <a:schemeClr val="accent2"/>
              </a:solidFill>
              <a:prstDash val="solid"/>
              <a:miter/>
            </a:ln>
          </p:spPr>
          <p:txBody>
            <a:bodyPr lIns="36000" rIns="36000" rtlCol="0" anchor="ctr"/>
            <a:lstStyle/>
            <a:p>
              <a:pPr algn="ctr" defTabSz="914349">
                <a:lnSpc>
                  <a:spcPct val="90000"/>
                </a:lnSpc>
                <a:spcAft>
                  <a:spcPts val="300"/>
                </a:spcAft>
                <a:defRPr/>
              </a:pPr>
              <a:r>
                <a:rPr lang="en-AU"/>
                <a:t>Legal and policy requirements </a:t>
              </a:r>
            </a:p>
          </p:txBody>
        </p:sp>
        <p:sp>
          <p:nvSpPr>
            <p:cNvPr id="15" name="Graphic 2">
              <a:extLst>
                <a:ext uri="{FF2B5EF4-FFF2-40B4-BE49-F238E27FC236}">
                  <a16:creationId xmlns:a16="http://schemas.microsoft.com/office/drawing/2014/main" id="{DEF70FFB-75E3-F279-AD9E-0EA6FD1B437B}"/>
                </a:ext>
              </a:extLst>
            </p:cNvPr>
            <p:cNvSpPr/>
            <p:nvPr/>
          </p:nvSpPr>
          <p:spPr>
            <a:xfrm>
              <a:off x="2082938" y="1557984"/>
              <a:ext cx="1894817" cy="164097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bg1"/>
            </a:solidFill>
            <a:ln w="82550" cap="flat">
              <a:solidFill>
                <a:schemeClr val="accent4"/>
              </a:solidFill>
              <a:prstDash val="solid"/>
              <a:miter/>
            </a:ln>
          </p:spPr>
          <p:txBody>
            <a:bodyPr lIns="36000" rIns="36000" rtlCol="0" anchor="ctr"/>
            <a:lstStyle/>
            <a:p>
              <a:pPr marL="0" marR="0" lvl="0" indent="0" algn="ctr" defTabSz="914349" rtl="0" eaLnBrk="1" fontAlgn="auto" latinLnBrk="0" hangingPunct="1">
                <a:lnSpc>
                  <a:spcPct val="90000"/>
                </a:lnSpc>
                <a:spcBef>
                  <a:spcPts val="0"/>
                </a:spcBef>
                <a:spcAft>
                  <a:spcPts val="300"/>
                </a:spcAft>
                <a:buClrTx/>
                <a:buSzTx/>
                <a:buFontTx/>
                <a:buNone/>
                <a:tabLst/>
                <a:defRPr/>
              </a:pPr>
              <a:r>
                <a:rPr lang="en-US"/>
                <a:t>Conditions of </a:t>
              </a:r>
            </a:p>
            <a:p>
              <a:pPr marL="0" marR="0" lvl="0" indent="0" algn="ctr" defTabSz="914349" rtl="0" eaLnBrk="1" fontAlgn="auto" latinLnBrk="0" hangingPunct="1">
                <a:lnSpc>
                  <a:spcPct val="90000"/>
                </a:lnSpc>
                <a:spcBef>
                  <a:spcPts val="0"/>
                </a:spcBef>
                <a:spcAft>
                  <a:spcPts val="300"/>
                </a:spcAft>
                <a:buClrTx/>
                <a:buSzTx/>
                <a:buFontTx/>
                <a:buNone/>
                <a:tabLst/>
                <a:defRPr/>
              </a:pPr>
              <a:r>
                <a:rPr lang="en-US"/>
                <a:t>lodgement </a:t>
              </a:r>
            </a:p>
            <a:p>
              <a:pPr marL="0" marR="0" lvl="0" indent="0" algn="ctr" defTabSz="914349" rtl="0" eaLnBrk="1" fontAlgn="auto" latinLnBrk="0" hangingPunct="1">
                <a:lnSpc>
                  <a:spcPct val="90000"/>
                </a:lnSpc>
                <a:spcBef>
                  <a:spcPts val="0"/>
                </a:spcBef>
                <a:spcAft>
                  <a:spcPts val="300"/>
                </a:spcAft>
                <a:buClrTx/>
                <a:buSzTx/>
                <a:buFontTx/>
                <a:buNone/>
                <a:tabLst/>
                <a:defRPr/>
              </a:pPr>
              <a:r>
                <a:rPr lang="en-US"/>
                <a:t> </a:t>
              </a:r>
              <a:endParaRPr kumimoji="0" lang="en-AU" sz="2000" b="0" i="0" u="none" strike="noStrike" kern="1200" cap="none" spc="0" normalizeH="0" baseline="0" noProof="0">
                <a:ln>
                  <a:noFill/>
                </a:ln>
                <a:effectLst/>
                <a:uLnTx/>
                <a:uFillTx/>
                <a:ea typeface="+mn-ea"/>
                <a:cs typeface="+mn-cs"/>
              </a:endParaRPr>
            </a:p>
          </p:txBody>
        </p:sp>
        <p:sp>
          <p:nvSpPr>
            <p:cNvPr id="16" name="Graphic 2">
              <a:extLst>
                <a:ext uri="{FF2B5EF4-FFF2-40B4-BE49-F238E27FC236}">
                  <a16:creationId xmlns:a16="http://schemas.microsoft.com/office/drawing/2014/main" id="{534ACFDA-805A-EB30-0430-818047B5D65F}"/>
                </a:ext>
              </a:extLst>
            </p:cNvPr>
            <p:cNvSpPr/>
            <p:nvPr/>
          </p:nvSpPr>
          <p:spPr>
            <a:xfrm>
              <a:off x="5182518" y="1557984"/>
              <a:ext cx="1894817" cy="1640974"/>
            </a:xfrm>
            <a:custGeom>
              <a:avLst/>
              <a:gdLst>
                <a:gd name="connsiteX0" fmla="*/ 1052608 w 1403508"/>
                <a:gd name="connsiteY0" fmla="*/ 0 h 1215485"/>
                <a:gd name="connsiteX1" fmla="*/ 350901 w 1403508"/>
                <a:gd name="connsiteY1" fmla="*/ 0 h 1215485"/>
                <a:gd name="connsiteX2" fmla="*/ 0 w 1403508"/>
                <a:gd name="connsiteY2" fmla="*/ 607695 h 1215485"/>
                <a:gd name="connsiteX3" fmla="*/ 350901 w 1403508"/>
                <a:gd name="connsiteY3" fmla="*/ 1215485 h 1215485"/>
                <a:gd name="connsiteX4" fmla="*/ 1052608 w 1403508"/>
                <a:gd name="connsiteY4" fmla="*/ 1215485 h 1215485"/>
                <a:gd name="connsiteX5" fmla="*/ 1403509 w 1403508"/>
                <a:gd name="connsiteY5" fmla="*/ 607695 h 1215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3508" h="1215485">
                  <a:moveTo>
                    <a:pt x="1052608" y="0"/>
                  </a:moveTo>
                  <a:lnTo>
                    <a:pt x="350901" y="0"/>
                  </a:lnTo>
                  <a:lnTo>
                    <a:pt x="0" y="607695"/>
                  </a:lnTo>
                  <a:lnTo>
                    <a:pt x="350901" y="1215485"/>
                  </a:lnTo>
                  <a:lnTo>
                    <a:pt x="1052608" y="1215485"/>
                  </a:lnTo>
                  <a:lnTo>
                    <a:pt x="1403509" y="607695"/>
                  </a:lnTo>
                  <a:close/>
                </a:path>
              </a:pathLst>
            </a:custGeom>
            <a:solidFill>
              <a:schemeClr val="bg1"/>
            </a:solidFill>
            <a:ln w="82550" cap="flat">
              <a:solidFill>
                <a:schemeClr val="accent1"/>
              </a:solidFill>
              <a:prstDash val="solid"/>
              <a:miter/>
            </a:ln>
          </p:spPr>
          <p:txBody>
            <a:bodyPr lIns="36000" rIns="36000" rtlCol="0" anchor="ctr"/>
            <a:lstStyle/>
            <a:p>
              <a:pPr marL="0" marR="0" lvl="0" indent="0" algn="ctr" defTabSz="914349" rtl="0" eaLnBrk="1" fontAlgn="auto" latinLnBrk="0" hangingPunct="1">
                <a:lnSpc>
                  <a:spcPct val="90000"/>
                </a:lnSpc>
                <a:spcBef>
                  <a:spcPts val="0"/>
                </a:spcBef>
                <a:spcAft>
                  <a:spcPts val="300"/>
                </a:spcAft>
                <a:buClrTx/>
                <a:buSzTx/>
                <a:buFontTx/>
                <a:buNone/>
                <a:tabLst/>
                <a:defRPr/>
              </a:pPr>
              <a:r>
                <a:rPr lang="en-US"/>
                <a:t>Indigenous</a:t>
              </a:r>
            </a:p>
            <a:p>
              <a:pPr marL="0" marR="0" lvl="0" indent="0" algn="ctr" defTabSz="914349" rtl="0" eaLnBrk="1" fontAlgn="auto" latinLnBrk="0" hangingPunct="1">
                <a:lnSpc>
                  <a:spcPct val="90000"/>
                </a:lnSpc>
                <a:spcBef>
                  <a:spcPts val="0"/>
                </a:spcBef>
                <a:spcAft>
                  <a:spcPts val="300"/>
                </a:spcAft>
                <a:buClrTx/>
                <a:buSzTx/>
                <a:buFontTx/>
                <a:buNone/>
                <a:tabLst/>
                <a:defRPr/>
              </a:pPr>
              <a:r>
                <a:rPr lang="en-US"/>
                <a:t>Procurement </a:t>
              </a:r>
            </a:p>
            <a:p>
              <a:pPr marL="0" marR="0" lvl="0" indent="0" algn="ctr" defTabSz="914349" rtl="0" eaLnBrk="1" fontAlgn="auto" latinLnBrk="0" hangingPunct="1">
                <a:lnSpc>
                  <a:spcPct val="90000"/>
                </a:lnSpc>
                <a:spcBef>
                  <a:spcPts val="0"/>
                </a:spcBef>
                <a:spcAft>
                  <a:spcPts val="300"/>
                </a:spcAft>
                <a:buClrTx/>
                <a:buSzTx/>
                <a:buFontTx/>
                <a:buNone/>
                <a:tabLst/>
                <a:defRPr/>
              </a:pPr>
              <a:r>
                <a:rPr lang="en-US"/>
                <a:t>Policy </a:t>
              </a:r>
            </a:p>
          </p:txBody>
        </p:sp>
      </p:grpSp>
    </p:spTree>
    <p:extLst>
      <p:ext uri="{BB962C8B-B14F-4D97-AF65-F5344CB8AC3E}">
        <p14:creationId xmlns:p14="http://schemas.microsoft.com/office/powerpoint/2010/main" val="3837188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34A01-1DA4-9BCF-9721-69EC8B271EE2}"/>
              </a:ext>
            </a:extLst>
          </p:cNvPr>
          <p:cNvSpPr>
            <a:spLocks noGrp="1"/>
          </p:cNvSpPr>
          <p:nvPr>
            <p:ph type="title"/>
          </p:nvPr>
        </p:nvSpPr>
        <p:spPr>
          <a:xfrm>
            <a:off x="887182" y="250431"/>
            <a:ext cx="7876859" cy="677108"/>
          </a:xfrm>
        </p:spPr>
        <p:txBody>
          <a:bodyPr/>
          <a:lstStyle/>
          <a:p>
            <a:r>
              <a:rPr lang="en-AU">
                <a:solidFill>
                  <a:srgbClr val="005568"/>
                </a:solidFill>
                <a:latin typeface="Tahoma" panose="020B0604030504040204" pitchFamily="34" charset="0"/>
                <a:ea typeface="Tahoma" panose="020B0604030504040204" pitchFamily="34" charset="0"/>
                <a:cs typeface="Tahoma" panose="020B0604030504040204" pitchFamily="34" charset="0"/>
              </a:rPr>
              <a:t>Consultation and Feedback</a:t>
            </a:r>
            <a:endParaRPr lang="en-AU"/>
          </a:p>
        </p:txBody>
      </p:sp>
      <p:cxnSp>
        <p:nvCxnSpPr>
          <p:cNvPr id="4" name="Straight Connector 3">
            <a:extLst>
              <a:ext uri="{FF2B5EF4-FFF2-40B4-BE49-F238E27FC236}">
                <a16:creationId xmlns:a16="http://schemas.microsoft.com/office/drawing/2014/main" id="{10D2470E-AFC1-6E64-C2A1-22A520062F81}"/>
              </a:ext>
              <a:ext uri="{C183D7F6-B498-43B3-948B-1728B52AA6E4}">
                <adec:decorative xmlns:adec="http://schemas.microsoft.com/office/drawing/2017/decorative" val="1"/>
              </a:ext>
            </a:extLst>
          </p:cNvPr>
          <p:cNvCxnSpPr>
            <a:cxnSpLocks/>
            <a:endCxn id="10" idx="3"/>
          </p:cNvCxnSpPr>
          <p:nvPr/>
        </p:nvCxnSpPr>
        <p:spPr>
          <a:xfrm>
            <a:off x="2668616" y="3165516"/>
            <a:ext cx="3425121" cy="712072"/>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FD7C234D-A84B-D2A5-C6E1-92FBAC640AE5}"/>
              </a:ext>
              <a:ext uri="{C183D7F6-B498-43B3-948B-1728B52AA6E4}">
                <adec:decorative xmlns:adec="http://schemas.microsoft.com/office/drawing/2017/decorative" val="1"/>
              </a:ext>
            </a:extLst>
          </p:cNvPr>
          <p:cNvCxnSpPr>
            <a:cxnSpLocks/>
          </p:cNvCxnSpPr>
          <p:nvPr/>
        </p:nvCxnSpPr>
        <p:spPr>
          <a:xfrm flipH="1">
            <a:off x="4270925" y="2997068"/>
            <a:ext cx="220503" cy="0"/>
          </a:xfrm>
          <a:prstGeom prst="line">
            <a:avLst/>
          </a:prstGeom>
          <a:ln w="19050" cap="rnd">
            <a:solidFill>
              <a:schemeClr val="bg2"/>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 Placeholder 4">
            <a:extLst>
              <a:ext uri="{FF2B5EF4-FFF2-40B4-BE49-F238E27FC236}">
                <a16:creationId xmlns:a16="http://schemas.microsoft.com/office/drawing/2014/main" id="{10E32C8F-1199-F655-4B8F-804AE51EEC64}"/>
              </a:ext>
              <a:ext uri="{C183D7F6-B498-43B3-948B-1728B52AA6E4}">
                <adec:decorative xmlns:adec="http://schemas.microsoft.com/office/drawing/2017/decorative" val="1"/>
              </a:ext>
            </a:extLst>
          </p:cNvPr>
          <p:cNvSpPr txBox="1">
            <a:spLocks/>
          </p:cNvSpPr>
          <p:nvPr/>
        </p:nvSpPr>
        <p:spPr>
          <a:xfrm>
            <a:off x="845803" y="1824714"/>
            <a:ext cx="5247934" cy="4105747"/>
          </a:xfrm>
          <a:prstGeom prst="rect">
            <a:avLst/>
          </a:prstGeom>
          <a:solidFill>
            <a:schemeClr val="bg1"/>
          </a:solidFill>
          <a:ln w="19050">
            <a:solidFill>
              <a:schemeClr val="accent1"/>
            </a:solidFill>
          </a:ln>
        </p:spPr>
        <p:txBody>
          <a:bodyPr lIns="72000" tIns="108000" rIns="72000" bIns="144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02500" lvl="2" indent="0">
              <a:spcBef>
                <a:spcPts val="338"/>
              </a:spcBef>
              <a:buNone/>
            </a:pPr>
            <a:endParaRPr lang="en-US" sz="1600">
              <a:ea typeface="MS Mincho" panose="02020609040205080304" pitchFamily="49" charset="-128"/>
            </a:endParaRPr>
          </a:p>
        </p:txBody>
      </p:sp>
      <p:sp>
        <p:nvSpPr>
          <p:cNvPr id="11" name="Text Placeholder 26">
            <a:extLst>
              <a:ext uri="{FF2B5EF4-FFF2-40B4-BE49-F238E27FC236}">
                <a16:creationId xmlns:a16="http://schemas.microsoft.com/office/drawing/2014/main" id="{FB93DA63-76CF-7B98-CD3C-0E302EC0F129}"/>
              </a:ext>
              <a:ext uri="{C183D7F6-B498-43B3-948B-1728B52AA6E4}">
                <adec:decorative xmlns:adec="http://schemas.microsoft.com/office/drawing/2017/decorative" val="1"/>
              </a:ext>
            </a:extLst>
          </p:cNvPr>
          <p:cNvSpPr txBox="1">
            <a:spLocks/>
          </p:cNvSpPr>
          <p:nvPr/>
        </p:nvSpPr>
        <p:spPr>
          <a:xfrm>
            <a:off x="859248" y="5823719"/>
            <a:ext cx="5220000" cy="104296"/>
          </a:xfrm>
          <a:prstGeom prst="rect">
            <a:avLst/>
          </a:prstGeom>
          <a:solidFill>
            <a:schemeClr val="accent6"/>
          </a:solidFill>
          <a:ln w="1905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
        <p:nvSpPr>
          <p:cNvPr id="12" name="Rectangle 11">
            <a:extLst>
              <a:ext uri="{FF2B5EF4-FFF2-40B4-BE49-F238E27FC236}">
                <a16:creationId xmlns:a16="http://schemas.microsoft.com/office/drawing/2014/main" id="{2EF08FAE-BE55-11AE-3A67-3988DD404E81}"/>
              </a:ext>
            </a:extLst>
          </p:cNvPr>
          <p:cNvSpPr/>
          <p:nvPr/>
        </p:nvSpPr>
        <p:spPr>
          <a:xfrm>
            <a:off x="844760" y="1414695"/>
            <a:ext cx="5248977" cy="361891"/>
          </a:xfrm>
          <a:prstGeom prst="rect">
            <a:avLst/>
          </a:prstGeom>
          <a:solidFill>
            <a:schemeClr val="accent6"/>
          </a:solidFill>
          <a:ln w="25400" cap="flat" cmpd="sng" algn="ctr">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tIns="35987" bIns="35987" rtlCol="0" anchor="ctr"/>
          <a:lstStyle/>
          <a:p>
            <a:pPr algn="ctr" defTabSz="1038825"/>
            <a:r>
              <a:rPr lang="en-AU">
                <a:solidFill>
                  <a:srgbClr val="F8F8F8"/>
                </a:solidFill>
                <a:latin typeface="+mj-lt"/>
                <a:cs typeface="Segoe UI Semibold" panose="020B0702040204020203" pitchFamily="34" charset="0"/>
              </a:rPr>
              <a:t>We want to hear feedback from stakeholders</a:t>
            </a:r>
          </a:p>
        </p:txBody>
      </p:sp>
      <p:sp>
        <p:nvSpPr>
          <p:cNvPr id="13" name="Rectangle 12">
            <a:extLst>
              <a:ext uri="{FF2B5EF4-FFF2-40B4-BE49-F238E27FC236}">
                <a16:creationId xmlns:a16="http://schemas.microsoft.com/office/drawing/2014/main" id="{F1339F5A-63CB-5CE4-91BB-5CDE7532BB1F}"/>
              </a:ext>
            </a:extLst>
          </p:cNvPr>
          <p:cNvSpPr/>
          <p:nvPr/>
        </p:nvSpPr>
        <p:spPr>
          <a:xfrm>
            <a:off x="6481789" y="1414695"/>
            <a:ext cx="5220000" cy="361891"/>
          </a:xfrm>
          <a:prstGeom prst="rect">
            <a:avLst/>
          </a:prstGeom>
          <a:solidFill>
            <a:srgbClr val="005568"/>
          </a:solidFill>
          <a:ln w="25400" cap="flat" cmpd="sng" algn="ctr">
            <a:no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tIns="35987" bIns="35987" rtlCol="0" anchor="ctr"/>
          <a:lstStyle/>
          <a:p>
            <a:pPr algn="ctr" defTabSz="1038825"/>
            <a:r>
              <a:rPr lang="en-AU">
                <a:solidFill>
                  <a:srgbClr val="F8F8F8"/>
                </a:solidFill>
                <a:latin typeface="+mj-lt"/>
                <a:cs typeface="Segoe UI Semibold" panose="020B0702040204020203" pitchFamily="34" charset="0"/>
              </a:rPr>
              <a:t>DSS Engage</a:t>
            </a:r>
          </a:p>
        </p:txBody>
      </p:sp>
      <p:sp>
        <p:nvSpPr>
          <p:cNvPr id="18" name="TextBox 17">
            <a:extLst>
              <a:ext uri="{FF2B5EF4-FFF2-40B4-BE49-F238E27FC236}">
                <a16:creationId xmlns:a16="http://schemas.microsoft.com/office/drawing/2014/main" id="{53A6683C-7209-4D68-C66A-45480F670568}"/>
              </a:ext>
            </a:extLst>
          </p:cNvPr>
          <p:cNvSpPr txBox="1"/>
          <p:nvPr/>
        </p:nvSpPr>
        <p:spPr>
          <a:xfrm>
            <a:off x="887182" y="1850955"/>
            <a:ext cx="5220000" cy="3970318"/>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a:ln>
                  <a:noFill/>
                </a:ln>
                <a:solidFill>
                  <a:prstClr val="black"/>
                </a:solidFill>
                <a:effectLst/>
                <a:uLnTx/>
                <a:uFillTx/>
                <a:latin typeface="Tahoma"/>
                <a:ea typeface="+mn-ea"/>
                <a:cs typeface="+mn-cs"/>
              </a:rPr>
              <a:t>Feedback, comments and questions on the </a:t>
            </a:r>
            <a:r>
              <a:rPr kumimoji="0" lang="en-US" b="1" i="0" u="none" strike="noStrike" kern="1200" cap="none" spc="0" normalizeH="0" baseline="0" noProof="0">
                <a:ln>
                  <a:noFill/>
                </a:ln>
                <a:solidFill>
                  <a:prstClr val="black"/>
                </a:solidFill>
                <a:effectLst/>
                <a:uLnTx/>
                <a:uFillTx/>
                <a:latin typeface="Tahoma"/>
                <a:ea typeface="+mn-ea"/>
                <a:cs typeface="+mn-cs"/>
              </a:rPr>
              <a:t>Exposure Draft </a:t>
            </a:r>
            <a:r>
              <a:rPr kumimoji="0" lang="en-US" b="0" i="0" u="none" strike="noStrike" kern="1200" cap="none" spc="0" normalizeH="0" baseline="0" noProof="0">
                <a:ln>
                  <a:noFill/>
                </a:ln>
                <a:solidFill>
                  <a:prstClr val="black"/>
                </a:solidFill>
                <a:effectLst/>
                <a:uLnTx/>
                <a:uFillTx/>
                <a:latin typeface="Tahoma"/>
                <a:ea typeface="+mn-ea"/>
                <a:cs typeface="+mn-cs"/>
              </a:rPr>
              <a:t>can be submitted to: </a:t>
            </a:r>
          </a:p>
          <a:p>
            <a:pPr marR="0" lvl="0" algn="l" defTabSz="914400" rtl="0" eaLnBrk="1" fontAlgn="auto" latinLnBrk="0" hangingPunct="1">
              <a:lnSpc>
                <a:spcPct val="100000"/>
              </a:lnSpc>
              <a:spcBef>
                <a:spcPts val="0"/>
              </a:spcBef>
              <a:spcAft>
                <a:spcPts val="0"/>
              </a:spcAft>
              <a:buClrTx/>
              <a:buSzTx/>
              <a:buFontTx/>
              <a:buNone/>
              <a:tabLst/>
              <a:defRPr/>
            </a:pPr>
            <a:endParaRPr lang="en-US">
              <a:solidFill>
                <a:prstClr val="black"/>
              </a:solidFill>
              <a:latin typeface="Tahoma"/>
              <a:hlinkClick r:id="rId3">
                <a:extLst>
                  <a:ext uri="{A12FA001-AC4F-418D-AE19-62706E023703}">
                    <ahyp:hlinkClr xmlns:ahyp="http://schemas.microsoft.com/office/drawing/2018/hyperlinkcolor" val="tx"/>
                  </a:ext>
                </a:extLst>
              </a:hlinkClick>
            </a:endParaRPr>
          </a:p>
          <a:p>
            <a:pPr marR="0" lvl="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a:ln>
                  <a:noFill/>
                </a:ln>
                <a:solidFill>
                  <a:prstClr val="black"/>
                </a:solidFill>
                <a:effectLst/>
                <a:uLnTx/>
                <a:uFillTx/>
                <a:latin typeface="Tahoma"/>
                <a:ea typeface="+mn-ea"/>
                <a:cs typeface="+mn-cs"/>
                <a:hlinkClick r:id="rId3">
                  <a:extLst>
                    <a:ext uri="{A12FA001-AC4F-418D-AE19-62706E023703}">
                      <ahyp:hlinkClr xmlns:ahyp="http://schemas.microsoft.com/office/drawing/2018/hyperlinkcolor" val="tx"/>
                    </a:ext>
                  </a:extLst>
                </a:hlinkClick>
              </a:rPr>
              <a:t>DESConsultations@dss.gov.au</a:t>
            </a:r>
            <a:endParaRPr lang="en-US">
              <a:solidFill>
                <a:prstClr val="black"/>
              </a:solidFill>
              <a:latin typeface="Tahoma"/>
            </a:endParaRPr>
          </a:p>
          <a:p>
            <a:pPr marR="0" lvl="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a:ln>
                <a:noFill/>
              </a:ln>
              <a:solidFill>
                <a:prstClr val="black"/>
              </a:solidFill>
              <a:effectLst/>
              <a:uLnTx/>
              <a:uFillTx/>
              <a:latin typeface="Tahoma"/>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AU" b="0" i="0" u="none" strike="noStrike" kern="1200" cap="none" spc="0" normalizeH="0" baseline="0" noProof="0">
                <a:ln>
                  <a:noFill/>
                </a:ln>
                <a:solidFill>
                  <a:prstClr val="black"/>
                </a:solidFill>
                <a:effectLst/>
                <a:uLnTx/>
                <a:uFillTx/>
                <a:latin typeface="Tahoma"/>
                <a:ea typeface="+mn-ea"/>
                <a:cs typeface="+mn-cs"/>
              </a:rPr>
              <a:t>The department has issued a Companion Document to suggest questions to which stakeholders and potential respondents may wish to provide feedback.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AU" b="0" i="0" u="none" strike="noStrike" kern="1200" cap="none" spc="0" normalizeH="0" baseline="0" noProof="0">
              <a:ln>
                <a:noFill/>
              </a:ln>
              <a:solidFill>
                <a:prstClr val="black"/>
              </a:solidFill>
              <a:effectLst/>
              <a:uLnTx/>
              <a:uFillTx/>
              <a:latin typeface="Tahoma"/>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AU" b="0" i="0" u="none" strike="noStrike" kern="1200" cap="none" spc="0" normalizeH="0" baseline="0" noProof="0">
                <a:ln>
                  <a:noFill/>
                </a:ln>
                <a:solidFill>
                  <a:prstClr val="black"/>
                </a:solidFill>
                <a:effectLst/>
                <a:uLnTx/>
                <a:uFillTx/>
                <a:latin typeface="Tahoma"/>
                <a:ea typeface="+mn-ea"/>
                <a:cs typeface="+mn-cs"/>
              </a:rPr>
              <a:t>Submissions need to be made before 5.00 pm (Canberra time) on 30 August 2024 to ensure they will be considered in preparation for the Request for Tender.</a:t>
            </a:r>
          </a:p>
        </p:txBody>
      </p:sp>
      <p:sp>
        <p:nvSpPr>
          <p:cNvPr id="20" name="Text Placeholder 4">
            <a:extLst>
              <a:ext uri="{FF2B5EF4-FFF2-40B4-BE49-F238E27FC236}">
                <a16:creationId xmlns:a16="http://schemas.microsoft.com/office/drawing/2014/main" id="{7C71F52A-FD33-119A-AE2D-47FD6C164F3C}"/>
              </a:ext>
              <a:ext uri="{C183D7F6-B498-43B3-948B-1728B52AA6E4}">
                <adec:decorative xmlns:adec="http://schemas.microsoft.com/office/drawing/2017/decorative" val="1"/>
              </a:ext>
            </a:extLst>
          </p:cNvPr>
          <p:cNvSpPr txBox="1">
            <a:spLocks/>
          </p:cNvSpPr>
          <p:nvPr/>
        </p:nvSpPr>
        <p:spPr>
          <a:xfrm>
            <a:off x="6481789" y="1833185"/>
            <a:ext cx="5220000" cy="4105746"/>
          </a:xfrm>
          <a:prstGeom prst="rect">
            <a:avLst/>
          </a:prstGeom>
          <a:solidFill>
            <a:schemeClr val="bg1"/>
          </a:solidFill>
          <a:ln w="19050">
            <a:solidFill>
              <a:srgbClr val="005A70"/>
            </a:solidFill>
          </a:ln>
        </p:spPr>
        <p:txBody>
          <a:bodyPr lIns="72000" tIns="108000" rIns="72000" bIns="144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02500" lvl="2" indent="0">
              <a:spcBef>
                <a:spcPts val="338"/>
              </a:spcBef>
              <a:buNone/>
            </a:pPr>
            <a:endParaRPr lang="en-US" sz="1600">
              <a:ea typeface="MS Mincho" panose="02020609040205080304" pitchFamily="49" charset="-128"/>
            </a:endParaRPr>
          </a:p>
        </p:txBody>
      </p:sp>
      <p:sp>
        <p:nvSpPr>
          <p:cNvPr id="21" name="Content Placeholder 2">
            <a:extLst>
              <a:ext uri="{FF2B5EF4-FFF2-40B4-BE49-F238E27FC236}">
                <a16:creationId xmlns:a16="http://schemas.microsoft.com/office/drawing/2014/main" id="{EE8EF4AD-A0B2-B9BF-2DFA-7DBC29948AF8}"/>
              </a:ext>
            </a:extLst>
          </p:cNvPr>
          <p:cNvSpPr txBox="1">
            <a:spLocks/>
          </p:cNvSpPr>
          <p:nvPr/>
        </p:nvSpPr>
        <p:spPr>
          <a:xfrm>
            <a:off x="6609087" y="1651787"/>
            <a:ext cx="4695732" cy="3027458"/>
          </a:xfrm>
          <a:prstGeom prst="rect">
            <a:avLst/>
          </a:prstGeom>
        </p:spPr>
        <p:txBody>
          <a:bodyPr vert="horz" lIns="0" tIns="0" rIns="0" bIns="0" rtlCol="0">
            <a:noAutofit/>
          </a:bodyPr>
          <a:lst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pPr marL="202500" indent="0">
              <a:lnSpc>
                <a:spcPct val="100000"/>
              </a:lnSpc>
              <a:spcBef>
                <a:spcPts val="0"/>
              </a:spcBef>
              <a:buFont typeface="Calibri Light" panose="020F0302020204030204" pitchFamily="34" charset="0"/>
              <a:buNone/>
              <a:defRPr/>
            </a:pPr>
            <a:endParaRPr lang="en-US">
              <a:solidFill>
                <a:prstClr val="black"/>
              </a:solidFill>
              <a:latin typeface="Tahoma"/>
            </a:endParaRPr>
          </a:p>
          <a:p>
            <a:pPr>
              <a:lnSpc>
                <a:spcPct val="100000"/>
              </a:lnSpc>
              <a:spcBef>
                <a:spcPts val="0"/>
              </a:spcBef>
              <a:spcAft>
                <a:spcPts val="600"/>
              </a:spcAft>
              <a:defRPr/>
            </a:pPr>
            <a:r>
              <a:rPr lang="en-US">
                <a:solidFill>
                  <a:prstClr val="black"/>
                </a:solidFill>
                <a:latin typeface="Tahoma"/>
              </a:rPr>
              <a:t>You can also respond to </a:t>
            </a:r>
            <a:r>
              <a:rPr lang="en-US" b="1">
                <a:solidFill>
                  <a:prstClr val="black"/>
                </a:solidFill>
                <a:latin typeface="Tahoma"/>
              </a:rPr>
              <a:t>Information Papers </a:t>
            </a:r>
            <a:r>
              <a:rPr lang="en-US">
                <a:solidFill>
                  <a:prstClr val="black"/>
                </a:solidFill>
                <a:latin typeface="Tahoma"/>
              </a:rPr>
              <a:t>on engage.dss.gov.au.</a:t>
            </a:r>
          </a:p>
          <a:p>
            <a:pPr marL="825750" lvl="2" indent="-285750">
              <a:lnSpc>
                <a:spcPct val="150000"/>
              </a:lnSpc>
              <a:spcBef>
                <a:spcPts val="600"/>
              </a:spcBef>
              <a:buFont typeface="Wingdings" panose="05000000000000000000" pitchFamily="2" charset="2"/>
              <a:buChar char="§"/>
              <a:defRPr/>
            </a:pPr>
            <a:r>
              <a:rPr lang="en-US">
                <a:solidFill>
                  <a:prstClr val="black"/>
                </a:solidFill>
                <a:latin typeface="Tahoma"/>
              </a:rPr>
              <a:t>Market Structure – published</a:t>
            </a:r>
          </a:p>
          <a:p>
            <a:pPr marL="825750" lvl="2" indent="-285750">
              <a:lnSpc>
                <a:spcPct val="150000"/>
              </a:lnSpc>
              <a:spcBef>
                <a:spcPts val="600"/>
              </a:spcBef>
              <a:buFont typeface="Wingdings" panose="05000000000000000000" pitchFamily="2" charset="2"/>
              <a:buChar char="§"/>
              <a:defRPr/>
            </a:pPr>
            <a:r>
              <a:rPr lang="en-US">
                <a:solidFill>
                  <a:prstClr val="black"/>
                </a:solidFill>
                <a:latin typeface="Tahoma"/>
              </a:rPr>
              <a:t>Payment Model – published</a:t>
            </a:r>
          </a:p>
          <a:p>
            <a:pPr marL="825750" lvl="2" indent="-285750">
              <a:lnSpc>
                <a:spcPct val="150000"/>
              </a:lnSpc>
              <a:spcBef>
                <a:spcPts val="600"/>
              </a:spcBef>
              <a:buFont typeface="Wingdings" panose="05000000000000000000" pitchFamily="2" charset="2"/>
              <a:buChar char="§"/>
              <a:defRPr/>
            </a:pPr>
            <a:r>
              <a:rPr lang="en-US">
                <a:solidFill>
                  <a:prstClr val="black"/>
                </a:solidFill>
                <a:latin typeface="Tahoma"/>
              </a:rPr>
              <a:t>Ongoing Support – pending</a:t>
            </a:r>
          </a:p>
          <a:p>
            <a:pPr marL="395100" indent="-257175">
              <a:spcBef>
                <a:spcPts val="225"/>
              </a:spcBef>
              <a:buFont typeface="Courier New" panose="02070309020205020404" pitchFamily="49" charset="0"/>
              <a:buChar char="o"/>
            </a:pPr>
            <a:endParaRPr lang="en-US">
              <a:cs typeface="Calibri"/>
            </a:endParaRPr>
          </a:p>
          <a:p>
            <a:pPr marL="800100" lvl="2" indent="-257175" defTabSz="685800">
              <a:spcBef>
                <a:spcPts val="225"/>
              </a:spcBef>
              <a:buFont typeface="Courier New" panose="02070309020205020404" pitchFamily="49" charset="0"/>
              <a:buChar char="o"/>
            </a:pPr>
            <a:endParaRPr lang="en-US">
              <a:cs typeface="Calibri"/>
            </a:endParaRPr>
          </a:p>
          <a:p>
            <a:pPr>
              <a:spcBef>
                <a:spcPts val="338"/>
              </a:spcBef>
            </a:pPr>
            <a:endParaRPr lang="en-AU">
              <a:ea typeface="MS Mincho" panose="02020609040205080304" pitchFamily="49" charset="-128"/>
            </a:endParaRPr>
          </a:p>
          <a:p>
            <a:pPr>
              <a:spcBef>
                <a:spcPts val="338"/>
              </a:spcBef>
            </a:pPr>
            <a:endParaRPr lang="en-AU">
              <a:ea typeface="Tahoma" panose="020B0604030504040204" pitchFamily="34" charset="0"/>
              <a:cs typeface="Tahoma" panose="020B0604030504040204" pitchFamily="34" charset="0"/>
            </a:endParaRPr>
          </a:p>
          <a:p>
            <a:endParaRPr lang="en-AU"/>
          </a:p>
        </p:txBody>
      </p:sp>
      <p:sp>
        <p:nvSpPr>
          <p:cNvPr id="25" name="Text Placeholder 26">
            <a:extLst>
              <a:ext uri="{FF2B5EF4-FFF2-40B4-BE49-F238E27FC236}">
                <a16:creationId xmlns:a16="http://schemas.microsoft.com/office/drawing/2014/main" id="{2C8B6DF2-97CA-FEE5-8FB6-03FFB09D44BB}"/>
              </a:ext>
              <a:ext uri="{C183D7F6-B498-43B3-948B-1728B52AA6E4}">
                <adec:decorative xmlns:adec="http://schemas.microsoft.com/office/drawing/2017/decorative" val="1"/>
              </a:ext>
            </a:extLst>
          </p:cNvPr>
          <p:cNvSpPr txBox="1">
            <a:spLocks/>
          </p:cNvSpPr>
          <p:nvPr/>
        </p:nvSpPr>
        <p:spPr>
          <a:xfrm>
            <a:off x="6481789" y="5835751"/>
            <a:ext cx="5220000" cy="104296"/>
          </a:xfrm>
          <a:prstGeom prst="rect">
            <a:avLst/>
          </a:prstGeom>
          <a:solidFill>
            <a:srgbClr val="005568"/>
          </a:solidFill>
          <a:ln w="19050">
            <a:no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200">
              <a:solidFill>
                <a:schemeClr val="tx1"/>
              </a:solidFill>
              <a:latin typeface="+mn-lt"/>
            </a:endParaRPr>
          </a:p>
        </p:txBody>
      </p:sp>
    </p:spTree>
    <p:extLst>
      <p:ext uri="{BB962C8B-B14F-4D97-AF65-F5344CB8AC3E}">
        <p14:creationId xmlns:p14="http://schemas.microsoft.com/office/powerpoint/2010/main" val="26617635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043DEAD-DE34-97DF-342A-59369167304B}"/>
              </a:ext>
            </a:extLst>
          </p:cNvPr>
          <p:cNvSpPr>
            <a:spLocks noGrp="1"/>
          </p:cNvSpPr>
          <p:nvPr>
            <p:ph type="sldNum" sz="quarter" idx="12"/>
          </p:nvPr>
        </p:nvSpPr>
        <p:spPr/>
        <p:txBody>
          <a:bodyPr/>
          <a:lstStyle/>
          <a:p>
            <a:fld id="{3F63F2B1-4266-4ED4-AC2C-DB487684831E}" type="slidenum">
              <a:rPr lang="en-AU" noProof="0" smtClean="0"/>
              <a:t>37</a:t>
            </a:fld>
            <a:endParaRPr lang="en-US"/>
          </a:p>
        </p:txBody>
      </p:sp>
      <p:sp>
        <p:nvSpPr>
          <p:cNvPr id="8" name="Rectangle 7">
            <a:extLst>
              <a:ext uri="{FF2B5EF4-FFF2-40B4-BE49-F238E27FC236}">
                <a16:creationId xmlns:a16="http://schemas.microsoft.com/office/drawing/2014/main" id="{238C937A-988B-4DFF-9B07-7204BDA362ED}"/>
              </a:ext>
              <a:ext uri="{C183D7F6-B498-43B3-948B-1728B52AA6E4}">
                <adec:decorative xmlns:adec="http://schemas.microsoft.com/office/drawing/2017/decorative" val="1"/>
              </a:ext>
            </a:extLst>
          </p:cNvPr>
          <p:cNvSpPr/>
          <p:nvPr/>
        </p:nvSpPr>
        <p:spPr>
          <a:xfrm>
            <a:off x="0" y="2070847"/>
            <a:ext cx="12192000" cy="2823882"/>
          </a:xfrm>
          <a:prstGeom prst="rect">
            <a:avLst/>
          </a:prstGeom>
          <a:solidFill>
            <a:srgbClr val="005A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itle 1">
            <a:extLst>
              <a:ext uri="{FF2B5EF4-FFF2-40B4-BE49-F238E27FC236}">
                <a16:creationId xmlns:a16="http://schemas.microsoft.com/office/drawing/2014/main" id="{2AB30CDD-7B83-58EF-50E1-B09A949195F2}"/>
              </a:ext>
            </a:extLst>
          </p:cNvPr>
          <p:cNvSpPr txBox="1">
            <a:spLocks/>
          </p:cNvSpPr>
          <p:nvPr/>
        </p:nvSpPr>
        <p:spPr>
          <a:xfrm>
            <a:off x="515938" y="314271"/>
            <a:ext cx="10502478" cy="1015663"/>
          </a:xfrm>
          <a:prstGeom prst="rect">
            <a:avLst/>
          </a:prstGeom>
        </p:spPr>
        <p:txBody>
          <a:bodyPr vert="horz" wrap="square" lIns="0" tIns="0" rIns="0" bIns="0" rtlCol="0" anchor="b" anchorCtr="0">
            <a:spAutoFit/>
          </a:bodyPr>
          <a:lstStyle>
            <a:lvl1pPr algn="l" defTabSz="914400" rtl="0" eaLnBrk="1" latinLnBrk="0" hangingPunct="1">
              <a:lnSpc>
                <a:spcPct val="100000"/>
              </a:lnSpc>
              <a:spcBef>
                <a:spcPct val="0"/>
              </a:spcBef>
              <a:buNone/>
              <a:defRPr sz="4400" b="0" kern="1200">
                <a:solidFill>
                  <a:schemeClr val="accent1"/>
                </a:solidFill>
                <a:latin typeface="+mj-lt"/>
                <a:ea typeface="+mj-ea"/>
                <a:cs typeface="+mj-cs"/>
              </a:defRPr>
            </a:lvl1pPr>
          </a:lstStyle>
          <a:p>
            <a:r>
              <a:rPr lang="en-AU" sz="6600">
                <a:solidFill>
                  <a:srgbClr val="005A70"/>
                </a:solidFill>
              </a:rPr>
              <a:t>Q&amp;A</a:t>
            </a:r>
          </a:p>
        </p:txBody>
      </p:sp>
      <p:sp>
        <p:nvSpPr>
          <p:cNvPr id="10" name="Rectangle 9">
            <a:extLst>
              <a:ext uri="{FF2B5EF4-FFF2-40B4-BE49-F238E27FC236}">
                <a16:creationId xmlns:a16="http://schemas.microsoft.com/office/drawing/2014/main" id="{65450530-C675-EAE7-BECC-6BF8B3484771}"/>
              </a:ext>
              <a:ext uri="{C183D7F6-B498-43B3-948B-1728B52AA6E4}">
                <adec:decorative xmlns:adec="http://schemas.microsoft.com/office/drawing/2017/decorative" val="1"/>
              </a:ext>
            </a:extLst>
          </p:cNvPr>
          <p:cNvSpPr/>
          <p:nvPr/>
        </p:nvSpPr>
        <p:spPr>
          <a:xfrm>
            <a:off x="0" y="1604683"/>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a:extLst>
              <a:ext uri="{FF2B5EF4-FFF2-40B4-BE49-F238E27FC236}">
                <a16:creationId xmlns:a16="http://schemas.microsoft.com/office/drawing/2014/main" id="{3A9D246F-FE0C-BEF3-049A-6182729470AD}"/>
              </a:ext>
              <a:ext uri="{C183D7F6-B498-43B3-948B-1728B52AA6E4}">
                <adec:decorative xmlns:adec="http://schemas.microsoft.com/office/drawing/2017/decorative" val="1"/>
              </a:ext>
            </a:extLst>
          </p:cNvPr>
          <p:cNvSpPr/>
          <p:nvPr/>
        </p:nvSpPr>
        <p:spPr>
          <a:xfrm>
            <a:off x="0" y="4894729"/>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3" name="Picture 2" descr="A qr code on a white background&#10;&#10;Description automatically generated">
            <a:extLst>
              <a:ext uri="{FF2B5EF4-FFF2-40B4-BE49-F238E27FC236}">
                <a16:creationId xmlns:a16="http://schemas.microsoft.com/office/drawing/2014/main" id="{8FBC1872-29BD-F19B-13DC-A57FFA9F6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01699" y="2263588"/>
            <a:ext cx="2438400" cy="2438400"/>
          </a:xfrm>
          <a:prstGeom prst="rect">
            <a:avLst/>
          </a:prstGeom>
        </p:spPr>
      </p:pic>
      <p:sp>
        <p:nvSpPr>
          <p:cNvPr id="6" name="Title 5">
            <a:extLst>
              <a:ext uri="{FF2B5EF4-FFF2-40B4-BE49-F238E27FC236}">
                <a16:creationId xmlns:a16="http://schemas.microsoft.com/office/drawing/2014/main" id="{887F9319-E41F-8228-5497-E9844F45EA24}"/>
              </a:ext>
            </a:extLst>
          </p:cNvPr>
          <p:cNvSpPr txBox="1">
            <a:spLocks noGrp="1"/>
          </p:cNvSpPr>
          <p:nvPr>
            <p:ph type="title" idx="4294967295"/>
          </p:nvPr>
        </p:nvSpPr>
        <p:spPr>
          <a:xfrm>
            <a:off x="642302" y="2550013"/>
            <a:ext cx="6096000" cy="166199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Tahoma"/>
                <a:ea typeface="+mn-ea"/>
                <a:cs typeface="Arial" panose="020B0604020202020204" pitchFamily="34" charset="0"/>
              </a:rPr>
              <a:t>Use QR code or go to:</a:t>
            </a:r>
          </a:p>
          <a:p>
            <a:pPr marL="0" marR="0" lvl="0" indent="0" algn="l" defTabSz="914400" rtl="0" eaLnBrk="1" fontAlgn="auto" latinLnBrk="0" hangingPunct="1">
              <a:lnSpc>
                <a:spcPct val="9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Tahoma"/>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400" b="0" i="0" u="sng" strike="noStrike" kern="1200" cap="none" spc="0" normalizeH="0" baseline="0" noProof="0" dirty="0">
                <a:ln>
                  <a:noFill/>
                </a:ln>
                <a:solidFill>
                  <a:prstClr val="white"/>
                </a:solidFill>
                <a:effectLst/>
                <a:uLnTx/>
                <a:uFillTx/>
                <a:latin typeface="Tahoma"/>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https://app.sli.do/event/6o16JbqHUcDCu2NNuuP3kw</a:t>
            </a:r>
            <a:endParaRPr kumimoji="0" lang="en-AU" sz="2400" b="0" i="0" u="none" strike="noStrike" kern="1200" cap="none" spc="0" normalizeH="0" baseline="0" noProof="0" dirty="0">
              <a:ln>
                <a:noFill/>
              </a:ln>
              <a:solidFill>
                <a:prstClr val="white"/>
              </a:solidFill>
              <a:effectLst/>
              <a:uLnTx/>
              <a:uFillTx/>
              <a:latin typeface="Tahoma"/>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9722377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5538A33-420C-4355-150B-B73D2F57E124}"/>
              </a:ext>
              <a:ext uri="{C183D7F6-B498-43B3-948B-1728B52AA6E4}">
                <adec:decorative xmlns:adec="http://schemas.microsoft.com/office/drawing/2017/decorative" val="1"/>
              </a:ext>
            </a:extLst>
          </p:cNvPr>
          <p:cNvSpPr/>
          <p:nvPr/>
        </p:nvSpPr>
        <p:spPr>
          <a:xfrm>
            <a:off x="0" y="2070847"/>
            <a:ext cx="12192000" cy="2823882"/>
          </a:xfrm>
          <a:prstGeom prst="rect">
            <a:avLst/>
          </a:prstGeom>
          <a:solidFill>
            <a:srgbClr val="00A29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9" name="Rectangle 8">
            <a:extLst>
              <a:ext uri="{FF2B5EF4-FFF2-40B4-BE49-F238E27FC236}">
                <a16:creationId xmlns:a16="http://schemas.microsoft.com/office/drawing/2014/main" id="{5FF78D55-61AD-ED12-D589-E2ABCFF6FB10}"/>
              </a:ext>
              <a:ext uri="{C183D7F6-B498-43B3-948B-1728B52AA6E4}">
                <adec:decorative xmlns:adec="http://schemas.microsoft.com/office/drawing/2017/decorative" val="1"/>
              </a:ext>
            </a:extLst>
          </p:cNvPr>
          <p:cNvSpPr/>
          <p:nvPr/>
        </p:nvSpPr>
        <p:spPr>
          <a:xfrm>
            <a:off x="0" y="1604683"/>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a:extLst>
              <a:ext uri="{FF2B5EF4-FFF2-40B4-BE49-F238E27FC236}">
                <a16:creationId xmlns:a16="http://schemas.microsoft.com/office/drawing/2014/main" id="{8EFA118D-AF91-D09A-D05B-5449CB0E7EFB}"/>
              </a:ext>
            </a:extLst>
          </p:cNvPr>
          <p:cNvSpPr>
            <a:spLocks noGrp="1"/>
          </p:cNvSpPr>
          <p:nvPr>
            <p:ph type="title"/>
          </p:nvPr>
        </p:nvSpPr>
        <p:spPr>
          <a:xfrm>
            <a:off x="199534" y="-462244"/>
            <a:ext cx="4351211" cy="1933723"/>
          </a:xfrm>
        </p:spPr>
        <p:txBody>
          <a:bodyPr/>
          <a:lstStyle/>
          <a:p>
            <a:r>
              <a:rPr lang="en-US" sz="6000">
                <a:solidFill>
                  <a:srgbClr val="005A70"/>
                </a:solidFill>
                <a:latin typeface="Tahoma" panose="020B0604030504040204" pitchFamily="34" charset="0"/>
                <a:ea typeface="Tahoma" panose="020B0604030504040204" pitchFamily="34" charset="0"/>
                <a:cs typeface="Tahoma" panose="020B0604030504040204" pitchFamily="34" charset="0"/>
              </a:rPr>
              <a:t>Thank</a:t>
            </a:r>
            <a:r>
              <a:rPr lang="en-US" sz="600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en-US" sz="6000">
                <a:solidFill>
                  <a:srgbClr val="005A70"/>
                </a:solidFill>
                <a:latin typeface="Tahoma" panose="020B0604030504040204" pitchFamily="34" charset="0"/>
                <a:ea typeface="Tahoma" panose="020B0604030504040204" pitchFamily="34" charset="0"/>
                <a:cs typeface="Tahoma" panose="020B0604030504040204" pitchFamily="34" charset="0"/>
              </a:rPr>
              <a:t>You!</a:t>
            </a:r>
          </a:p>
        </p:txBody>
      </p:sp>
      <p:sp>
        <p:nvSpPr>
          <p:cNvPr id="5" name="TextBox 4">
            <a:extLst>
              <a:ext uri="{FF2B5EF4-FFF2-40B4-BE49-F238E27FC236}">
                <a16:creationId xmlns:a16="http://schemas.microsoft.com/office/drawing/2014/main" id="{FA3AC120-489A-7D6D-FC76-943DDD5F5E92}"/>
              </a:ext>
            </a:extLst>
          </p:cNvPr>
          <p:cNvSpPr txBox="1"/>
          <p:nvPr/>
        </p:nvSpPr>
        <p:spPr>
          <a:xfrm>
            <a:off x="941863" y="2324003"/>
            <a:ext cx="2913309" cy="553998"/>
          </a:xfrm>
          <a:prstGeom prst="rect">
            <a:avLst/>
          </a:prstGeom>
          <a:noFill/>
        </p:spPr>
        <p:txBody>
          <a:bodyPr wrap="square" rtlCol="0">
            <a:spAutoFit/>
          </a:bodyPr>
          <a:lstStyle/>
          <a:p>
            <a:pPr defTabSz="914240">
              <a:defRPr/>
            </a:pPr>
            <a:r>
              <a:rPr lang="en-US" sz="3000" b="1">
                <a:solidFill>
                  <a:schemeClr val="bg1"/>
                </a:solidFill>
                <a:latin typeface="Tahoma" panose="020B0604030504040204" pitchFamily="34" charset="0"/>
                <a:ea typeface="Tahoma" panose="020B0604030504040204" pitchFamily="34" charset="0"/>
                <a:cs typeface="Tahoma" panose="020B0604030504040204" pitchFamily="34" charset="0"/>
              </a:rPr>
              <a:t>Get in touch</a:t>
            </a:r>
          </a:p>
        </p:txBody>
      </p:sp>
      <p:pic>
        <p:nvPicPr>
          <p:cNvPr id="10" name="Graphic 9">
            <a:extLst>
              <a:ext uri="{FF2B5EF4-FFF2-40B4-BE49-F238E27FC236}">
                <a16:creationId xmlns:a16="http://schemas.microsoft.com/office/drawing/2014/main" id="{939AB0D0-7B3F-1E6B-EADF-13890DD588B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8862" y="3063422"/>
            <a:ext cx="569526" cy="538442"/>
          </a:xfrm>
          <a:prstGeom prst="rect">
            <a:avLst/>
          </a:prstGeom>
        </p:spPr>
      </p:pic>
      <p:sp>
        <p:nvSpPr>
          <p:cNvPr id="6" name="TextBox 5">
            <a:extLst>
              <a:ext uri="{FF2B5EF4-FFF2-40B4-BE49-F238E27FC236}">
                <a16:creationId xmlns:a16="http://schemas.microsoft.com/office/drawing/2014/main" id="{B96B64E9-4DF8-F87A-5FE3-59D5C8DB3C16}"/>
              </a:ext>
            </a:extLst>
          </p:cNvPr>
          <p:cNvSpPr txBox="1"/>
          <p:nvPr/>
        </p:nvSpPr>
        <p:spPr>
          <a:xfrm>
            <a:off x="1599345" y="3194142"/>
            <a:ext cx="2456320" cy="369332"/>
          </a:xfrm>
          <a:prstGeom prst="rect">
            <a:avLst/>
          </a:prstGeom>
          <a:noFill/>
        </p:spPr>
        <p:txBody>
          <a:bodyPr wrap="square" rtlCol="0">
            <a:spAutoFit/>
          </a:bodyPr>
          <a:lstStyle/>
          <a:p>
            <a:pPr defTabSz="914240">
              <a:defRPr/>
            </a:pPr>
            <a:r>
              <a:rPr lang="en-US">
                <a:solidFill>
                  <a:schemeClr val="bg1"/>
                </a:solidFill>
                <a:latin typeface="Tahoma" panose="020B0604030504040204" pitchFamily="34" charset="0"/>
                <a:ea typeface="Tahoma" panose="020B0604030504040204" pitchFamily="34" charset="0"/>
                <a:cs typeface="Tahoma" panose="020B0604030504040204" pitchFamily="34" charset="0"/>
              </a:rPr>
              <a:t>www.dss.gov.au</a:t>
            </a:r>
          </a:p>
        </p:txBody>
      </p:sp>
      <p:pic>
        <p:nvPicPr>
          <p:cNvPr id="13" name="Graphic 12">
            <a:extLst>
              <a:ext uri="{FF2B5EF4-FFF2-40B4-BE49-F238E27FC236}">
                <a16:creationId xmlns:a16="http://schemas.microsoft.com/office/drawing/2014/main" id="{9BF37B10-A87A-9D03-F61C-3EE34DE18E80}"/>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95862" y="4009478"/>
            <a:ext cx="540000" cy="510528"/>
          </a:xfrm>
          <a:prstGeom prst="rect">
            <a:avLst/>
          </a:prstGeom>
        </p:spPr>
      </p:pic>
      <p:sp>
        <p:nvSpPr>
          <p:cNvPr id="8" name="TextBox 7">
            <a:extLst>
              <a:ext uri="{FF2B5EF4-FFF2-40B4-BE49-F238E27FC236}">
                <a16:creationId xmlns:a16="http://schemas.microsoft.com/office/drawing/2014/main" id="{11F73128-123B-E1EB-3C8D-4274F4C6A9BC}"/>
              </a:ext>
            </a:extLst>
          </p:cNvPr>
          <p:cNvSpPr txBox="1"/>
          <p:nvPr/>
        </p:nvSpPr>
        <p:spPr>
          <a:xfrm>
            <a:off x="1599345" y="4055539"/>
            <a:ext cx="3275995" cy="369332"/>
          </a:xfrm>
          <a:prstGeom prst="rect">
            <a:avLst/>
          </a:prstGeom>
          <a:noFill/>
        </p:spPr>
        <p:txBody>
          <a:bodyPr wrap="square" rtlCol="0">
            <a:spAutoFit/>
          </a:bodyPr>
          <a:lstStyle/>
          <a:p>
            <a:pPr defTabSz="914240">
              <a:defRPr/>
            </a:pPr>
            <a:r>
              <a:rPr lang="en-US">
                <a:solidFill>
                  <a:schemeClr val="bg1"/>
                </a:solidFill>
                <a:latin typeface="Tahoma" panose="020B0604030504040204" pitchFamily="34" charset="0"/>
                <a:ea typeface="Tahoma" panose="020B0604030504040204" pitchFamily="34" charset="0"/>
                <a:cs typeface="Tahoma" panose="020B0604030504040204" pitchFamily="34" charset="0"/>
              </a:rPr>
              <a:t>DESConsultations@dss.gov.au</a:t>
            </a:r>
          </a:p>
        </p:txBody>
      </p:sp>
      <p:cxnSp>
        <p:nvCxnSpPr>
          <p:cNvPr id="14" name="Straight Connector 13">
            <a:extLst>
              <a:ext uri="{FF2B5EF4-FFF2-40B4-BE49-F238E27FC236}">
                <a16:creationId xmlns:a16="http://schemas.microsoft.com/office/drawing/2014/main" id="{FA458BFA-58A5-79C8-2E2F-4E262F5C1DED}"/>
              </a:ext>
              <a:ext uri="{C183D7F6-B498-43B3-948B-1728B52AA6E4}">
                <adec:decorative xmlns:adec="http://schemas.microsoft.com/office/drawing/2017/decorative" val="1"/>
              </a:ext>
            </a:extLst>
          </p:cNvPr>
          <p:cNvCxnSpPr>
            <a:cxnSpLocks/>
          </p:cNvCxnSpPr>
          <p:nvPr/>
        </p:nvCxnSpPr>
        <p:spPr>
          <a:xfrm>
            <a:off x="649378" y="3763068"/>
            <a:ext cx="368758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748FDB5-4243-BD26-20A6-1BB6A9380AAE}"/>
              </a:ext>
              <a:ext uri="{C183D7F6-B498-43B3-948B-1728B52AA6E4}">
                <adec:decorative xmlns:adec="http://schemas.microsoft.com/office/drawing/2017/decorative" val="1"/>
              </a:ext>
            </a:extLst>
          </p:cNvPr>
          <p:cNvCxnSpPr>
            <a:cxnSpLocks/>
          </p:cNvCxnSpPr>
          <p:nvPr/>
        </p:nvCxnSpPr>
        <p:spPr>
          <a:xfrm>
            <a:off x="671864" y="4667061"/>
            <a:ext cx="353161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D62DEA0-897F-3043-8CBB-B8F2C95C6C14}"/>
              </a:ext>
              <a:ext uri="{C183D7F6-B498-43B3-948B-1728B52AA6E4}">
                <adec:decorative xmlns:adec="http://schemas.microsoft.com/office/drawing/2017/decorative" val="1"/>
              </a:ext>
            </a:extLst>
          </p:cNvPr>
          <p:cNvCxnSpPr>
            <a:cxnSpLocks/>
          </p:cNvCxnSpPr>
          <p:nvPr/>
        </p:nvCxnSpPr>
        <p:spPr>
          <a:xfrm>
            <a:off x="660619" y="2955473"/>
            <a:ext cx="389012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20B5DDDB-F4F4-D3EC-45C5-AC202A9B77D3}"/>
              </a:ext>
              <a:ext uri="{C183D7F6-B498-43B3-948B-1728B52AA6E4}">
                <adec:decorative xmlns:adec="http://schemas.microsoft.com/office/drawing/2017/decorative" val="1"/>
              </a:ext>
            </a:extLst>
          </p:cNvPr>
          <p:cNvSpPr/>
          <p:nvPr/>
        </p:nvSpPr>
        <p:spPr>
          <a:xfrm>
            <a:off x="0" y="4894729"/>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640685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8BA7047-78B5-7A41-76AD-8ADF819D14C1}"/>
              </a:ext>
              <a:ext uri="{C183D7F6-B498-43B3-948B-1728B52AA6E4}">
                <adec:decorative xmlns:adec="http://schemas.microsoft.com/office/drawing/2017/decorative" val="1"/>
              </a:ext>
            </a:extLst>
          </p:cNvPr>
          <p:cNvSpPr/>
          <p:nvPr/>
        </p:nvSpPr>
        <p:spPr>
          <a:xfrm>
            <a:off x="0" y="2289213"/>
            <a:ext cx="12192000" cy="2823882"/>
          </a:xfrm>
          <a:prstGeom prst="rect">
            <a:avLst/>
          </a:prstGeom>
          <a:solidFill>
            <a:srgbClr val="005A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Rectangle 2">
            <a:extLst>
              <a:ext uri="{FF2B5EF4-FFF2-40B4-BE49-F238E27FC236}">
                <a16:creationId xmlns:a16="http://schemas.microsoft.com/office/drawing/2014/main" id="{938FF214-1039-2244-B2E7-5C0D26090A0A}"/>
              </a:ext>
              <a:ext uri="{C183D7F6-B498-43B3-948B-1728B52AA6E4}">
                <adec:decorative xmlns:adec="http://schemas.microsoft.com/office/drawing/2017/decorative" val="1"/>
              </a:ext>
            </a:extLst>
          </p:cNvPr>
          <p:cNvSpPr/>
          <p:nvPr/>
        </p:nvSpPr>
        <p:spPr>
          <a:xfrm>
            <a:off x="0" y="1823049"/>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8659ECF7-0B8B-A6F7-9387-18A9F165C9D5}"/>
              </a:ext>
              <a:ext uri="{C183D7F6-B498-43B3-948B-1728B52AA6E4}">
                <adec:decorative xmlns:adec="http://schemas.microsoft.com/office/drawing/2017/decorative" val="1"/>
              </a:ext>
            </a:extLst>
          </p:cNvPr>
          <p:cNvSpPr/>
          <p:nvPr/>
        </p:nvSpPr>
        <p:spPr>
          <a:xfrm>
            <a:off x="0" y="5113095"/>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itle 1">
            <a:extLst>
              <a:ext uri="{FF2B5EF4-FFF2-40B4-BE49-F238E27FC236}">
                <a16:creationId xmlns:a16="http://schemas.microsoft.com/office/drawing/2014/main" id="{7520D4A5-12AA-16E3-F3DA-A2205F9F5F9D}"/>
              </a:ext>
            </a:extLst>
          </p:cNvPr>
          <p:cNvSpPr>
            <a:spLocks noGrp="1"/>
          </p:cNvSpPr>
          <p:nvPr>
            <p:ph type="title"/>
          </p:nvPr>
        </p:nvSpPr>
        <p:spPr>
          <a:xfrm>
            <a:off x="383626" y="231885"/>
            <a:ext cx="7972148" cy="689129"/>
          </a:xfrm>
        </p:spPr>
        <p:txBody>
          <a:bodyPr/>
          <a:lstStyle/>
          <a:p>
            <a:r>
              <a:rPr lang="en-AU">
                <a:solidFill>
                  <a:srgbClr val="005A70"/>
                </a:solidFill>
              </a:rPr>
              <a:t>Probity Statement</a:t>
            </a:r>
          </a:p>
        </p:txBody>
      </p:sp>
      <p:sp>
        <p:nvSpPr>
          <p:cNvPr id="7" name="TextBox 6">
            <a:extLst>
              <a:ext uri="{FF2B5EF4-FFF2-40B4-BE49-F238E27FC236}">
                <a16:creationId xmlns:a16="http://schemas.microsoft.com/office/drawing/2014/main" id="{4F736701-AD14-E3D6-82F0-9E73390CBFFE}"/>
              </a:ext>
            </a:extLst>
          </p:cNvPr>
          <p:cNvSpPr txBox="1"/>
          <p:nvPr/>
        </p:nvSpPr>
        <p:spPr>
          <a:xfrm>
            <a:off x="276367" y="2550047"/>
            <a:ext cx="5220337" cy="2091663"/>
          </a:xfrm>
          <a:prstGeom prst="rect">
            <a:avLst/>
          </a:prstGeom>
          <a:noFill/>
        </p:spPr>
        <p:txBody>
          <a:bodyPr wrap="square">
            <a:spAutoFit/>
          </a:bodyPr>
          <a:lstStyle/>
          <a:p>
            <a:pPr marL="0" marR="0" lvl="0" indent="0" algn="l" defTabSz="914400" rtl="0" eaLnBrk="1" fontAlgn="auto" latinLnBrk="0" hangingPunct="1">
              <a:lnSpc>
                <a:spcPct val="110000"/>
              </a:lnSpc>
              <a:spcBef>
                <a:spcPts val="1000"/>
              </a:spcBef>
              <a:spcAft>
                <a:spcPts val="0"/>
              </a:spcAft>
              <a:buClrTx/>
              <a:buSzTx/>
              <a:buFont typeface="Arial" panose="020B0604020202020204" pitchFamily="34" charset="0"/>
              <a:buNone/>
              <a:tabLst/>
              <a:defRPr/>
            </a:pPr>
            <a:r>
              <a:rPr kumimoji="0" lang="en-AU" sz="2000" b="0" i="0" u="none" strike="noStrike" kern="1200" cap="none" spc="0" normalizeH="0" baseline="0" noProof="0">
                <a:ln>
                  <a:noFill/>
                </a:ln>
                <a:solidFill>
                  <a:prstClr val="white"/>
                </a:solidFill>
                <a:effectLst/>
                <a:uLnTx/>
                <a:uFillTx/>
                <a:latin typeface="Tahoma"/>
                <a:ea typeface="+mn-ea"/>
                <a:cs typeface="+mn-cs"/>
              </a:rPr>
              <a:t>The Department of Social Services is committed to conducting a fair, honest, and transparent process for the design and implementation of the new specialist disability employment program and related services.</a:t>
            </a:r>
          </a:p>
        </p:txBody>
      </p:sp>
      <p:grpSp>
        <p:nvGrpSpPr>
          <p:cNvPr id="8" name="Group 7">
            <a:extLst>
              <a:ext uri="{FF2B5EF4-FFF2-40B4-BE49-F238E27FC236}">
                <a16:creationId xmlns:a16="http://schemas.microsoft.com/office/drawing/2014/main" id="{90DCEDC6-2C84-BCF9-4450-397E08B93B88}"/>
              </a:ext>
              <a:ext uri="{C183D7F6-B498-43B3-948B-1728B52AA6E4}">
                <adec:decorative xmlns:adec="http://schemas.microsoft.com/office/drawing/2017/decorative" val="1"/>
              </a:ext>
            </a:extLst>
          </p:cNvPr>
          <p:cNvGrpSpPr/>
          <p:nvPr/>
        </p:nvGrpSpPr>
        <p:grpSpPr>
          <a:xfrm>
            <a:off x="5647889" y="2402433"/>
            <a:ext cx="6597641" cy="2855864"/>
            <a:chOff x="4981503" y="3573016"/>
            <a:chExt cx="6597641" cy="2855864"/>
          </a:xfrm>
        </p:grpSpPr>
        <p:sp>
          <p:nvSpPr>
            <p:cNvPr id="9" name="Rectangle 8">
              <a:extLst>
                <a:ext uri="{FF2B5EF4-FFF2-40B4-BE49-F238E27FC236}">
                  <a16:creationId xmlns:a16="http://schemas.microsoft.com/office/drawing/2014/main" id="{E96C3CF6-6954-44B2-2A5A-502DAE481F79}"/>
                </a:ext>
              </a:extLst>
            </p:cNvPr>
            <p:cNvSpPr/>
            <p:nvPr/>
          </p:nvSpPr>
          <p:spPr>
            <a:xfrm>
              <a:off x="4981503" y="4039534"/>
              <a:ext cx="6597641" cy="2389346"/>
            </a:xfrm>
            <a:prstGeom prst="rect">
              <a:avLst/>
            </a:prstGeom>
            <a:solidFill>
              <a:schemeClr val="tx1">
                <a:lumMod val="50000"/>
                <a:lumOff val="50000"/>
                <a:alpha val="46000"/>
              </a:schemeClr>
            </a:solidFill>
            <a:ln>
              <a:noFill/>
            </a:ln>
            <a:effectLst>
              <a:softEdge rad="1778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10" name="Rectangle 9">
              <a:extLst>
                <a:ext uri="{FF2B5EF4-FFF2-40B4-BE49-F238E27FC236}">
                  <a16:creationId xmlns:a16="http://schemas.microsoft.com/office/drawing/2014/main" id="{2166D67F-E990-2882-407D-27EF9A00A803}"/>
                </a:ext>
              </a:extLst>
            </p:cNvPr>
            <p:cNvSpPr/>
            <p:nvPr/>
          </p:nvSpPr>
          <p:spPr>
            <a:xfrm>
              <a:off x="4981743" y="3573016"/>
              <a:ext cx="6597401" cy="260182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PH"/>
            </a:p>
          </p:txBody>
        </p:sp>
      </p:grpSp>
      <p:sp>
        <p:nvSpPr>
          <p:cNvPr id="11" name="Freeform: Shape 10">
            <a:extLst>
              <a:ext uri="{FF2B5EF4-FFF2-40B4-BE49-F238E27FC236}">
                <a16:creationId xmlns:a16="http://schemas.microsoft.com/office/drawing/2014/main" id="{F3EC3772-2020-ED03-3AB7-039A6E265F81}"/>
              </a:ext>
              <a:ext uri="{C183D7F6-B498-43B3-948B-1728B52AA6E4}">
                <adec:decorative xmlns:adec="http://schemas.microsoft.com/office/drawing/2017/decorative" val="1"/>
              </a:ext>
            </a:extLst>
          </p:cNvPr>
          <p:cNvSpPr/>
          <p:nvPr/>
        </p:nvSpPr>
        <p:spPr>
          <a:xfrm rot="16200000">
            <a:off x="5409273" y="2345848"/>
            <a:ext cx="646869" cy="472006"/>
          </a:xfrm>
          <a:custGeom>
            <a:avLst/>
            <a:gdLst>
              <a:gd name="connsiteX0" fmla="*/ 646869 w 646869"/>
              <a:gd name="connsiteY0" fmla="*/ 0 h 472006"/>
              <a:gd name="connsiteX1" fmla="*/ 646869 w 646869"/>
              <a:gd name="connsiteY1" fmla="*/ 472006 h 472006"/>
              <a:gd name="connsiteX2" fmla="*/ 502852 w 646869"/>
              <a:gd name="connsiteY2" fmla="*/ 472006 h 472006"/>
              <a:gd name="connsiteX3" fmla="*/ 502852 w 646869"/>
              <a:gd name="connsiteY3" fmla="*/ 151187 h 472006"/>
              <a:gd name="connsiteX4" fmla="*/ 0 w 646869"/>
              <a:gd name="connsiteY4" fmla="*/ 151187 h 472006"/>
              <a:gd name="connsiteX5" fmla="*/ 0 w 646869"/>
              <a:gd name="connsiteY5" fmla="*/ 1 h 472006"/>
              <a:gd name="connsiteX6" fmla="*/ 502852 w 646869"/>
              <a:gd name="connsiteY6" fmla="*/ 1 h 472006"/>
              <a:gd name="connsiteX7" fmla="*/ 502852 w 646869"/>
              <a:gd name="connsiteY7" fmla="*/ 0 h 472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869" h="472006">
                <a:moveTo>
                  <a:pt x="646869" y="0"/>
                </a:moveTo>
                <a:lnTo>
                  <a:pt x="646869" y="472006"/>
                </a:lnTo>
                <a:lnTo>
                  <a:pt x="502852" y="472006"/>
                </a:lnTo>
                <a:lnTo>
                  <a:pt x="502852" y="151187"/>
                </a:lnTo>
                <a:lnTo>
                  <a:pt x="0" y="151187"/>
                </a:lnTo>
                <a:lnTo>
                  <a:pt x="0" y="1"/>
                </a:lnTo>
                <a:lnTo>
                  <a:pt x="502852" y="1"/>
                </a:lnTo>
                <a:lnTo>
                  <a:pt x="502852" y="0"/>
                </a:lnTo>
                <a:close/>
              </a:path>
            </a:pathLst>
          </a:custGeom>
          <a:solidFill>
            <a:srgbClr val="B3B6B7"/>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p>
        </p:txBody>
      </p:sp>
      <p:sp>
        <p:nvSpPr>
          <p:cNvPr id="12" name="Content Placeholder 2">
            <a:extLst>
              <a:ext uri="{FF2B5EF4-FFF2-40B4-BE49-F238E27FC236}">
                <a16:creationId xmlns:a16="http://schemas.microsoft.com/office/drawing/2014/main" id="{3AAFB214-D938-359F-AB71-B6F0F3945399}"/>
              </a:ext>
            </a:extLst>
          </p:cNvPr>
          <p:cNvSpPr txBox="1">
            <a:spLocks/>
          </p:cNvSpPr>
          <p:nvPr/>
        </p:nvSpPr>
        <p:spPr>
          <a:xfrm>
            <a:off x="5883892" y="2549644"/>
            <a:ext cx="6031741" cy="1932353"/>
          </a:xfrm>
          <a:prstGeom prst="rect">
            <a:avLst/>
          </a:prstGeom>
        </p:spPr>
        <p:txBody>
          <a:bodyPr vert="horz" lIns="0" tIns="0" rIns="0" bIns="0" rtlCol="0">
            <a:noAutofit/>
          </a:bodyPr>
          <a:lst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r>
              <a:rPr lang="en-AU"/>
              <a:t>For today's event, this means that:</a:t>
            </a:r>
          </a:p>
          <a:p>
            <a:pPr marL="285750" indent="-285750">
              <a:buFont typeface="Wingdings" panose="05000000000000000000" pitchFamily="2" charset="2"/>
              <a:buChar char="§"/>
            </a:pPr>
            <a:r>
              <a:rPr lang="en-AU"/>
              <a:t>this presentation will be made publicly available on the </a:t>
            </a:r>
            <a:br>
              <a:rPr lang="en-AU"/>
            </a:br>
            <a:r>
              <a:rPr lang="en-AU"/>
              <a:t>DSS Engage website</a:t>
            </a:r>
          </a:p>
          <a:p>
            <a:pPr marL="285750" indent="-285750">
              <a:buFont typeface="Wingdings" panose="05000000000000000000" pitchFamily="2" charset="2"/>
              <a:buChar char="§"/>
            </a:pPr>
            <a:r>
              <a:rPr lang="en-AU"/>
              <a:t>any views expressed, or information provided, by attendees to this event will be considered, along with the views expressed and information provided by other stakeholders.</a:t>
            </a:r>
            <a:br>
              <a:rPr lang="en-AU"/>
            </a:br>
            <a:endParaRPr lang="en-AU"/>
          </a:p>
          <a:p>
            <a:endParaRPr lang="en-AU" i="1"/>
          </a:p>
        </p:txBody>
      </p:sp>
    </p:spTree>
    <p:extLst>
      <p:ext uri="{BB962C8B-B14F-4D97-AF65-F5344CB8AC3E}">
        <p14:creationId xmlns:p14="http://schemas.microsoft.com/office/powerpoint/2010/main" val="61314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4A1B9A-254D-D854-9458-812D7C383867}"/>
              </a:ext>
              <a:ext uri="{C183D7F6-B498-43B3-948B-1728B52AA6E4}">
                <adec:decorative xmlns:adec="http://schemas.microsoft.com/office/drawing/2017/decorative" val="1"/>
              </a:ext>
            </a:extLst>
          </p:cNvPr>
          <p:cNvSpPr/>
          <p:nvPr/>
        </p:nvSpPr>
        <p:spPr>
          <a:xfrm>
            <a:off x="357113" y="895158"/>
            <a:ext cx="11176230" cy="4058582"/>
          </a:xfrm>
          <a:prstGeom prst="rect">
            <a:avLst/>
          </a:prstGeom>
          <a:solidFill>
            <a:srgbClr val="B1E4E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TextBox 17">
            <a:extLst>
              <a:ext uri="{FF2B5EF4-FFF2-40B4-BE49-F238E27FC236}">
                <a16:creationId xmlns:a16="http://schemas.microsoft.com/office/drawing/2014/main" id="{99D9C022-DDBE-3C50-BCD9-0FD3B8379EED}"/>
              </a:ext>
            </a:extLst>
          </p:cNvPr>
          <p:cNvSpPr txBox="1"/>
          <p:nvPr/>
        </p:nvSpPr>
        <p:spPr>
          <a:xfrm>
            <a:off x="495931" y="1050289"/>
            <a:ext cx="3629888" cy="461665"/>
          </a:xfrm>
          <a:prstGeom prst="rect">
            <a:avLst/>
          </a:prstGeom>
          <a:noFill/>
        </p:spPr>
        <p:txBody>
          <a:bodyPr wrap="square" rtlCol="0">
            <a:sp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r>
              <a:rPr lang="en-PH" b="1"/>
              <a:t>Key Topics</a:t>
            </a:r>
          </a:p>
        </p:txBody>
      </p:sp>
      <p:sp>
        <p:nvSpPr>
          <p:cNvPr id="5" name="TextBox 22">
            <a:extLst>
              <a:ext uri="{FF2B5EF4-FFF2-40B4-BE49-F238E27FC236}">
                <a16:creationId xmlns:a16="http://schemas.microsoft.com/office/drawing/2014/main" id="{62980AE6-2620-8242-598C-795D2F9752A0}"/>
              </a:ext>
            </a:extLst>
          </p:cNvPr>
          <p:cNvSpPr txBox="1"/>
          <p:nvPr/>
        </p:nvSpPr>
        <p:spPr>
          <a:xfrm>
            <a:off x="561711" y="1511954"/>
            <a:ext cx="5208924" cy="2337884"/>
          </a:xfrm>
          <a:prstGeom prst="rect">
            <a:avLst/>
          </a:prstGeom>
          <a:noFill/>
        </p:spPr>
        <p:txBody>
          <a:bodyPr wrap="square" lIns="91440" tIns="45720" rIns="91440" bIns="45720" rtlCol="0" anchor="t">
            <a:sp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marL="342900" indent="-342900">
              <a:lnSpc>
                <a:spcPct val="150000"/>
              </a:lnSpc>
              <a:buFont typeface="+mj-lt"/>
              <a:buAutoNum type="arabicPeriod"/>
            </a:pPr>
            <a:r>
              <a:rPr lang="en-AU" sz="2000">
                <a:ea typeface="Tahoma"/>
                <a:cs typeface="Tahoma"/>
              </a:rPr>
              <a:t>Approach to Market</a:t>
            </a:r>
            <a:endParaRPr lang="en-US"/>
          </a:p>
          <a:p>
            <a:pPr marL="342900" indent="-342900">
              <a:lnSpc>
                <a:spcPct val="150000"/>
              </a:lnSpc>
              <a:buAutoNum type="arabicPeriod"/>
            </a:pPr>
            <a:r>
              <a:rPr lang="en-AU" sz="2000">
                <a:ea typeface="Tahoma"/>
                <a:cs typeface="Tahoma"/>
              </a:rPr>
              <a:t>Indicative timeline</a:t>
            </a:r>
            <a:endParaRPr lang="en-AU"/>
          </a:p>
          <a:p>
            <a:pPr marL="342900" indent="-342900">
              <a:lnSpc>
                <a:spcPct val="150000"/>
              </a:lnSpc>
              <a:buAutoNum type="arabicPeriod"/>
            </a:pPr>
            <a:r>
              <a:rPr lang="en-AU" sz="2000">
                <a:ea typeface="Tahoma"/>
                <a:cs typeface="Tahoma"/>
              </a:rPr>
              <a:t>Summary of new program design</a:t>
            </a:r>
            <a:endParaRPr lang="en-AU"/>
          </a:p>
          <a:p>
            <a:pPr marL="342900" indent="-342900">
              <a:lnSpc>
                <a:spcPct val="150000"/>
              </a:lnSpc>
              <a:buAutoNum type="arabicPeriod"/>
            </a:pPr>
            <a:r>
              <a:rPr lang="en-AU" sz="2000">
                <a:ea typeface="Tahoma"/>
                <a:cs typeface="Tahoma"/>
              </a:rPr>
              <a:t>Market Structure</a:t>
            </a:r>
            <a:endParaRPr lang="en-AU"/>
          </a:p>
          <a:p>
            <a:pPr marL="342900" indent="-342900">
              <a:lnSpc>
                <a:spcPct val="150000"/>
              </a:lnSpc>
              <a:buAutoNum type="arabicPeriod"/>
            </a:pPr>
            <a:r>
              <a:rPr lang="en-AU" sz="2000">
                <a:ea typeface="Tahoma"/>
                <a:cs typeface="Tahoma"/>
              </a:rPr>
              <a:t>Specialist and Generalist providers</a:t>
            </a:r>
            <a:endParaRPr lang="en-AU"/>
          </a:p>
        </p:txBody>
      </p:sp>
      <p:sp>
        <p:nvSpPr>
          <p:cNvPr id="6" name="TextBox 5">
            <a:extLst>
              <a:ext uri="{FF2B5EF4-FFF2-40B4-BE49-F238E27FC236}">
                <a16:creationId xmlns:a16="http://schemas.microsoft.com/office/drawing/2014/main" id="{0F6F1318-E2E9-E35B-D826-22BBB55E1922}"/>
              </a:ext>
            </a:extLst>
          </p:cNvPr>
          <p:cNvSpPr txBox="1"/>
          <p:nvPr/>
        </p:nvSpPr>
        <p:spPr>
          <a:xfrm>
            <a:off x="6223247" y="5811660"/>
            <a:ext cx="3737499" cy="584775"/>
          </a:xfrm>
          <a:prstGeom prst="rect">
            <a:avLst/>
          </a:prstGeom>
          <a:noFill/>
        </p:spPr>
        <p:txBody>
          <a:bodyPr wrap="square">
            <a:spAutoFit/>
          </a:bodyPr>
          <a:lstStyle/>
          <a:p>
            <a:r>
              <a:rPr lang="en-AU" sz="1600" b="1">
                <a:solidFill>
                  <a:srgbClr val="005A70"/>
                </a:solidFill>
              </a:rPr>
              <a:t>The new disability employment program commences 1 July 2025</a:t>
            </a:r>
          </a:p>
        </p:txBody>
      </p:sp>
      <p:pic>
        <p:nvPicPr>
          <p:cNvPr id="7" name="Graphic 6" descr="Route (Two Pins With A Path) outline">
            <a:extLst>
              <a:ext uri="{FF2B5EF4-FFF2-40B4-BE49-F238E27FC236}">
                <a16:creationId xmlns:a16="http://schemas.microsoft.com/office/drawing/2014/main" id="{3BC22DAB-F7CE-8C23-0C2D-D15126487EC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09600" y="4856018"/>
            <a:ext cx="2213647" cy="2213647"/>
          </a:xfrm>
          <a:prstGeom prst="rect">
            <a:avLst/>
          </a:prstGeom>
        </p:spPr>
      </p:pic>
      <p:sp>
        <p:nvSpPr>
          <p:cNvPr id="8" name="Title 8">
            <a:extLst>
              <a:ext uri="{FF2B5EF4-FFF2-40B4-BE49-F238E27FC236}">
                <a16:creationId xmlns:a16="http://schemas.microsoft.com/office/drawing/2014/main" id="{E6C4856C-2DC0-8BF9-E0B5-8E3266495D22}"/>
              </a:ext>
            </a:extLst>
          </p:cNvPr>
          <p:cNvSpPr>
            <a:spLocks noGrp="1"/>
          </p:cNvSpPr>
          <p:nvPr>
            <p:ph type="title" idx="4294967295"/>
          </p:nvPr>
        </p:nvSpPr>
        <p:spPr>
          <a:xfrm>
            <a:off x="507885" y="44376"/>
            <a:ext cx="3859795" cy="1020936"/>
          </a:xfrm>
          <a:prstGeom prst="rect">
            <a:avLst/>
          </a:prstGeom>
          <a:noFill/>
          <a:ln>
            <a:noFill/>
            <a:prstDash/>
          </a:ln>
          <a:effectLst/>
        </p:spPr>
        <p:txBody>
          <a:bodyPr rot="0" spcFirstLastPara="0" vertOverflow="overflow" horzOverflow="overflow" vert="horz" wrap="square" lIns="0" tIns="60949" rIns="0" bIns="60949" numCol="1" spcCol="0" rtlCol="0" fromWordArt="0" anchor="ctr" anchorCtr="0" forceAA="0" compatLnSpc="1">
            <a:prstTxWarp prst="textNoShape">
              <a:avLst/>
            </a:prstTxWarp>
            <a:noAutofit/>
          </a:bodyPr>
          <a:lstStyle>
            <a:lvl1pPr algn="l" defTabSz="1218987" rtl="0" eaLnBrk="1" latinLnBrk="0" hangingPunct="1">
              <a:spcBef>
                <a:spcPct val="0"/>
              </a:spcBef>
              <a:buNone/>
              <a:defRPr sz="3600" b="1" kern="1200">
                <a:solidFill>
                  <a:schemeClr val="accent1"/>
                </a:solidFill>
                <a:latin typeface="+mj-lt"/>
                <a:ea typeface="+mj-ea"/>
                <a:cs typeface="+mj-cs"/>
              </a:defRPr>
            </a:lvl1pPr>
          </a:lstStyle>
          <a:p>
            <a:pPr marL="0" marR="0" lvl="0" indent="0" algn="l" defTabSz="1218987" rtl="0" eaLnBrk="1" fontAlgn="auto" latinLnBrk="0" hangingPunct="1">
              <a:lnSpc>
                <a:spcPct val="100000"/>
              </a:lnSpc>
              <a:spcBef>
                <a:spcPct val="0"/>
              </a:spcBef>
              <a:spcAft>
                <a:spcPts val="0"/>
              </a:spcAft>
              <a:buClrTx/>
              <a:buSzTx/>
              <a:buFontTx/>
              <a:buNone/>
              <a:tabLst/>
              <a:defRPr/>
            </a:pPr>
            <a:r>
              <a:rPr kumimoji="0" lang="en-PH" sz="4400" b="0" i="0" u="none" strike="noStrike" kern="1200" cap="none" spc="0" normalizeH="0" baseline="0" noProof="0" dirty="0">
                <a:ln>
                  <a:noFill/>
                </a:ln>
                <a:solidFill>
                  <a:schemeClr val="accent1"/>
                </a:solidFill>
                <a:effectLst/>
                <a:uLnTx/>
                <a:uFillTx/>
                <a:latin typeface="+mj-lt"/>
                <a:ea typeface="+mj-ea"/>
                <a:cs typeface="+mj-cs"/>
              </a:rPr>
              <a:t>Overview</a:t>
            </a:r>
          </a:p>
        </p:txBody>
      </p:sp>
      <p:sp>
        <p:nvSpPr>
          <p:cNvPr id="10" name="TextBox 22">
            <a:extLst>
              <a:ext uri="{FF2B5EF4-FFF2-40B4-BE49-F238E27FC236}">
                <a16:creationId xmlns:a16="http://schemas.microsoft.com/office/drawing/2014/main" id="{6EFDDBAD-0D86-AB95-0896-6147B50BE846}"/>
              </a:ext>
            </a:extLst>
          </p:cNvPr>
          <p:cNvSpPr txBox="1"/>
          <p:nvPr/>
        </p:nvSpPr>
        <p:spPr>
          <a:xfrm>
            <a:off x="5527428" y="1514139"/>
            <a:ext cx="5988167" cy="2337884"/>
          </a:xfrm>
          <a:prstGeom prst="rect">
            <a:avLst/>
          </a:prstGeom>
          <a:noFill/>
        </p:spPr>
        <p:txBody>
          <a:bodyPr wrap="square" lIns="91440" tIns="45720" rIns="91440" bIns="45720" rtlCol="0" anchor="t">
            <a:spAutoFit/>
          </a:bodyPr>
          <a:ls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a:lstStyle>
          <a:p>
            <a:pPr>
              <a:lnSpc>
                <a:spcPct val="150000"/>
              </a:lnSpc>
            </a:pPr>
            <a:r>
              <a:rPr lang="en-AU" sz="2000"/>
              <a:t>6. Policy reform areas</a:t>
            </a:r>
          </a:p>
          <a:p>
            <a:pPr>
              <a:lnSpc>
                <a:spcPct val="150000"/>
              </a:lnSpc>
            </a:pPr>
            <a:r>
              <a:rPr lang="en-AU" sz="2000"/>
              <a:t>7. Performance Framework</a:t>
            </a:r>
            <a:endParaRPr lang="en-AU" sz="2000">
              <a:ea typeface="Tahoma"/>
              <a:cs typeface="Tahoma"/>
            </a:endParaRPr>
          </a:p>
          <a:p>
            <a:pPr>
              <a:lnSpc>
                <a:spcPct val="150000"/>
              </a:lnSpc>
            </a:pPr>
            <a:r>
              <a:rPr lang="en-AU" sz="2000"/>
              <a:t>8. National Panel of Assessors and Disability Employment Centre of Excellence</a:t>
            </a:r>
            <a:endParaRPr lang="en-AU" sz="2000">
              <a:ea typeface="Tahoma"/>
              <a:cs typeface="Tahoma"/>
            </a:endParaRPr>
          </a:p>
          <a:p>
            <a:pPr>
              <a:lnSpc>
                <a:spcPct val="150000"/>
              </a:lnSpc>
            </a:pPr>
            <a:r>
              <a:rPr lang="en-AU" sz="2000"/>
              <a:t>9. RFT process </a:t>
            </a:r>
            <a:endParaRPr lang="en-AU" sz="2000">
              <a:ea typeface="Tahoma"/>
              <a:cs typeface="Tahoma"/>
            </a:endParaRPr>
          </a:p>
        </p:txBody>
      </p:sp>
    </p:spTree>
    <p:extLst>
      <p:ext uri="{BB962C8B-B14F-4D97-AF65-F5344CB8AC3E}">
        <p14:creationId xmlns:p14="http://schemas.microsoft.com/office/powerpoint/2010/main" val="420323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F839FF4F-9B95-A153-5C96-336904EEE868}"/>
              </a:ext>
              <a:ext uri="{C183D7F6-B498-43B3-948B-1728B52AA6E4}">
                <adec:decorative xmlns:adec="http://schemas.microsoft.com/office/drawing/2017/decorative" val="1"/>
              </a:ext>
            </a:extLst>
          </p:cNvPr>
          <p:cNvSpPr/>
          <p:nvPr/>
        </p:nvSpPr>
        <p:spPr>
          <a:xfrm>
            <a:off x="1186543" y="2160963"/>
            <a:ext cx="3844160" cy="3921227"/>
          </a:xfrm>
          <a:prstGeom prst="rect">
            <a:avLst/>
          </a:prstGeom>
          <a:gradFill flip="none" rotWithShape="1">
            <a:gsLst>
              <a:gs pos="0">
                <a:sysClr val="window" lastClr="FFFFFF"/>
              </a:gs>
              <a:gs pos="100000">
                <a:sysClr val="window" lastClr="FFFFFF">
                  <a:lumMod val="85000"/>
                </a:sysClr>
              </a:gs>
            </a:gsLst>
            <a:lin ang="16200000" scaled="1"/>
            <a:tileRect/>
          </a:gra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9" name="Rectangle 18">
            <a:extLst>
              <a:ext uri="{FF2B5EF4-FFF2-40B4-BE49-F238E27FC236}">
                <a16:creationId xmlns:a16="http://schemas.microsoft.com/office/drawing/2014/main" id="{88F634A7-2AC9-4AEC-D388-A1BD72B18B54}"/>
              </a:ext>
              <a:ext uri="{C183D7F6-B498-43B3-948B-1728B52AA6E4}">
                <adec:decorative xmlns:adec="http://schemas.microsoft.com/office/drawing/2017/decorative" val="1"/>
              </a:ext>
            </a:extLst>
          </p:cNvPr>
          <p:cNvSpPr/>
          <p:nvPr/>
        </p:nvSpPr>
        <p:spPr>
          <a:xfrm>
            <a:off x="6036732" y="2157811"/>
            <a:ext cx="3844160" cy="3716511"/>
          </a:xfrm>
          <a:prstGeom prst="rect">
            <a:avLst/>
          </a:prstGeom>
          <a:gradFill flip="none" rotWithShape="1">
            <a:gsLst>
              <a:gs pos="0">
                <a:sysClr val="window" lastClr="FFFFFF"/>
              </a:gs>
              <a:gs pos="100000">
                <a:sysClr val="window" lastClr="FFFFFF">
                  <a:lumMod val="85000"/>
                </a:sysClr>
              </a:gs>
            </a:gsLst>
            <a:lin ang="16200000" scaled="1"/>
            <a:tileRect/>
          </a:gradFill>
          <a:ln w="25400" cap="flat" cmpd="sng" algn="ctr">
            <a:noFill/>
            <a:prstDash val="solid"/>
          </a:ln>
          <a:effectLst/>
        </p:spPr>
        <p:txBody>
          <a:bodyPr rtlCol="0" anchor="ctr"/>
          <a:lstStyle/>
          <a:p>
            <a:pPr marL="0" marR="0" lvl="0" indent="0" algn="ctr" defTabSz="1218987" eaLnBrk="1" fontAlgn="auto" latinLnBrk="0" hangingPunct="1">
              <a:lnSpc>
                <a:spcPct val="100000"/>
              </a:lnSpc>
              <a:spcBef>
                <a:spcPts val="0"/>
              </a:spcBef>
              <a:spcAft>
                <a:spcPts val="0"/>
              </a:spcAft>
              <a:buClrTx/>
              <a:buSzTx/>
              <a:buFontTx/>
              <a:buNone/>
              <a:tabLst/>
              <a:defRPr/>
            </a:pPr>
            <a:endParaRPr kumimoji="0" lang="en-PH" sz="2400" b="0" i="0" u="none" strike="noStrike" kern="0" cap="none" spc="0" normalizeH="0" baseline="0" noProof="0">
              <a:ln>
                <a:noFill/>
              </a:ln>
              <a:solidFill>
                <a:prstClr val="white"/>
              </a:solidFill>
              <a:effectLst/>
              <a:uLnTx/>
              <a:uFillTx/>
              <a:latin typeface="Segoe UI"/>
              <a:ea typeface="+mn-ea"/>
              <a:cs typeface="+mn-cs"/>
            </a:endParaRPr>
          </a:p>
        </p:txBody>
      </p:sp>
      <p:sp>
        <p:nvSpPr>
          <p:cNvPr id="10" name="TextBox 9">
            <a:extLst>
              <a:ext uri="{FF2B5EF4-FFF2-40B4-BE49-F238E27FC236}">
                <a16:creationId xmlns:a16="http://schemas.microsoft.com/office/drawing/2014/main" id="{AD43F398-4B5E-1D3C-92C8-DFFF856B651C}"/>
              </a:ext>
            </a:extLst>
          </p:cNvPr>
          <p:cNvSpPr txBox="1"/>
          <p:nvPr/>
        </p:nvSpPr>
        <p:spPr>
          <a:xfrm>
            <a:off x="2241012" y="2337937"/>
            <a:ext cx="2571286" cy="400110"/>
          </a:xfrm>
          <a:prstGeom prst="rect">
            <a:avLst/>
          </a:prstGeom>
          <a:noFill/>
        </p:spPr>
        <p:txBody>
          <a:bodyPr wrap="square" rtlCol="0">
            <a:spAutoFit/>
          </a:bodyPr>
          <a:lstStyle/>
          <a:p>
            <a:r>
              <a:rPr lang="en-PH" sz="2000" b="1">
                <a:solidFill>
                  <a:srgbClr val="005A70"/>
                </a:solidFill>
              </a:rPr>
              <a:t>Exposure Draft</a:t>
            </a:r>
          </a:p>
        </p:txBody>
      </p:sp>
      <p:sp>
        <p:nvSpPr>
          <p:cNvPr id="11" name="TextBox 10">
            <a:extLst>
              <a:ext uri="{FF2B5EF4-FFF2-40B4-BE49-F238E27FC236}">
                <a16:creationId xmlns:a16="http://schemas.microsoft.com/office/drawing/2014/main" id="{1A5A3B40-BC18-2B38-6EC9-1DAD8D2FDCC5}"/>
              </a:ext>
            </a:extLst>
          </p:cNvPr>
          <p:cNvSpPr txBox="1"/>
          <p:nvPr/>
        </p:nvSpPr>
        <p:spPr>
          <a:xfrm>
            <a:off x="6926755" y="2264838"/>
            <a:ext cx="3569345" cy="400110"/>
          </a:xfrm>
          <a:prstGeom prst="rect">
            <a:avLst/>
          </a:prstGeom>
          <a:noFill/>
        </p:spPr>
        <p:txBody>
          <a:bodyPr wrap="square" rtlCol="0">
            <a:spAutoFit/>
          </a:bodyPr>
          <a:lstStyle/>
          <a:p>
            <a:r>
              <a:rPr lang="en-PH" sz="2000" b="1">
                <a:solidFill>
                  <a:srgbClr val="00A29E"/>
                </a:solidFill>
              </a:rPr>
              <a:t>Request for Tender</a:t>
            </a:r>
          </a:p>
        </p:txBody>
      </p:sp>
      <p:sp>
        <p:nvSpPr>
          <p:cNvPr id="13" name="Title 1">
            <a:extLst>
              <a:ext uri="{FF2B5EF4-FFF2-40B4-BE49-F238E27FC236}">
                <a16:creationId xmlns:a16="http://schemas.microsoft.com/office/drawing/2014/main" id="{32683B1A-C8E3-B761-529A-686918436291}"/>
              </a:ext>
            </a:extLst>
          </p:cNvPr>
          <p:cNvSpPr>
            <a:spLocks noGrp="1"/>
          </p:cNvSpPr>
          <p:nvPr>
            <p:ph type="title"/>
          </p:nvPr>
        </p:nvSpPr>
        <p:spPr>
          <a:xfrm>
            <a:off x="741491" y="120318"/>
            <a:ext cx="11937090" cy="1000106"/>
          </a:xfrm>
        </p:spPr>
        <p:txBody>
          <a:bodyPr/>
          <a:lstStyle/>
          <a:p>
            <a:r>
              <a:rPr lang="en-AU"/>
              <a:t>The Approach to Market – two stage process </a:t>
            </a:r>
          </a:p>
        </p:txBody>
      </p:sp>
      <p:sp>
        <p:nvSpPr>
          <p:cNvPr id="23" name="TextBox 22">
            <a:extLst>
              <a:ext uri="{FF2B5EF4-FFF2-40B4-BE49-F238E27FC236}">
                <a16:creationId xmlns:a16="http://schemas.microsoft.com/office/drawing/2014/main" id="{F6D221BC-E3E4-99FB-F851-EBCC7942F856}"/>
              </a:ext>
            </a:extLst>
          </p:cNvPr>
          <p:cNvSpPr txBox="1"/>
          <p:nvPr/>
        </p:nvSpPr>
        <p:spPr>
          <a:xfrm>
            <a:off x="1293098" y="3063213"/>
            <a:ext cx="3628382" cy="3370153"/>
          </a:xfrm>
          <a:prstGeom prst="rect">
            <a:avLst/>
          </a:prstGeom>
          <a:noFill/>
        </p:spPr>
        <p:txBody>
          <a:bodyPr wrap="square" anchor="ctr">
            <a:spAutoFit/>
          </a:bodyPr>
          <a:lstStyle/>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AU" sz="1800" b="0" i="0" u="none" strike="noStrike" kern="1200" cap="none" spc="0" normalizeH="0" baseline="0" noProof="0">
                <a:ln>
                  <a:noFill/>
                </a:ln>
                <a:solidFill>
                  <a:prstClr val="black"/>
                </a:solidFill>
                <a:effectLst/>
                <a:uLnTx/>
                <a:uFillTx/>
                <a:latin typeface="Tahoma"/>
                <a:ea typeface="+mn-ea"/>
                <a:cs typeface="+mn-cs"/>
              </a:rPr>
              <a:t>Stakeholders provide feedback to the department on key policy areas and tender arrangements.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AU" sz="1800" b="0" i="0" u="none" strike="noStrike" kern="1200" cap="none" spc="0" normalizeH="0" baseline="0" noProof="0">
                <a:ln>
                  <a:noFill/>
                </a:ln>
                <a:solidFill>
                  <a:prstClr val="black"/>
                </a:solidFill>
                <a:effectLst/>
                <a:uLnTx/>
                <a:uFillTx/>
                <a:latin typeface="Tahoma"/>
                <a:ea typeface="+mn-ea"/>
                <a:cs typeface="+mn-cs"/>
              </a:rPr>
              <a:t>Questions and requests for clarification can be forwarded to the department.</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AU" sz="1800" b="0" i="0" u="none" strike="noStrike" kern="1200" cap="none" spc="0" normalizeH="0" baseline="0" noProof="0">
                <a:ln>
                  <a:noFill/>
                </a:ln>
                <a:solidFill>
                  <a:prstClr val="black"/>
                </a:solidFill>
                <a:effectLst/>
                <a:uLnTx/>
                <a:uFillTx/>
                <a:latin typeface="Tahoma"/>
                <a:ea typeface="+mn-ea"/>
                <a:cs typeface="+mn-cs"/>
              </a:rPr>
              <a:t>Tender responses must not be lodged in response to the Exposure Draft.</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endParaRPr kumimoji="0" lang="en-AU" sz="1800" b="0" i="0" u="none" strike="noStrike" kern="1200" cap="none" spc="0" normalizeH="0" baseline="0" noProof="0">
              <a:ln>
                <a:noFill/>
              </a:ln>
              <a:solidFill>
                <a:prstClr val="black"/>
              </a:solidFill>
              <a:effectLst/>
              <a:uLnTx/>
              <a:uFillTx/>
              <a:latin typeface="Tahoma"/>
              <a:ea typeface="+mn-ea"/>
              <a:cs typeface="+mn-cs"/>
            </a:endParaRPr>
          </a:p>
        </p:txBody>
      </p:sp>
      <p:sp>
        <p:nvSpPr>
          <p:cNvPr id="24" name="Content Placeholder 2">
            <a:extLst>
              <a:ext uri="{FF2B5EF4-FFF2-40B4-BE49-F238E27FC236}">
                <a16:creationId xmlns:a16="http://schemas.microsoft.com/office/drawing/2014/main" id="{D7111FB4-86BD-F2B7-71C8-9D1B370563E8}"/>
              </a:ext>
            </a:extLst>
          </p:cNvPr>
          <p:cNvSpPr txBox="1">
            <a:spLocks/>
          </p:cNvSpPr>
          <p:nvPr/>
        </p:nvSpPr>
        <p:spPr>
          <a:xfrm>
            <a:off x="6181143" y="3260212"/>
            <a:ext cx="3604423" cy="4195180"/>
          </a:xfrm>
          <a:prstGeom prst="rect">
            <a:avLst/>
          </a:prstGeom>
        </p:spPr>
        <p:txBody>
          <a:bodyPr vert="horz" lIns="0" tIns="0" rIns="0" bIns="0" rtlCol="0">
            <a:noAutofit/>
          </a:bodyPr>
          <a:lstStyle>
            <a:lvl1pPr marL="0" indent="0" algn="l" defTabSz="914400" rtl="0" eaLnBrk="1" latinLnBrk="0" hangingPunct="1">
              <a:lnSpc>
                <a:spcPct val="110000"/>
              </a:lnSpc>
              <a:spcBef>
                <a:spcPts val="1000"/>
              </a:spcBef>
              <a:buFont typeface="Arial" panose="020B0604020202020204" pitchFamily="34" charset="0"/>
              <a:buNone/>
              <a:defRPr sz="1800" kern="1200">
                <a:solidFill>
                  <a:schemeClr val="tx1">
                    <a:lumMod val="85000"/>
                    <a:lumOff val="15000"/>
                  </a:schemeClr>
                </a:solidFill>
                <a:latin typeface="+mn-lt"/>
                <a:ea typeface="+mn-ea"/>
                <a:cs typeface="+mn-cs"/>
              </a:defRPr>
            </a:lvl1pPr>
            <a:lvl2pPr marL="268288" indent="-268288" algn="l" defTabSz="914400" rtl="0" eaLnBrk="1" latinLnBrk="0" hangingPunct="1">
              <a:lnSpc>
                <a:spcPct val="110000"/>
              </a:lnSpc>
              <a:spcBef>
                <a:spcPts val="1000"/>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540000" indent="-270000" algn="l" defTabSz="914400" rtl="0" eaLnBrk="1" latinLnBrk="0" hangingPunct="1">
              <a:lnSpc>
                <a:spcPct val="110000"/>
              </a:lnSpc>
              <a:spcBef>
                <a:spcPts val="1000"/>
              </a:spcBef>
              <a:buFont typeface="Calibri Light" panose="020F0302020204030204" pitchFamily="34" charset="0"/>
              <a:buChar char="−"/>
              <a:defRPr sz="1800" kern="1200">
                <a:solidFill>
                  <a:schemeClr val="tx1">
                    <a:lumMod val="85000"/>
                    <a:lumOff val="15000"/>
                  </a:schemeClr>
                </a:solidFill>
                <a:latin typeface="+mn-lt"/>
                <a:ea typeface="+mn-ea"/>
                <a:cs typeface="+mn-cs"/>
              </a:defRPr>
            </a:lvl3pPr>
            <a:lvl4pPr marL="0" indent="0" algn="l" defTabSz="914400" rtl="0" eaLnBrk="1" latinLnBrk="0" hangingPunct="1">
              <a:lnSpc>
                <a:spcPct val="100000"/>
              </a:lnSpc>
              <a:spcBef>
                <a:spcPts val="1200"/>
              </a:spcBef>
              <a:buFont typeface="Arial" panose="020B0604020202020204" pitchFamily="34" charset="0"/>
              <a:buNone/>
              <a:defRPr sz="2400" b="0" kern="1200">
                <a:solidFill>
                  <a:schemeClr val="accent1"/>
                </a:solidFill>
                <a:latin typeface="+mn-lt"/>
                <a:ea typeface="+mn-ea"/>
                <a:cs typeface="+mn-cs"/>
              </a:defRPr>
            </a:lvl4pPr>
            <a:lvl5pPr marL="268288" indent="-268288" algn="l" defTabSz="914400" rtl="0" eaLnBrk="1" latinLnBrk="0" hangingPunct="1">
              <a:lnSpc>
                <a:spcPct val="110000"/>
              </a:lnSpc>
              <a:spcBef>
                <a:spcPts val="1000"/>
              </a:spcBef>
              <a:buFont typeface="+mj-lt"/>
              <a:buAutoNum type="arabicPeriod"/>
              <a:defRPr sz="1800" kern="1200">
                <a:solidFill>
                  <a:schemeClr val="tx1"/>
                </a:solidFill>
                <a:latin typeface="+mn-lt"/>
                <a:ea typeface="+mn-ea"/>
                <a:cs typeface="+mn-cs"/>
              </a:defRPr>
            </a:lvl5pPr>
            <a:lvl6pPr marL="540000" indent="-270000" algn="l" defTabSz="914400" rtl="0" eaLnBrk="1" latinLnBrk="0" hangingPunct="1">
              <a:lnSpc>
                <a:spcPct val="110000"/>
              </a:lnSpc>
              <a:spcBef>
                <a:spcPts val="1000"/>
              </a:spcBef>
              <a:buFont typeface="+mj-lt"/>
              <a:buAutoNum type="alphaLcPeriod"/>
              <a:defRPr sz="1800" kern="1200">
                <a:solidFill>
                  <a:schemeClr val="tx1">
                    <a:lumMod val="85000"/>
                    <a:lumOff val="15000"/>
                  </a:schemeClr>
                </a:solidFill>
                <a:latin typeface="+mn-lt"/>
                <a:ea typeface="+mn-ea"/>
                <a:cs typeface="+mn-cs"/>
              </a:defRPr>
            </a:lvl6pPr>
            <a:lvl7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7pPr>
            <a:lvl8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8pPr>
            <a:lvl9pPr marL="0" indent="0" algn="l" defTabSz="914400" rtl="0" eaLnBrk="1" latinLnBrk="0" hangingPunct="1">
              <a:lnSpc>
                <a:spcPct val="90000"/>
              </a:lnSpc>
              <a:spcBef>
                <a:spcPts val="500"/>
              </a:spcBef>
              <a:buFont typeface="Arial" panose="020B0604020202020204" pitchFamily="34" charset="0"/>
              <a:buNone/>
              <a:defRPr sz="1800" kern="1200">
                <a:solidFill>
                  <a:schemeClr val="tx1">
                    <a:lumMod val="85000"/>
                    <a:lumOff val="15000"/>
                  </a:schemeClr>
                </a:solidFill>
                <a:latin typeface="+mn-lt"/>
                <a:ea typeface="+mn-ea"/>
                <a:cs typeface="+mn-cs"/>
              </a:defRPr>
            </a:lvl9pPr>
          </a:lstStyle>
          <a:p>
            <a:pPr marL="285750" indent="-285750">
              <a:buFont typeface="Wingdings" panose="05000000000000000000" pitchFamily="2" charset="2"/>
              <a:buChar char="§"/>
            </a:pPr>
            <a:r>
              <a:rPr lang="en-AU">
                <a:solidFill>
                  <a:schemeClr val="tx1"/>
                </a:solidFill>
              </a:rPr>
              <a:t>The formal, structured invitation for potential providers to bid to deliver services under the new specialist disability employment program</a:t>
            </a:r>
            <a:endParaRPr lang="en-AU"/>
          </a:p>
        </p:txBody>
      </p:sp>
      <p:sp>
        <p:nvSpPr>
          <p:cNvPr id="26" name="Freeform: Shape 25">
            <a:extLst>
              <a:ext uri="{FF2B5EF4-FFF2-40B4-BE49-F238E27FC236}">
                <a16:creationId xmlns:a16="http://schemas.microsoft.com/office/drawing/2014/main" id="{159FD56B-AB82-5FCD-5FFB-325C30450D58}"/>
              </a:ext>
              <a:ext uri="{C183D7F6-B498-43B3-948B-1728B52AA6E4}">
                <adec:decorative xmlns:adec="http://schemas.microsoft.com/office/drawing/2017/decorative" val="1"/>
              </a:ext>
            </a:extLst>
          </p:cNvPr>
          <p:cNvSpPr/>
          <p:nvPr/>
        </p:nvSpPr>
        <p:spPr>
          <a:xfrm>
            <a:off x="5694888" y="1718904"/>
            <a:ext cx="802224" cy="855040"/>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A29E"/>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27" name="Freeform: Shape 26">
            <a:extLst>
              <a:ext uri="{FF2B5EF4-FFF2-40B4-BE49-F238E27FC236}">
                <a16:creationId xmlns:a16="http://schemas.microsoft.com/office/drawing/2014/main" id="{6E7D6B61-1194-0E9B-4DCB-FED7B6D989A8}"/>
              </a:ext>
              <a:ext uri="{C183D7F6-B498-43B3-948B-1728B52AA6E4}">
                <adec:decorative xmlns:adec="http://schemas.microsoft.com/office/drawing/2017/decorative" val="1"/>
              </a:ext>
            </a:extLst>
          </p:cNvPr>
          <p:cNvSpPr/>
          <p:nvPr/>
        </p:nvSpPr>
        <p:spPr>
          <a:xfrm>
            <a:off x="891986" y="1733443"/>
            <a:ext cx="802224" cy="855040"/>
          </a:xfrm>
          <a:custGeom>
            <a:avLst/>
            <a:gdLst>
              <a:gd name="connsiteX0" fmla="*/ 0 w 719137"/>
              <a:gd name="connsiteY0" fmla="*/ 0 h 719137"/>
              <a:gd name="connsiteX1" fmla="*/ 719137 w 719137"/>
              <a:gd name="connsiteY1" fmla="*/ 0 h 719137"/>
              <a:gd name="connsiteX2" fmla="*/ 719137 w 719137"/>
              <a:gd name="connsiteY2" fmla="*/ 361577 h 719137"/>
              <a:gd name="connsiteX3" fmla="*/ 591145 w 719137"/>
              <a:gd name="connsiteY3" fmla="*/ 361577 h 719137"/>
              <a:gd name="connsiteX4" fmla="*/ 591145 w 719137"/>
              <a:gd name="connsiteY4" fmla="*/ 127992 h 719137"/>
              <a:gd name="connsiteX5" fmla="*/ 127992 w 719137"/>
              <a:gd name="connsiteY5" fmla="*/ 127992 h 719137"/>
              <a:gd name="connsiteX6" fmla="*/ 127992 w 719137"/>
              <a:gd name="connsiteY6" fmla="*/ 591145 h 719137"/>
              <a:gd name="connsiteX7" fmla="*/ 251575 w 719137"/>
              <a:gd name="connsiteY7" fmla="*/ 591145 h 719137"/>
              <a:gd name="connsiteX8" fmla="*/ 251575 w 719137"/>
              <a:gd name="connsiteY8" fmla="*/ 719137 h 719137"/>
              <a:gd name="connsiteX9" fmla="*/ 0 w 719137"/>
              <a:gd name="connsiteY9" fmla="*/ 719137 h 71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19137" h="719137">
                <a:moveTo>
                  <a:pt x="0" y="0"/>
                </a:moveTo>
                <a:lnTo>
                  <a:pt x="719137" y="0"/>
                </a:lnTo>
                <a:lnTo>
                  <a:pt x="719137" y="361577"/>
                </a:lnTo>
                <a:lnTo>
                  <a:pt x="591145" y="361577"/>
                </a:lnTo>
                <a:lnTo>
                  <a:pt x="591145" y="127992"/>
                </a:lnTo>
                <a:lnTo>
                  <a:pt x="127992" y="127992"/>
                </a:lnTo>
                <a:lnTo>
                  <a:pt x="127992" y="591145"/>
                </a:lnTo>
                <a:lnTo>
                  <a:pt x="251575" y="591145"/>
                </a:lnTo>
                <a:lnTo>
                  <a:pt x="251575" y="719137"/>
                </a:lnTo>
                <a:lnTo>
                  <a:pt x="0" y="719137"/>
                </a:lnTo>
                <a:close/>
              </a:path>
            </a:pathLst>
          </a:custGeom>
          <a:solidFill>
            <a:srgbClr val="005A70"/>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PH">
              <a:solidFill>
                <a:schemeClr val="tx1"/>
              </a:solidFill>
            </a:endParaRPr>
          </a:p>
        </p:txBody>
      </p:sp>
      <p:sp>
        <p:nvSpPr>
          <p:cNvPr id="28" name="TextBox 27">
            <a:extLst>
              <a:ext uri="{FF2B5EF4-FFF2-40B4-BE49-F238E27FC236}">
                <a16:creationId xmlns:a16="http://schemas.microsoft.com/office/drawing/2014/main" id="{EAABBCF1-0710-EB56-F4FC-A4841B6129F4}"/>
              </a:ext>
            </a:extLst>
          </p:cNvPr>
          <p:cNvSpPr txBox="1"/>
          <p:nvPr/>
        </p:nvSpPr>
        <p:spPr>
          <a:xfrm>
            <a:off x="6181143" y="2149365"/>
            <a:ext cx="528893" cy="646331"/>
          </a:xfrm>
          <a:prstGeom prst="rect">
            <a:avLst/>
          </a:prstGeom>
          <a:noFill/>
        </p:spPr>
        <p:txBody>
          <a:bodyPr wrap="square" rtlCol="0">
            <a:spAutoFit/>
          </a:bodyPr>
          <a:lstStyle/>
          <a:p>
            <a:r>
              <a:rPr lang="en-AU" sz="3600" b="1">
                <a:solidFill>
                  <a:srgbClr val="00A29E"/>
                </a:solidFill>
              </a:rPr>
              <a:t>2</a:t>
            </a:r>
          </a:p>
        </p:txBody>
      </p:sp>
      <p:sp>
        <p:nvSpPr>
          <p:cNvPr id="29" name="TextBox 28">
            <a:extLst>
              <a:ext uri="{FF2B5EF4-FFF2-40B4-BE49-F238E27FC236}">
                <a16:creationId xmlns:a16="http://schemas.microsoft.com/office/drawing/2014/main" id="{E5882767-4C39-287C-05DA-F35901DE8FC5}"/>
              </a:ext>
            </a:extLst>
          </p:cNvPr>
          <p:cNvSpPr txBox="1"/>
          <p:nvPr/>
        </p:nvSpPr>
        <p:spPr>
          <a:xfrm>
            <a:off x="1376524" y="2203122"/>
            <a:ext cx="528893" cy="646331"/>
          </a:xfrm>
          <a:prstGeom prst="rect">
            <a:avLst/>
          </a:prstGeom>
          <a:noFill/>
        </p:spPr>
        <p:txBody>
          <a:bodyPr wrap="square" rtlCol="0">
            <a:spAutoFit/>
          </a:bodyPr>
          <a:lstStyle/>
          <a:p>
            <a:r>
              <a:rPr lang="en-AU" sz="3600" b="1">
                <a:solidFill>
                  <a:srgbClr val="005A70"/>
                </a:solidFill>
              </a:rPr>
              <a:t>1</a:t>
            </a:r>
          </a:p>
        </p:txBody>
      </p:sp>
    </p:spTree>
    <p:extLst>
      <p:ext uri="{BB962C8B-B14F-4D97-AF65-F5344CB8AC3E}">
        <p14:creationId xmlns:p14="http://schemas.microsoft.com/office/powerpoint/2010/main" val="3523423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EBF13F01-2B50-CF7A-9CD0-AC3FB6B3E6BD}"/>
              </a:ext>
            </a:extLst>
          </p:cNvPr>
          <p:cNvGraphicFramePr>
            <a:graphicFrameLocks noGrp="1"/>
          </p:cNvGraphicFramePr>
          <p:nvPr>
            <p:extLst>
              <p:ext uri="{D42A27DB-BD31-4B8C-83A1-F6EECF244321}">
                <p14:modId xmlns:p14="http://schemas.microsoft.com/office/powerpoint/2010/main" val="1154574100"/>
              </p:ext>
            </p:extLst>
          </p:nvPr>
        </p:nvGraphicFramePr>
        <p:xfrm>
          <a:off x="540829" y="1390022"/>
          <a:ext cx="10954221" cy="4928893"/>
        </p:xfrm>
        <a:graphic>
          <a:graphicData uri="http://schemas.openxmlformats.org/drawingml/2006/table">
            <a:tbl>
              <a:tblPr firstRow="1" bandRow="1">
                <a:tableStyleId>{8E69BC5D-742D-4883-A4A0-CE9C66BB31B4}</a:tableStyleId>
              </a:tblPr>
              <a:tblGrid>
                <a:gridCol w="3476000">
                  <a:extLst>
                    <a:ext uri="{9D8B030D-6E8A-4147-A177-3AD203B41FA5}">
                      <a16:colId xmlns:a16="http://schemas.microsoft.com/office/drawing/2014/main" val="3119612278"/>
                    </a:ext>
                  </a:extLst>
                </a:gridCol>
                <a:gridCol w="7478221">
                  <a:extLst>
                    <a:ext uri="{9D8B030D-6E8A-4147-A177-3AD203B41FA5}">
                      <a16:colId xmlns:a16="http://schemas.microsoft.com/office/drawing/2014/main" val="2240686082"/>
                    </a:ext>
                  </a:extLst>
                </a:gridCol>
              </a:tblGrid>
              <a:tr h="516114">
                <a:tc>
                  <a:txBody>
                    <a:bodyPr/>
                    <a:lstStyle>
                      <a:lvl1pPr marL="0" algn="l" defTabSz="914400" rtl="0" eaLnBrk="1" latinLnBrk="0" hangingPunct="1">
                        <a:defRPr sz="1800" kern="1200">
                          <a:solidFill>
                            <a:schemeClr val="tx1"/>
                          </a:solidFill>
                          <a:latin typeface="Segoe UI"/>
                          <a:cs typeface="Segoe UI"/>
                        </a:defRPr>
                      </a:lvl1pPr>
                      <a:lvl2pPr marL="457200" algn="l" defTabSz="914400" rtl="0" eaLnBrk="1" latinLnBrk="0" hangingPunct="1">
                        <a:defRPr sz="1800" kern="1200">
                          <a:solidFill>
                            <a:schemeClr val="tx1"/>
                          </a:solidFill>
                          <a:latin typeface="Segoe UI"/>
                          <a:cs typeface="Segoe UI"/>
                        </a:defRPr>
                      </a:lvl2pPr>
                      <a:lvl3pPr marL="914400" algn="l" defTabSz="914400" rtl="0" eaLnBrk="1" latinLnBrk="0" hangingPunct="1">
                        <a:defRPr sz="1800" kern="1200">
                          <a:solidFill>
                            <a:schemeClr val="tx1"/>
                          </a:solidFill>
                          <a:latin typeface="Segoe UI"/>
                          <a:cs typeface="Segoe UI"/>
                        </a:defRPr>
                      </a:lvl3pPr>
                      <a:lvl4pPr marL="1371600" algn="l" defTabSz="914400" rtl="0" eaLnBrk="1" latinLnBrk="0" hangingPunct="1">
                        <a:defRPr sz="1800" kern="1200">
                          <a:solidFill>
                            <a:schemeClr val="tx1"/>
                          </a:solidFill>
                          <a:latin typeface="Segoe UI"/>
                          <a:cs typeface="Segoe UI"/>
                        </a:defRPr>
                      </a:lvl4pPr>
                      <a:lvl5pPr marL="1828800" algn="l" defTabSz="914400" rtl="0" eaLnBrk="1" latinLnBrk="0" hangingPunct="1">
                        <a:defRPr sz="1800" kern="1200">
                          <a:solidFill>
                            <a:schemeClr val="tx1"/>
                          </a:solidFill>
                          <a:latin typeface="Segoe UI"/>
                          <a:cs typeface="Segoe UI"/>
                        </a:defRPr>
                      </a:lvl5pPr>
                      <a:lvl6pPr marL="2286000" algn="l" defTabSz="914400" rtl="0" eaLnBrk="1" latinLnBrk="0" hangingPunct="1">
                        <a:defRPr sz="1800" kern="1200">
                          <a:solidFill>
                            <a:schemeClr val="tx1"/>
                          </a:solidFill>
                          <a:latin typeface="Segoe UI"/>
                          <a:cs typeface="Segoe UI"/>
                        </a:defRPr>
                      </a:lvl6pPr>
                      <a:lvl7pPr marL="2743200" algn="l" defTabSz="914400" rtl="0" eaLnBrk="1" latinLnBrk="0" hangingPunct="1">
                        <a:defRPr sz="1800" kern="1200">
                          <a:solidFill>
                            <a:schemeClr val="tx1"/>
                          </a:solidFill>
                          <a:latin typeface="Segoe UI"/>
                          <a:cs typeface="Segoe UI"/>
                        </a:defRPr>
                      </a:lvl7pPr>
                      <a:lvl8pPr marL="3200400" algn="l" defTabSz="914400" rtl="0" eaLnBrk="1" latinLnBrk="0" hangingPunct="1">
                        <a:defRPr sz="1800" kern="1200">
                          <a:solidFill>
                            <a:schemeClr val="tx1"/>
                          </a:solidFill>
                          <a:latin typeface="Segoe UI"/>
                          <a:cs typeface="Segoe UI"/>
                        </a:defRPr>
                      </a:lvl8pPr>
                      <a:lvl9pPr marL="3657600" algn="l" defTabSz="914400" rtl="0" eaLnBrk="1" latinLnBrk="0" hangingPunct="1">
                        <a:defRPr sz="1800" kern="1200">
                          <a:solidFill>
                            <a:schemeClr val="tx1"/>
                          </a:solidFill>
                          <a:latin typeface="Segoe UI"/>
                          <a:cs typeface="Segoe UI"/>
                        </a:defRPr>
                      </a:lvl9pPr>
                    </a:lstStyle>
                    <a:p>
                      <a:pPr marL="108000"/>
                      <a:r>
                        <a:rPr lang="en-US" sz="2400" b="1">
                          <a:solidFill>
                            <a:schemeClr val="tx1"/>
                          </a:solidFill>
                          <a:latin typeface="+mn-lt"/>
                        </a:rPr>
                        <a:t>Date</a:t>
                      </a:r>
                      <a:endParaRPr lang="en-US" sz="2400" b="1">
                        <a:solidFill>
                          <a:schemeClr val="tx1"/>
                        </a:solidFill>
                        <a:latin typeface="+mn-lt"/>
                        <a:ea typeface="Tahoma" panose="020B0604030504040204" pitchFamily="34" charset="0"/>
                        <a:cs typeface="Tahoma" panose="020B0604030504040204" pitchFamily="34" charset="0"/>
                      </a:endParaRPr>
                    </a:p>
                  </a:txBody>
                  <a:tcPr/>
                </a:tc>
                <a:tc>
                  <a:txBody>
                    <a:bodyPr/>
                    <a:lstStyle>
                      <a:lvl1pPr marL="0" algn="l" defTabSz="914400" rtl="0" eaLnBrk="1" latinLnBrk="0" hangingPunct="1">
                        <a:defRPr sz="1800" kern="1200">
                          <a:solidFill>
                            <a:schemeClr val="tx1"/>
                          </a:solidFill>
                          <a:latin typeface="Segoe UI"/>
                          <a:cs typeface="Segoe UI"/>
                        </a:defRPr>
                      </a:lvl1pPr>
                      <a:lvl2pPr marL="457200" algn="l" defTabSz="914400" rtl="0" eaLnBrk="1" latinLnBrk="0" hangingPunct="1">
                        <a:defRPr sz="1800" kern="1200">
                          <a:solidFill>
                            <a:schemeClr val="tx1"/>
                          </a:solidFill>
                          <a:latin typeface="Segoe UI"/>
                          <a:cs typeface="Segoe UI"/>
                        </a:defRPr>
                      </a:lvl2pPr>
                      <a:lvl3pPr marL="914400" algn="l" defTabSz="914400" rtl="0" eaLnBrk="1" latinLnBrk="0" hangingPunct="1">
                        <a:defRPr sz="1800" kern="1200">
                          <a:solidFill>
                            <a:schemeClr val="tx1"/>
                          </a:solidFill>
                          <a:latin typeface="Segoe UI"/>
                          <a:cs typeface="Segoe UI"/>
                        </a:defRPr>
                      </a:lvl3pPr>
                      <a:lvl4pPr marL="1371600" algn="l" defTabSz="914400" rtl="0" eaLnBrk="1" latinLnBrk="0" hangingPunct="1">
                        <a:defRPr sz="1800" kern="1200">
                          <a:solidFill>
                            <a:schemeClr val="tx1"/>
                          </a:solidFill>
                          <a:latin typeface="Segoe UI"/>
                          <a:cs typeface="Segoe UI"/>
                        </a:defRPr>
                      </a:lvl4pPr>
                      <a:lvl5pPr marL="1828800" algn="l" defTabSz="914400" rtl="0" eaLnBrk="1" latinLnBrk="0" hangingPunct="1">
                        <a:defRPr sz="1800" kern="1200">
                          <a:solidFill>
                            <a:schemeClr val="tx1"/>
                          </a:solidFill>
                          <a:latin typeface="Segoe UI"/>
                          <a:cs typeface="Segoe UI"/>
                        </a:defRPr>
                      </a:lvl5pPr>
                      <a:lvl6pPr marL="2286000" algn="l" defTabSz="914400" rtl="0" eaLnBrk="1" latinLnBrk="0" hangingPunct="1">
                        <a:defRPr sz="1800" kern="1200">
                          <a:solidFill>
                            <a:schemeClr val="tx1"/>
                          </a:solidFill>
                          <a:latin typeface="Segoe UI"/>
                          <a:cs typeface="Segoe UI"/>
                        </a:defRPr>
                      </a:lvl6pPr>
                      <a:lvl7pPr marL="2743200" algn="l" defTabSz="914400" rtl="0" eaLnBrk="1" latinLnBrk="0" hangingPunct="1">
                        <a:defRPr sz="1800" kern="1200">
                          <a:solidFill>
                            <a:schemeClr val="tx1"/>
                          </a:solidFill>
                          <a:latin typeface="Segoe UI"/>
                          <a:cs typeface="Segoe UI"/>
                        </a:defRPr>
                      </a:lvl7pPr>
                      <a:lvl8pPr marL="3200400" algn="l" defTabSz="914400" rtl="0" eaLnBrk="1" latinLnBrk="0" hangingPunct="1">
                        <a:defRPr sz="1800" kern="1200">
                          <a:solidFill>
                            <a:schemeClr val="tx1"/>
                          </a:solidFill>
                          <a:latin typeface="Segoe UI"/>
                          <a:cs typeface="Segoe UI"/>
                        </a:defRPr>
                      </a:lvl8pPr>
                      <a:lvl9pPr marL="3657600" algn="l" defTabSz="914400" rtl="0" eaLnBrk="1" latinLnBrk="0" hangingPunct="1">
                        <a:defRPr sz="1800" kern="1200">
                          <a:solidFill>
                            <a:schemeClr val="tx1"/>
                          </a:solidFill>
                          <a:latin typeface="Segoe UI"/>
                          <a:cs typeface="Segoe UI"/>
                        </a:defRPr>
                      </a:lvl9pPr>
                    </a:lstStyle>
                    <a:p>
                      <a:pPr marL="108000" lvl="0" algn="l">
                        <a:buNone/>
                      </a:pPr>
                      <a:r>
                        <a:rPr lang="en-US" sz="2400" b="1">
                          <a:solidFill>
                            <a:schemeClr val="tx1"/>
                          </a:solidFill>
                          <a:latin typeface="+mn-lt"/>
                        </a:rPr>
                        <a:t>Key element</a:t>
                      </a:r>
                      <a:endParaRPr lang="en-US" sz="2400" b="1">
                        <a:solidFill>
                          <a:schemeClr val="tx1"/>
                        </a:solidFill>
                        <a:latin typeface="+mn-lt"/>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606065370"/>
                  </a:ext>
                </a:extLst>
              </a:tr>
              <a:tr h="1006423">
                <a:tc>
                  <a:txBody>
                    <a:bodyPr/>
                    <a:lstStyle/>
                    <a:p>
                      <a:r>
                        <a:rPr lang="en-AU" sz="1800"/>
                        <a:t>7 August 2024</a:t>
                      </a:r>
                    </a:p>
                  </a:txBody>
                  <a:tcPr marL="68580" marR="68580" marT="34290" marB="34290"/>
                </a:tc>
                <a:tc>
                  <a:txBody>
                    <a:bodyPr/>
                    <a:lstStyle/>
                    <a:p>
                      <a:r>
                        <a:rPr lang="en-AU" sz="1800" kern="1200">
                          <a:solidFill>
                            <a:schemeClr val="dk1"/>
                          </a:solidFill>
                          <a:effectLst/>
                          <a:latin typeface="+mn-lt"/>
                          <a:ea typeface="+mn-ea"/>
                          <a:cs typeface="+mn-cs"/>
                        </a:rPr>
                        <a:t>Publication of the Exposure Draft for the New Specialist Disability Employment Program 2025-2028 Request for Tender (RFT) on AusTender and </a:t>
                      </a:r>
                      <a:r>
                        <a:rPr lang="en-AU" sz="1800" u="sng" kern="1200">
                          <a:solidFill>
                            <a:schemeClr val="dk1"/>
                          </a:solidFill>
                          <a:effectLst/>
                          <a:latin typeface="+mn-lt"/>
                          <a:ea typeface="+mn-ea"/>
                          <a:cs typeface="+mn-cs"/>
                        </a:rPr>
                        <a:t>engage.dss.gov.au </a:t>
                      </a:r>
                      <a:endParaRPr lang="en-AU" sz="1800" u="sng"/>
                    </a:p>
                  </a:txBody>
                  <a:tcPr marL="68580" marR="68580" marT="34290" marB="34290"/>
                </a:tc>
                <a:extLst>
                  <a:ext uri="{0D108BD9-81ED-4DB2-BD59-A6C34878D82A}">
                    <a16:rowId xmlns:a16="http://schemas.microsoft.com/office/drawing/2014/main" val="445910695"/>
                  </a:ext>
                </a:extLst>
              </a:tr>
              <a:tr h="387086">
                <a:tc>
                  <a:txBody>
                    <a:bodyPr/>
                    <a:lstStyle/>
                    <a:p>
                      <a:r>
                        <a:rPr lang="en-AU" sz="1800"/>
                        <a:t>August 2024</a:t>
                      </a:r>
                    </a:p>
                  </a:txBody>
                  <a:tcPr marL="68580" marR="68580" marT="34290" marB="34290"/>
                </a:tc>
                <a:tc>
                  <a:txBody>
                    <a:bodyPr/>
                    <a:lstStyle/>
                    <a:p>
                      <a:r>
                        <a:rPr lang="en-AU" sz="1800"/>
                        <a:t>Exposure Draft Public Briefing</a:t>
                      </a:r>
                    </a:p>
                  </a:txBody>
                  <a:tcPr marL="68580" marR="68580" marT="34290" marB="34290"/>
                </a:tc>
                <a:extLst>
                  <a:ext uri="{0D108BD9-81ED-4DB2-BD59-A6C34878D82A}">
                    <a16:rowId xmlns:a16="http://schemas.microsoft.com/office/drawing/2014/main" val="1747343135"/>
                  </a:ext>
                </a:extLst>
              </a:tr>
              <a:tr h="696754">
                <a:tc>
                  <a:txBody>
                    <a:bodyPr/>
                    <a:lstStyle/>
                    <a:p>
                      <a:r>
                        <a:rPr lang="en-AU" sz="1800"/>
                        <a:t>30 August 2024</a:t>
                      </a:r>
                    </a:p>
                    <a:p>
                      <a:r>
                        <a:rPr lang="en-AU" sz="1800"/>
                        <a:t>(5.00 pm Canberra time)</a:t>
                      </a:r>
                    </a:p>
                  </a:txBody>
                  <a:tcPr marL="68580" marR="68580" marT="34290" marB="34290"/>
                </a:tc>
                <a:tc>
                  <a:txBody>
                    <a:bodyPr/>
                    <a:lstStyle/>
                    <a:p>
                      <a:r>
                        <a:rPr lang="en-AU" sz="1800"/>
                        <a:t>Closing date for comments on the Exposure Draft</a:t>
                      </a:r>
                    </a:p>
                  </a:txBody>
                  <a:tcPr marL="68580" marR="68580" marT="34290" marB="34290"/>
                </a:tc>
                <a:extLst>
                  <a:ext uri="{0D108BD9-81ED-4DB2-BD59-A6C34878D82A}">
                    <a16:rowId xmlns:a16="http://schemas.microsoft.com/office/drawing/2014/main" val="922434391"/>
                  </a:ext>
                </a:extLst>
              </a:tr>
              <a:tr h="387086">
                <a:tc>
                  <a:txBody>
                    <a:bodyPr/>
                    <a:lstStyle/>
                    <a:p>
                      <a:r>
                        <a:rPr lang="en-AU" sz="1800"/>
                        <a:t>September/October 2024</a:t>
                      </a:r>
                    </a:p>
                  </a:txBody>
                  <a:tcPr marL="68580" marR="68580" marT="34290" marB="34290"/>
                </a:tc>
                <a:tc>
                  <a:txBody>
                    <a:bodyPr/>
                    <a:lstStyle/>
                    <a:p>
                      <a:r>
                        <a:rPr lang="en-AU" sz="1800"/>
                        <a:t>Release of the RFT</a:t>
                      </a:r>
                    </a:p>
                  </a:txBody>
                  <a:tcPr marL="68580" marR="68580" marT="34290" marB="34290"/>
                </a:tc>
                <a:extLst>
                  <a:ext uri="{0D108BD9-81ED-4DB2-BD59-A6C34878D82A}">
                    <a16:rowId xmlns:a16="http://schemas.microsoft.com/office/drawing/2014/main" val="156741981"/>
                  </a:ext>
                </a:extLst>
              </a:tr>
              <a:tr h="3870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a:t>September/October 2024</a:t>
                      </a:r>
                    </a:p>
                  </a:txBody>
                  <a:tcPr marL="68580" marR="68580" marT="34290" marB="34290"/>
                </a:tc>
                <a:tc>
                  <a:txBody>
                    <a:bodyPr/>
                    <a:lstStyle/>
                    <a:p>
                      <a:r>
                        <a:rPr lang="en-AU" sz="1800"/>
                        <a:t>RFT Public Briefing</a:t>
                      </a:r>
                    </a:p>
                  </a:txBody>
                  <a:tcPr marL="68580" marR="68580" marT="34290" marB="34290"/>
                </a:tc>
                <a:extLst>
                  <a:ext uri="{0D108BD9-81ED-4DB2-BD59-A6C34878D82A}">
                    <a16:rowId xmlns:a16="http://schemas.microsoft.com/office/drawing/2014/main" val="720548823"/>
                  </a:ext>
                </a:extLst>
              </a:tr>
              <a:tr h="387086">
                <a:tc>
                  <a:txBody>
                    <a:bodyPr/>
                    <a:lstStyle/>
                    <a:p>
                      <a:r>
                        <a:rPr lang="en-AU" sz="1800"/>
                        <a:t>October/November 2024</a:t>
                      </a:r>
                    </a:p>
                  </a:txBody>
                  <a:tcPr marL="68580" marR="68580" marT="34290" marB="34290"/>
                </a:tc>
                <a:tc>
                  <a:txBody>
                    <a:bodyPr/>
                    <a:lstStyle/>
                    <a:p>
                      <a:r>
                        <a:rPr lang="en-AU" sz="1800"/>
                        <a:t>Closing date and time for responses to the RFT</a:t>
                      </a:r>
                    </a:p>
                  </a:txBody>
                  <a:tcPr marL="68580" marR="68580" marT="34290" marB="34290"/>
                </a:tc>
                <a:extLst>
                  <a:ext uri="{0D108BD9-81ED-4DB2-BD59-A6C34878D82A}">
                    <a16:rowId xmlns:a16="http://schemas.microsoft.com/office/drawing/2014/main" val="2503838286"/>
                  </a:ext>
                </a:extLst>
              </a:tr>
              <a:tr h="387086">
                <a:tc>
                  <a:txBody>
                    <a:bodyPr/>
                    <a:lstStyle/>
                    <a:p>
                      <a:r>
                        <a:rPr lang="en-AU" sz="1800"/>
                        <a:t>March 2025</a:t>
                      </a:r>
                    </a:p>
                  </a:txBody>
                  <a:tcPr marL="68580" marR="68580" marT="34290" marB="34290"/>
                </a:tc>
                <a:tc>
                  <a:txBody>
                    <a:bodyPr/>
                    <a:lstStyle/>
                    <a:p>
                      <a:r>
                        <a:rPr lang="en-AU" sz="1800"/>
                        <a:t>Notification of tender outcomes</a:t>
                      </a:r>
                    </a:p>
                  </a:txBody>
                  <a:tcPr marL="68580" marR="68580" marT="34290" marB="34290"/>
                </a:tc>
                <a:extLst>
                  <a:ext uri="{0D108BD9-81ED-4DB2-BD59-A6C34878D82A}">
                    <a16:rowId xmlns:a16="http://schemas.microsoft.com/office/drawing/2014/main" val="2286690167"/>
                  </a:ext>
                </a:extLst>
              </a:tr>
              <a:tr h="387086">
                <a:tc>
                  <a:txBody>
                    <a:bodyPr/>
                    <a:lstStyle/>
                    <a:p>
                      <a:r>
                        <a:rPr lang="en-AU" sz="1800"/>
                        <a:t>April 2025</a:t>
                      </a:r>
                    </a:p>
                  </a:txBody>
                  <a:tcPr marL="68580" marR="68580" marT="34290" marB="34290"/>
                </a:tc>
                <a:tc>
                  <a:txBody>
                    <a:bodyPr/>
                    <a:lstStyle/>
                    <a:p>
                      <a:r>
                        <a:rPr lang="en-AU" sz="1800"/>
                        <a:t>Commencement of the transition period to the new program</a:t>
                      </a:r>
                    </a:p>
                  </a:txBody>
                  <a:tcPr marL="68580" marR="68580" marT="34290" marB="34290"/>
                </a:tc>
                <a:extLst>
                  <a:ext uri="{0D108BD9-81ED-4DB2-BD59-A6C34878D82A}">
                    <a16:rowId xmlns:a16="http://schemas.microsoft.com/office/drawing/2014/main" val="3173769978"/>
                  </a:ext>
                </a:extLst>
              </a:tr>
              <a:tr h="387086">
                <a:tc>
                  <a:txBody>
                    <a:bodyPr/>
                    <a:lstStyle/>
                    <a:p>
                      <a:r>
                        <a:rPr lang="en-AU" sz="1800"/>
                        <a:t>1 July 2025</a:t>
                      </a:r>
                    </a:p>
                  </a:txBody>
                  <a:tcPr marL="68580" marR="68580" marT="34290" marB="34290">
                    <a:lnB w="12700" cap="flat" cmpd="sng" algn="ctr">
                      <a:solidFill>
                        <a:schemeClr val="tx1"/>
                      </a:solidFill>
                      <a:prstDash val="solid"/>
                      <a:round/>
                      <a:headEnd type="none" w="med" len="med"/>
                      <a:tailEnd type="none" w="med" len="med"/>
                    </a:lnB>
                  </a:tcPr>
                </a:tc>
                <a:tc>
                  <a:txBody>
                    <a:bodyPr/>
                    <a:lstStyle/>
                    <a:p>
                      <a:r>
                        <a:rPr lang="en-AU" sz="1800"/>
                        <a:t>The new program commences</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8957055"/>
                  </a:ext>
                </a:extLst>
              </a:tr>
            </a:tbl>
          </a:graphicData>
        </a:graphic>
      </p:graphicFrame>
      <p:sp>
        <p:nvSpPr>
          <p:cNvPr id="4" name="Title 1">
            <a:extLst>
              <a:ext uri="{FF2B5EF4-FFF2-40B4-BE49-F238E27FC236}">
                <a16:creationId xmlns:a16="http://schemas.microsoft.com/office/drawing/2014/main" id="{7913D348-FAC7-E8DF-9122-EE87E6CD35E6}"/>
              </a:ext>
            </a:extLst>
          </p:cNvPr>
          <p:cNvSpPr>
            <a:spLocks noGrp="1"/>
          </p:cNvSpPr>
          <p:nvPr>
            <p:ph type="title"/>
          </p:nvPr>
        </p:nvSpPr>
        <p:spPr>
          <a:xfrm>
            <a:off x="540829" y="384766"/>
            <a:ext cx="7876859" cy="507831"/>
          </a:xfrm>
        </p:spPr>
        <p:txBody>
          <a:bodyPr/>
          <a:lstStyle/>
          <a:p>
            <a:r>
              <a:rPr lang="en-AU"/>
              <a:t>Indicative Timeline</a:t>
            </a:r>
          </a:p>
        </p:txBody>
      </p:sp>
    </p:spTree>
    <p:extLst>
      <p:ext uri="{BB962C8B-B14F-4D97-AF65-F5344CB8AC3E}">
        <p14:creationId xmlns:p14="http://schemas.microsoft.com/office/powerpoint/2010/main" val="343709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7DBD6-9C9C-ED10-5438-FC7BA19946DF}"/>
              </a:ext>
            </a:extLst>
          </p:cNvPr>
          <p:cNvSpPr txBox="1">
            <a:spLocks noGrp="1"/>
          </p:cNvSpPr>
          <p:nvPr>
            <p:ph type="title" idx="4294967295"/>
          </p:nvPr>
        </p:nvSpPr>
        <p:spPr>
          <a:xfrm>
            <a:off x="645243" y="323975"/>
            <a:ext cx="8227457" cy="507831"/>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lvl1pPr algn="l" defTabSz="914400" rtl="0" eaLnBrk="1" latinLnBrk="0" hangingPunct="1">
              <a:lnSpc>
                <a:spcPct val="80000"/>
              </a:lnSpc>
              <a:spcBef>
                <a:spcPct val="0"/>
              </a:spcBef>
              <a:buNone/>
              <a:defRPr sz="3600" kern="1200">
                <a:solidFill>
                  <a:schemeClr val="accent1"/>
                </a:solidFill>
                <a:latin typeface="+mj-lt"/>
                <a:ea typeface="+mj-ea"/>
                <a:cs typeface="+mj-cs"/>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005568"/>
                </a:solidFill>
                <a:effectLst/>
                <a:uLnTx/>
                <a:uFillTx/>
                <a:latin typeface="Tahoma"/>
                <a:ea typeface="Tahoma"/>
                <a:cs typeface="Tahoma"/>
              </a:rPr>
              <a:t>Summary of new program design</a:t>
            </a:r>
          </a:p>
        </p:txBody>
      </p:sp>
      <p:grpSp>
        <p:nvGrpSpPr>
          <p:cNvPr id="3" name="Group 2">
            <a:extLst>
              <a:ext uri="{FF2B5EF4-FFF2-40B4-BE49-F238E27FC236}">
                <a16:creationId xmlns:a16="http://schemas.microsoft.com/office/drawing/2014/main" id="{5952FA11-9C30-B1FA-12A8-4A7BB1EF950F}"/>
              </a:ext>
              <a:ext uri="{C183D7F6-B498-43B3-948B-1728B52AA6E4}">
                <adec:decorative xmlns:adec="http://schemas.microsoft.com/office/drawing/2017/decorative" val="1"/>
              </a:ext>
            </a:extLst>
          </p:cNvPr>
          <p:cNvGrpSpPr/>
          <p:nvPr/>
        </p:nvGrpSpPr>
        <p:grpSpPr>
          <a:xfrm>
            <a:off x="3053029" y="1386484"/>
            <a:ext cx="7283525" cy="5137650"/>
            <a:chOff x="2769387" y="2695980"/>
            <a:chExt cx="4212000" cy="4068450"/>
          </a:xfrm>
        </p:grpSpPr>
        <p:sp>
          <p:nvSpPr>
            <p:cNvPr id="5" name="Rectangle 4">
              <a:extLst>
                <a:ext uri="{FF2B5EF4-FFF2-40B4-BE49-F238E27FC236}">
                  <a16:creationId xmlns:a16="http://schemas.microsoft.com/office/drawing/2014/main" id="{A0E7D433-2FAA-46EA-5F27-15408D0A3468}"/>
                </a:ext>
              </a:extLst>
            </p:cNvPr>
            <p:cNvSpPr/>
            <p:nvPr/>
          </p:nvSpPr>
          <p:spPr>
            <a:xfrm>
              <a:off x="2769387" y="2695980"/>
              <a:ext cx="4212000" cy="4068450"/>
            </a:xfrm>
            <a:prstGeom prst="rect">
              <a:avLst/>
            </a:prstGeom>
            <a:solidFill>
              <a:schemeClr val="bg1">
                <a:lumMod val="95000"/>
              </a:schemeClr>
            </a:solid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AU" sz="1000" i="1">
                <a:solidFill>
                  <a:schemeClr val="bg2"/>
                </a:solidFill>
              </a:endParaRPr>
            </a:p>
          </p:txBody>
        </p:sp>
        <p:cxnSp>
          <p:nvCxnSpPr>
            <p:cNvPr id="8" name="Straight Connector 23">
              <a:extLst>
                <a:ext uri="{FF2B5EF4-FFF2-40B4-BE49-F238E27FC236}">
                  <a16:creationId xmlns:a16="http://schemas.microsoft.com/office/drawing/2014/main" id="{8F38555F-4388-58C2-2216-196C9BCC6ED5}"/>
                </a:ext>
              </a:extLst>
            </p:cNvPr>
            <p:cNvCxnSpPr>
              <a:cxnSpLocks/>
            </p:cNvCxnSpPr>
            <p:nvPr/>
          </p:nvCxnSpPr>
          <p:spPr>
            <a:xfrm flipV="1">
              <a:off x="2778590" y="2791241"/>
              <a:ext cx="0" cy="3905598"/>
            </a:xfrm>
            <a:prstGeom prst="line">
              <a:avLst/>
            </a:prstGeom>
            <a:ln w="25400" cap="rnd">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51E83FA6-B853-8C62-D5F2-B28D2EE0129E}"/>
                </a:ext>
              </a:extLst>
            </p:cNvPr>
            <p:cNvSpPr/>
            <p:nvPr/>
          </p:nvSpPr>
          <p:spPr>
            <a:xfrm>
              <a:off x="2938044" y="5424726"/>
              <a:ext cx="3941992" cy="423015"/>
            </a:xfrm>
            <a:prstGeom prst="rect">
              <a:avLst/>
            </a:prstGeom>
            <a:solidFill>
              <a:schemeClr val="bg1"/>
            </a:solidFill>
            <a:ln w="28575">
              <a:solidFill>
                <a:srgbClr val="00B0B9"/>
              </a:solid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marL="458153" lvl="1" indent="-257175" algn="ctr">
                <a:lnSpc>
                  <a:spcPct val="100000"/>
                </a:lnSpc>
                <a:spcAft>
                  <a:spcPts val="450"/>
                </a:spcAft>
              </a:pPr>
              <a:r>
                <a:rPr lang="en-AU" sz="1400">
                  <a:solidFill>
                    <a:schemeClr val="tx1"/>
                  </a:solidFill>
                  <a:latin typeface="Tahoma"/>
                  <a:ea typeface="Tahoma"/>
                  <a:cs typeface="Tahoma"/>
                </a:rPr>
                <a:t>Employer services to build capability to employ people with disability and improved wage subsidies.</a:t>
              </a:r>
            </a:p>
          </p:txBody>
        </p:sp>
        <p:sp>
          <p:nvSpPr>
            <p:cNvPr id="17" name="Rectangle 16">
              <a:extLst>
                <a:ext uri="{FF2B5EF4-FFF2-40B4-BE49-F238E27FC236}">
                  <a16:creationId xmlns:a16="http://schemas.microsoft.com/office/drawing/2014/main" id="{70500D10-5D7A-ECB5-32A9-FF681360FFE2}"/>
                </a:ext>
              </a:extLst>
            </p:cNvPr>
            <p:cNvSpPr/>
            <p:nvPr/>
          </p:nvSpPr>
          <p:spPr>
            <a:xfrm>
              <a:off x="2938044" y="3307617"/>
              <a:ext cx="3941992" cy="423015"/>
            </a:xfrm>
            <a:prstGeom prst="rect">
              <a:avLst/>
            </a:prstGeom>
            <a:solidFill>
              <a:schemeClr val="bg1"/>
            </a:solidFill>
            <a:ln w="28575">
              <a:solidFill>
                <a:srgbClr val="00B0B9"/>
              </a:solid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marL="458153" lvl="1" indent="-257175" algn="ctr">
                <a:lnSpc>
                  <a:spcPct val="100000"/>
                </a:lnSpc>
                <a:spcAft>
                  <a:spcPts val="450"/>
                </a:spcAft>
              </a:pPr>
              <a:r>
                <a:rPr lang="en-AU" sz="1400">
                  <a:solidFill>
                    <a:schemeClr val="tx1"/>
                  </a:solidFill>
                  <a:latin typeface="Tahoma"/>
                  <a:ea typeface="Tahoma"/>
                  <a:cs typeface="Tahoma"/>
                </a:rPr>
                <a:t>Expanded eligibility </a:t>
              </a:r>
              <a:r>
                <a:rPr lang="en-GB" sz="1400">
                  <a:solidFill>
                    <a:schemeClr val="tx1"/>
                  </a:solidFill>
                  <a:latin typeface="Tahoma"/>
                  <a:ea typeface="Tahoma"/>
                  <a:cs typeface="Tahoma"/>
                </a:rPr>
                <a:t>targeting those who will benefit most.</a:t>
              </a:r>
            </a:p>
          </p:txBody>
        </p:sp>
        <p:sp>
          <p:nvSpPr>
            <p:cNvPr id="18" name="Rectangle 17">
              <a:extLst>
                <a:ext uri="{FF2B5EF4-FFF2-40B4-BE49-F238E27FC236}">
                  <a16:creationId xmlns:a16="http://schemas.microsoft.com/office/drawing/2014/main" id="{50E793CE-7A83-89B4-2AFE-652D6B111BBB}"/>
                </a:ext>
              </a:extLst>
            </p:cNvPr>
            <p:cNvSpPr/>
            <p:nvPr/>
          </p:nvSpPr>
          <p:spPr>
            <a:xfrm>
              <a:off x="2938044" y="3836894"/>
              <a:ext cx="3941992" cy="423015"/>
            </a:xfrm>
            <a:prstGeom prst="rect">
              <a:avLst/>
            </a:prstGeom>
            <a:solidFill>
              <a:schemeClr val="bg1"/>
            </a:solidFill>
            <a:ln w="28575">
              <a:solidFill>
                <a:srgbClr val="00B0B9"/>
              </a:solid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algn="ctr"/>
              <a:r>
                <a:rPr lang="en-AU" sz="1400">
                  <a:solidFill>
                    <a:schemeClr val="tx1"/>
                  </a:solidFill>
                  <a:latin typeface="Tahoma"/>
                  <a:ea typeface="Tahoma"/>
                  <a:cs typeface="Tahoma"/>
                </a:rPr>
                <a:t>An intensive and flexible service to meet the individual needs </a:t>
              </a:r>
              <a:br>
                <a:rPr lang="en-AU" sz="1400">
                  <a:latin typeface="Tahoma"/>
                  <a:ea typeface="Tahoma"/>
                  <a:cs typeface="Tahoma"/>
                </a:rPr>
              </a:br>
              <a:r>
                <a:rPr lang="en-AU" sz="1400">
                  <a:solidFill>
                    <a:schemeClr val="tx1"/>
                  </a:solidFill>
                  <a:latin typeface="Tahoma"/>
                  <a:ea typeface="Tahoma"/>
                  <a:cs typeface="Tahoma"/>
                </a:rPr>
                <a:t>of participants.</a:t>
              </a:r>
            </a:p>
          </p:txBody>
        </p:sp>
        <p:sp>
          <p:nvSpPr>
            <p:cNvPr id="19" name="Rectangle 18">
              <a:extLst>
                <a:ext uri="{FF2B5EF4-FFF2-40B4-BE49-F238E27FC236}">
                  <a16:creationId xmlns:a16="http://schemas.microsoft.com/office/drawing/2014/main" id="{B4E7B9BB-434D-99DA-1E1F-ABFF61C6FF2B}"/>
                </a:ext>
              </a:extLst>
            </p:cNvPr>
            <p:cNvSpPr/>
            <p:nvPr/>
          </p:nvSpPr>
          <p:spPr>
            <a:xfrm>
              <a:off x="2938044" y="4366170"/>
              <a:ext cx="3941992" cy="423015"/>
            </a:xfrm>
            <a:prstGeom prst="rect">
              <a:avLst/>
            </a:prstGeom>
            <a:solidFill>
              <a:schemeClr val="bg1"/>
            </a:solidFill>
            <a:ln w="28575">
              <a:solidFill>
                <a:srgbClr val="00B0B9"/>
              </a:solid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marL="458153" lvl="1" indent="-257175" algn="ctr">
                <a:lnSpc>
                  <a:spcPct val="100000"/>
                </a:lnSpc>
                <a:spcAft>
                  <a:spcPts val="450"/>
                </a:spcAft>
              </a:pPr>
              <a:r>
                <a:rPr lang="en-AU" sz="1400">
                  <a:solidFill>
                    <a:schemeClr val="tx1"/>
                  </a:solidFill>
                  <a:latin typeface="Tahoma"/>
                  <a:ea typeface="Tahoma"/>
                  <a:cs typeface="Tahoma"/>
                </a:rPr>
                <a:t>A focus on meaningful engagement of participants to deliver a respected service led by the participant.</a:t>
              </a:r>
            </a:p>
          </p:txBody>
        </p:sp>
        <p:sp>
          <p:nvSpPr>
            <p:cNvPr id="20" name="Rectangle 19">
              <a:extLst>
                <a:ext uri="{FF2B5EF4-FFF2-40B4-BE49-F238E27FC236}">
                  <a16:creationId xmlns:a16="http://schemas.microsoft.com/office/drawing/2014/main" id="{04C18889-48A4-9F9C-4B9A-69563A94AF21}"/>
                </a:ext>
              </a:extLst>
            </p:cNvPr>
            <p:cNvSpPr/>
            <p:nvPr/>
          </p:nvSpPr>
          <p:spPr>
            <a:xfrm>
              <a:off x="2938044" y="4895447"/>
              <a:ext cx="3941992" cy="423015"/>
            </a:xfrm>
            <a:prstGeom prst="rect">
              <a:avLst/>
            </a:prstGeom>
            <a:solidFill>
              <a:schemeClr val="bg1"/>
            </a:solidFill>
            <a:ln w="28575">
              <a:solidFill>
                <a:srgbClr val="00B0B9"/>
              </a:solid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marL="458153" lvl="1" indent="-257175" algn="ctr">
                <a:lnSpc>
                  <a:spcPct val="100000"/>
                </a:lnSpc>
                <a:spcAft>
                  <a:spcPts val="450"/>
                </a:spcAft>
              </a:pPr>
              <a:r>
                <a:rPr lang="en-AU" sz="1400">
                  <a:solidFill>
                    <a:schemeClr val="tx1"/>
                  </a:solidFill>
                  <a:latin typeface="Tahoma"/>
                  <a:ea typeface="Tahoma"/>
                  <a:cs typeface="Tahoma"/>
                </a:rPr>
                <a:t>Support whilst in employment for those who need it.</a:t>
              </a:r>
            </a:p>
          </p:txBody>
        </p:sp>
        <p:sp>
          <p:nvSpPr>
            <p:cNvPr id="21" name="Rectangle 20">
              <a:extLst>
                <a:ext uri="{FF2B5EF4-FFF2-40B4-BE49-F238E27FC236}">
                  <a16:creationId xmlns:a16="http://schemas.microsoft.com/office/drawing/2014/main" id="{E4C49C08-288F-4E1F-267F-D23F83AF4452}"/>
                </a:ext>
              </a:extLst>
            </p:cNvPr>
            <p:cNvSpPr/>
            <p:nvPr/>
          </p:nvSpPr>
          <p:spPr>
            <a:xfrm>
              <a:off x="2938044" y="2778341"/>
              <a:ext cx="3941992" cy="423015"/>
            </a:xfrm>
            <a:prstGeom prst="rect">
              <a:avLst/>
            </a:prstGeom>
            <a:solidFill>
              <a:schemeClr val="bg1"/>
            </a:solidFill>
            <a:ln w="28575">
              <a:solidFill>
                <a:srgbClr val="00B0B9"/>
              </a:solid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algn="ctr"/>
              <a:r>
                <a:rPr lang="en-AU" sz="1400">
                  <a:solidFill>
                    <a:schemeClr val="tx1"/>
                  </a:solidFill>
                  <a:cs typeface="Segoe UI" panose="020B0502040204020203" pitchFamily="34" charset="0"/>
                </a:rPr>
                <a:t>A simplified program design focussed on relationships with participants and employers and less complexity. </a:t>
              </a:r>
            </a:p>
          </p:txBody>
        </p:sp>
      </p:grpSp>
      <p:sp>
        <p:nvSpPr>
          <p:cNvPr id="23" name="Text Placeholder 26">
            <a:extLst>
              <a:ext uri="{FF2B5EF4-FFF2-40B4-BE49-F238E27FC236}">
                <a16:creationId xmlns:a16="http://schemas.microsoft.com/office/drawing/2014/main" id="{BBF280A4-1731-6013-4D03-0A6CD03A6C69}"/>
              </a:ext>
            </a:extLst>
          </p:cNvPr>
          <p:cNvSpPr txBox="1">
            <a:spLocks/>
          </p:cNvSpPr>
          <p:nvPr/>
        </p:nvSpPr>
        <p:spPr>
          <a:xfrm>
            <a:off x="645243" y="1490489"/>
            <a:ext cx="2297424" cy="5033645"/>
          </a:xfrm>
          <a:prstGeom prst="rect">
            <a:avLst/>
          </a:prstGeom>
          <a:noFill/>
          <a:ln w="38100">
            <a:solidFill>
              <a:schemeClr val="accent6"/>
            </a:solidFill>
          </a:ln>
        </p:spPr>
        <p:txBody>
          <a:bodyPr wrap="square" lIns="144000" tIns="36000" rIns="144000" bIns="36000" anchor="ctr">
            <a:noAutofit/>
          </a:bodyPr>
          <a:lstStyle>
            <a:lvl1pPr marL="0" indent="0" algn="ctr" defTabSz="914349" rtl="0" eaLnBrk="1" latinLnBrk="0" hangingPunct="1">
              <a:spcBef>
                <a:spcPts val="1200"/>
              </a:spcBef>
              <a:buFont typeface="Arial" pitchFamily="34" charset="0"/>
              <a:buNone/>
              <a:defRPr sz="1400" kern="1200" spc="0">
                <a:solidFill>
                  <a:schemeClr val="accent2"/>
                </a:solidFill>
                <a:latin typeface="Segoe UI Semibold" panose="020B07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504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828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116000" indent="-180000" algn="l" defTabSz="914349" rtl="0" eaLnBrk="1" latinLnBrk="0" hangingPunct="1">
              <a:spcBef>
                <a:spcPts val="400"/>
              </a:spcBef>
              <a:buClr>
                <a:schemeClr val="bg2"/>
              </a:buClr>
              <a:buFont typeface="Arial" pitchFamily="34" charset="0"/>
              <a:buChar char="•"/>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sz="1800" b="1">
                <a:solidFill>
                  <a:schemeClr val="tx1"/>
                </a:solidFill>
                <a:latin typeface="+mn-lt"/>
              </a:rPr>
              <a:t>New program design</a:t>
            </a:r>
          </a:p>
          <a:p>
            <a:endParaRPr lang="en-US" sz="1800" b="1">
              <a:solidFill>
                <a:schemeClr val="tx1"/>
              </a:solidFill>
              <a:latin typeface="+mj-lt"/>
            </a:endParaRPr>
          </a:p>
        </p:txBody>
      </p:sp>
      <p:sp>
        <p:nvSpPr>
          <p:cNvPr id="4" name="Rectangle 3">
            <a:extLst>
              <a:ext uri="{FF2B5EF4-FFF2-40B4-BE49-F238E27FC236}">
                <a16:creationId xmlns:a16="http://schemas.microsoft.com/office/drawing/2014/main" id="{6283EF4B-5D34-3438-09D4-9AB960C93A64}"/>
              </a:ext>
            </a:extLst>
          </p:cNvPr>
          <p:cNvSpPr/>
          <p:nvPr/>
        </p:nvSpPr>
        <p:spPr>
          <a:xfrm>
            <a:off x="3344675" y="5500727"/>
            <a:ext cx="6816619" cy="938053"/>
          </a:xfrm>
          <a:prstGeom prst="rect">
            <a:avLst/>
          </a:prstGeom>
          <a:solidFill>
            <a:schemeClr val="bg1"/>
          </a:solidFill>
          <a:ln w="28575">
            <a:solidFill>
              <a:srgbClr val="00B0B9"/>
            </a:solid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marL="458153" lvl="1" indent="-257175" algn="ctr">
              <a:lnSpc>
                <a:spcPct val="100000"/>
              </a:lnSpc>
              <a:spcAft>
                <a:spcPts val="450"/>
              </a:spcAft>
            </a:pPr>
            <a:r>
              <a:rPr lang="en-AU" sz="1400">
                <a:solidFill>
                  <a:schemeClr val="tx1"/>
                </a:solidFill>
                <a:latin typeface="Tahoma"/>
                <a:ea typeface="Tahoma"/>
                <a:cs typeface="Tahoma"/>
              </a:rPr>
              <a:t>Simplified fee structure – a higher proportion of service fees to ensure participants are supported with quality services and investment in building their skills and work readiness.</a:t>
            </a:r>
          </a:p>
        </p:txBody>
      </p:sp>
    </p:spTree>
    <p:extLst>
      <p:ext uri="{BB962C8B-B14F-4D97-AF65-F5344CB8AC3E}">
        <p14:creationId xmlns:p14="http://schemas.microsoft.com/office/powerpoint/2010/main" val="2850621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043DEAD-DE34-97DF-342A-59369167304B}"/>
              </a:ext>
            </a:extLst>
          </p:cNvPr>
          <p:cNvSpPr>
            <a:spLocks noGrp="1"/>
          </p:cNvSpPr>
          <p:nvPr>
            <p:ph type="sldNum" sz="quarter" idx="12"/>
          </p:nvPr>
        </p:nvSpPr>
        <p:spPr/>
        <p:txBody>
          <a:bodyPr/>
          <a:lstStyle/>
          <a:p>
            <a:fld id="{3F63F2B1-4266-4ED4-AC2C-DB487684831E}" type="slidenum">
              <a:rPr lang="en-AU" noProof="0" smtClean="0"/>
              <a:t>9</a:t>
            </a:fld>
            <a:endParaRPr lang="en-US"/>
          </a:p>
        </p:txBody>
      </p:sp>
      <p:sp>
        <p:nvSpPr>
          <p:cNvPr id="8" name="Rectangle 7">
            <a:extLst>
              <a:ext uri="{FF2B5EF4-FFF2-40B4-BE49-F238E27FC236}">
                <a16:creationId xmlns:a16="http://schemas.microsoft.com/office/drawing/2014/main" id="{238C937A-988B-4DFF-9B07-7204BDA362ED}"/>
              </a:ext>
              <a:ext uri="{C183D7F6-B498-43B3-948B-1728B52AA6E4}">
                <adec:decorative xmlns:adec="http://schemas.microsoft.com/office/drawing/2017/decorative" val="1"/>
              </a:ext>
            </a:extLst>
          </p:cNvPr>
          <p:cNvSpPr/>
          <p:nvPr/>
        </p:nvSpPr>
        <p:spPr>
          <a:xfrm>
            <a:off x="0" y="2070847"/>
            <a:ext cx="12192000" cy="2823882"/>
          </a:xfrm>
          <a:prstGeom prst="rect">
            <a:avLst/>
          </a:prstGeom>
          <a:solidFill>
            <a:srgbClr val="005A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a:extLst>
              <a:ext uri="{FF2B5EF4-FFF2-40B4-BE49-F238E27FC236}">
                <a16:creationId xmlns:a16="http://schemas.microsoft.com/office/drawing/2014/main" id="{65450530-C675-EAE7-BECC-6BF8B3484771}"/>
              </a:ext>
              <a:ext uri="{C183D7F6-B498-43B3-948B-1728B52AA6E4}">
                <adec:decorative xmlns:adec="http://schemas.microsoft.com/office/drawing/2017/decorative" val="1"/>
              </a:ext>
            </a:extLst>
          </p:cNvPr>
          <p:cNvSpPr/>
          <p:nvPr/>
        </p:nvSpPr>
        <p:spPr>
          <a:xfrm>
            <a:off x="0" y="1604683"/>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a:extLst>
              <a:ext uri="{FF2B5EF4-FFF2-40B4-BE49-F238E27FC236}">
                <a16:creationId xmlns:a16="http://schemas.microsoft.com/office/drawing/2014/main" id="{3A9D246F-FE0C-BEF3-049A-6182729470AD}"/>
              </a:ext>
              <a:ext uri="{C183D7F6-B498-43B3-948B-1728B52AA6E4}">
                <adec:decorative xmlns:adec="http://schemas.microsoft.com/office/drawing/2017/decorative" val="1"/>
              </a:ext>
            </a:extLst>
          </p:cNvPr>
          <p:cNvSpPr/>
          <p:nvPr/>
        </p:nvSpPr>
        <p:spPr>
          <a:xfrm>
            <a:off x="0" y="4894729"/>
            <a:ext cx="12192000" cy="466164"/>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3" name="Picture 2" descr="A qr code on a white background&#10;&#10;Description automatically generated">
            <a:extLst>
              <a:ext uri="{FF2B5EF4-FFF2-40B4-BE49-F238E27FC236}">
                <a16:creationId xmlns:a16="http://schemas.microsoft.com/office/drawing/2014/main" id="{8FBC1872-29BD-F19B-13DC-A57FFA9F61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01699" y="2263588"/>
            <a:ext cx="2438400" cy="2438400"/>
          </a:xfrm>
          <a:prstGeom prst="rect">
            <a:avLst/>
          </a:prstGeom>
        </p:spPr>
      </p:pic>
      <p:sp>
        <p:nvSpPr>
          <p:cNvPr id="2" name="Title 2">
            <a:extLst>
              <a:ext uri="{FF2B5EF4-FFF2-40B4-BE49-F238E27FC236}">
                <a16:creationId xmlns:a16="http://schemas.microsoft.com/office/drawing/2014/main" id="{12DD73E7-30DF-4037-0D16-0147339515A3}"/>
              </a:ext>
            </a:extLst>
          </p:cNvPr>
          <p:cNvSpPr txBox="1">
            <a:spLocks noGrp="1"/>
          </p:cNvSpPr>
          <p:nvPr>
            <p:ph type="title" idx="4294967295"/>
          </p:nvPr>
        </p:nvSpPr>
        <p:spPr>
          <a:xfrm>
            <a:off x="363487" y="401357"/>
            <a:ext cx="11276063" cy="75713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005568"/>
                </a:solidFill>
                <a:effectLst/>
                <a:uLnTx/>
                <a:uFillTx/>
                <a:latin typeface="+mn-lt"/>
                <a:ea typeface="+mj-ea"/>
                <a:cs typeface="Arial" panose="020B0604020202020204" pitchFamily="34" charset="0"/>
              </a:rPr>
              <a:t>We invite </a:t>
            </a:r>
            <a:r>
              <a:rPr kumimoji="0" lang="en-US" sz="4800" b="0" i="0" u="none" strike="noStrike" kern="1200" cap="none" spc="0" normalizeH="0" baseline="0" noProof="0" dirty="0">
                <a:ln>
                  <a:noFill/>
                </a:ln>
                <a:solidFill>
                  <a:srgbClr val="005568"/>
                </a:solidFill>
                <a:effectLst/>
                <a:uLnTx/>
                <a:uFillTx/>
                <a:latin typeface="+mn-lt"/>
                <a:ea typeface="+mn-ea"/>
                <a:cs typeface="Arial" panose="020B0604020202020204" pitchFamily="34" charset="0"/>
              </a:rPr>
              <a:t>you to join the discussion</a:t>
            </a:r>
            <a:endParaRPr kumimoji="0" lang="en-US" sz="4800" b="1" i="0" u="none" strike="noStrike" kern="1200" cap="none" spc="0" normalizeH="0" baseline="0" noProof="0" dirty="0">
              <a:ln>
                <a:noFill/>
              </a:ln>
              <a:solidFill>
                <a:srgbClr val="005568"/>
              </a:solidFill>
              <a:effectLst/>
              <a:uLnTx/>
              <a:uFillTx/>
              <a:latin typeface="+mn-lt"/>
              <a:ea typeface="+mj-ea"/>
              <a:cs typeface="Arial" panose="020B0604020202020204" pitchFamily="34" charset="0"/>
            </a:endParaRPr>
          </a:p>
        </p:txBody>
      </p:sp>
      <p:sp>
        <p:nvSpPr>
          <p:cNvPr id="4" name="TextBox 2" descr="Use QR code or go to:&#10;https://app.sli.do/event/6o16JbqHUcDCu2NNuuP3kw">
            <a:extLst>
              <a:ext uri="{FF2B5EF4-FFF2-40B4-BE49-F238E27FC236}">
                <a16:creationId xmlns:a16="http://schemas.microsoft.com/office/drawing/2014/main" id="{93A545F1-7E25-25E2-3463-B804C086A6C0}"/>
              </a:ext>
            </a:extLst>
          </p:cNvPr>
          <p:cNvSpPr txBox="1"/>
          <p:nvPr/>
        </p:nvSpPr>
        <p:spPr>
          <a:xfrm>
            <a:off x="479513" y="2495230"/>
            <a:ext cx="7767480" cy="220675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pPr>
            <a:r>
              <a:rPr lang="en-US" sz="3200" dirty="0">
                <a:solidFill>
                  <a:schemeClr val="bg1"/>
                </a:solidFill>
                <a:cs typeface="Arial" panose="020B0604020202020204" pitchFamily="34" charset="0"/>
              </a:rPr>
              <a:t>Use QR code or go to:</a:t>
            </a:r>
          </a:p>
          <a:p>
            <a:pPr>
              <a:lnSpc>
                <a:spcPct val="90000"/>
              </a:lnSpc>
            </a:pPr>
            <a:endParaRPr lang="en-US" sz="2800" dirty="0">
              <a:solidFill>
                <a:schemeClr val="bg1"/>
              </a:solidFill>
              <a:cs typeface="Arial" panose="020B0604020202020204" pitchFamily="34" charset="0"/>
            </a:endParaRPr>
          </a:p>
          <a:p>
            <a:r>
              <a:rPr lang="en-AU" sz="2400" u="sng" dirty="0">
                <a:solidFill>
                  <a:schemeClr val="bg1"/>
                </a:solidFill>
                <a:effectLst/>
                <a:ea typeface="Aptos" panose="020B0004020202020204" pitchFamily="34" charset="0"/>
                <a:cs typeface="Aptos" panose="020B0004020202020204" pitchFamily="34" charset="0"/>
                <a:hlinkClick r:id="rId4">
                  <a:extLst>
                    <a:ext uri="{A12FA001-AC4F-418D-AE19-62706E023703}">
                      <ahyp:hlinkClr xmlns:ahyp="http://schemas.microsoft.com/office/drawing/2018/hyperlinkcolor" val="tx"/>
                    </a:ext>
                  </a:extLst>
                </a:hlinkClick>
              </a:rPr>
              <a:t>https://app.sli.do/event/6o16JbqHUcDCu2NNuuP3kw</a:t>
            </a:r>
            <a:endParaRPr lang="en-AU" sz="2400" dirty="0">
              <a:solidFill>
                <a:schemeClr val="bg1"/>
              </a:solidFill>
              <a:effectLst/>
              <a:ea typeface="Aptos" panose="020B0004020202020204" pitchFamily="34" charset="0"/>
              <a:cs typeface="Aptos" panose="020B0004020202020204" pitchFamily="34" charset="0"/>
            </a:endParaRPr>
          </a:p>
          <a:p>
            <a:pPr>
              <a:lnSpc>
                <a:spcPct val="90000"/>
              </a:lnSpc>
            </a:pPr>
            <a:endParaRPr lang="en-US" sz="3600" dirty="0">
              <a:solidFill>
                <a:schemeClr val="bg1"/>
              </a:solidFill>
              <a:cs typeface="Arial" panose="020B0604020202020204" pitchFamily="34" charset="0"/>
            </a:endParaRPr>
          </a:p>
          <a:p>
            <a:pPr>
              <a:lnSpc>
                <a:spcPct val="90000"/>
              </a:lnSpc>
            </a:pPr>
            <a:endParaRPr lang="en-US" sz="2800" dirty="0">
              <a:solidFill>
                <a:schemeClr val="bg1"/>
              </a:solidFill>
              <a:highlight>
                <a:srgbClr val="FFFF00"/>
              </a:highlight>
              <a:cs typeface="Arial" panose="020B0604020202020204" pitchFamily="34" charset="0"/>
            </a:endParaRPr>
          </a:p>
        </p:txBody>
      </p:sp>
    </p:spTree>
    <p:extLst>
      <p:ext uri="{BB962C8B-B14F-4D97-AF65-F5344CB8AC3E}">
        <p14:creationId xmlns:p14="http://schemas.microsoft.com/office/powerpoint/2010/main" val="3905696215"/>
      </p:ext>
    </p:extLst>
  </p:cSld>
  <p:clrMapOvr>
    <a:masterClrMapping/>
  </p:clrMapOvr>
</p:sld>
</file>

<file path=ppt/theme/theme1.xml><?xml version="1.0" encoding="utf-8"?>
<a:theme xmlns:a="http://schemas.openxmlformats.org/drawingml/2006/main" name="DSS Theme">
  <a:themeElements>
    <a:clrScheme name="DSS">
      <a:dk1>
        <a:sysClr val="windowText" lastClr="000000"/>
      </a:dk1>
      <a:lt1>
        <a:sysClr val="window" lastClr="FFFFFF"/>
      </a:lt1>
      <a:dk2>
        <a:srgbClr val="454545"/>
      </a:dk2>
      <a:lt2>
        <a:srgbClr val="F8F8F8"/>
      </a:lt2>
      <a:accent1>
        <a:srgbClr val="005A70"/>
      </a:accent1>
      <a:accent2>
        <a:srgbClr val="00B0B9"/>
      </a:accent2>
      <a:accent3>
        <a:srgbClr val="B1E4E3"/>
      </a:accent3>
      <a:accent4>
        <a:srgbClr val="D9D9D6"/>
      </a:accent4>
      <a:accent5>
        <a:srgbClr val="003542"/>
      </a:accent5>
      <a:accent6>
        <a:srgbClr val="007C82"/>
      </a:accent6>
      <a:hlink>
        <a:srgbClr val="0070C0"/>
      </a:hlink>
      <a:folHlink>
        <a:srgbClr val="0070C0"/>
      </a:folHlink>
    </a:clrScheme>
    <a:fontScheme name="D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S - Presentation Template With Instructions" id="{7DBEE956-F27C-411B-BF29-E70181FC9F20}" vid="{7D539CC2-BE18-4793-BE1E-D2F2C0E982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1DC523CAF65C24BAB48C7C1FEF2F37A" ma:contentTypeVersion="10" ma:contentTypeDescription="Create a new document." ma:contentTypeScope="" ma:versionID="da42d16ee32ba1320781bc4dd9c08d61">
  <xsd:schema xmlns:xsd="http://www.w3.org/2001/XMLSchema" xmlns:xs="http://www.w3.org/2001/XMLSchema" xmlns:p="http://schemas.microsoft.com/office/2006/metadata/properties" xmlns:ns2="63387c7b-c272-44bc-9809-a5bd13883672" xmlns:ns3="423de8da-8ec5-46ef-b3a3-37ce0b598243" targetNamespace="http://schemas.microsoft.com/office/2006/metadata/properties" ma:root="true" ma:fieldsID="3cd8999810324cdf6e93467f4f1d0991" ns2:_="" ns3:_="">
    <xsd:import namespace="63387c7b-c272-44bc-9809-a5bd13883672"/>
    <xsd:import namespace="423de8da-8ec5-46ef-b3a3-37ce0b59824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387c7b-c272-44bc-9809-a5bd138836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23de8da-8ec5-46ef-b3a3-37ce0b59824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E39A54-233D-49AD-8A16-19BEE7F126B0}">
  <ds:schemaRefs>
    <ds:schemaRef ds:uri="http://schemas.microsoft.com/sharepoint/v3/contenttype/forms"/>
  </ds:schemaRefs>
</ds:datastoreItem>
</file>

<file path=customXml/itemProps2.xml><?xml version="1.0" encoding="utf-8"?>
<ds:datastoreItem xmlns:ds="http://schemas.openxmlformats.org/officeDocument/2006/customXml" ds:itemID="{0AF844F8-EBF5-4F7D-8194-3EA24479602C}">
  <ds:schemaRefs>
    <ds:schemaRef ds:uri="http://schemas.microsoft.com/office/infopath/2007/PartnerControls"/>
    <ds:schemaRef ds:uri="63387c7b-c272-44bc-9809-a5bd13883672"/>
    <ds:schemaRef ds:uri="http://schemas.microsoft.com/office/2006/metadata/properties"/>
    <ds:schemaRef ds:uri="http://purl.org/dc/terms/"/>
    <ds:schemaRef ds:uri="423de8da-8ec5-46ef-b3a3-37ce0b598243"/>
    <ds:schemaRef ds:uri="http://schemas.microsoft.com/office/2006/documentManagement/types"/>
    <ds:schemaRef ds:uri="http://schemas.openxmlformats.org/package/2006/metadata/core-propertie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77FA45E3-6E9F-49BA-B70A-BB3B6095323D}">
  <ds:schemaRefs>
    <ds:schemaRef ds:uri="423de8da-8ec5-46ef-b3a3-37ce0b598243"/>
    <ds:schemaRef ds:uri="63387c7b-c272-44bc-9809-a5bd1388367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DSS - Presentation Template</Template>
  <TotalTime>1</TotalTime>
  <Words>2737</Words>
  <Application>Microsoft Office PowerPoint</Application>
  <PresentationFormat>Widescreen</PresentationFormat>
  <Paragraphs>442</Paragraphs>
  <Slides>38</Slides>
  <Notes>38</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38</vt:i4>
      </vt:variant>
    </vt:vector>
  </HeadingPairs>
  <TitlesOfParts>
    <vt:vector size="51" baseType="lpstr">
      <vt:lpstr>MS Mincho</vt:lpstr>
      <vt:lpstr>Aptos</vt:lpstr>
      <vt:lpstr>Arial</vt:lpstr>
      <vt:lpstr>Calibri</vt:lpstr>
      <vt:lpstr>Calibri Light</vt:lpstr>
      <vt:lpstr>Courier New</vt:lpstr>
      <vt:lpstr>Open Sans</vt:lpstr>
      <vt:lpstr>Segoe UI</vt:lpstr>
      <vt:lpstr>Segoe UI Semibold</vt:lpstr>
      <vt:lpstr>Tahoma</vt:lpstr>
      <vt:lpstr>Times New Roman</vt:lpstr>
      <vt:lpstr>Wingdings</vt:lpstr>
      <vt:lpstr>DSS Theme</vt:lpstr>
      <vt:lpstr>New Specialist Disability Employment Program –  Request for Tender (RFT)     Exposure Draft</vt:lpstr>
      <vt:lpstr>Acknowledgement of Country</vt:lpstr>
      <vt:lpstr>We invite you to join the discussion</vt:lpstr>
      <vt:lpstr>Probity Statement</vt:lpstr>
      <vt:lpstr>Overview</vt:lpstr>
      <vt:lpstr>The Approach to Market – two stage process </vt:lpstr>
      <vt:lpstr>Indicative Timeline</vt:lpstr>
      <vt:lpstr>Summary of new program design</vt:lpstr>
      <vt:lpstr>We invite you to join the discussion</vt:lpstr>
      <vt:lpstr>New approach to employment assistance</vt:lpstr>
      <vt:lpstr>Meaningful engagement</vt:lpstr>
      <vt:lpstr>Market Structure</vt:lpstr>
      <vt:lpstr>Specialist and Generalist Providers </vt:lpstr>
      <vt:lpstr>Policy reform areas</vt:lpstr>
      <vt:lpstr>Support for the 0-7 hours per week cohort</vt:lpstr>
      <vt:lpstr>Initial Appointment / Initial Engagement Period                                  </vt:lpstr>
      <vt:lpstr>We invite you to join the discussion</vt:lpstr>
      <vt:lpstr>Service Fees</vt:lpstr>
      <vt:lpstr>Progress Fees </vt:lpstr>
      <vt:lpstr>Outcome Fees</vt:lpstr>
      <vt:lpstr>Moderate Intellectual Disability Payment</vt:lpstr>
      <vt:lpstr>Ongoing Support Fees</vt:lpstr>
      <vt:lpstr>Performance Framework</vt:lpstr>
      <vt:lpstr>We invite you to join the discussion</vt:lpstr>
      <vt:lpstr>National Panel of Assessors and Disability Employment Centre of Excellence</vt:lpstr>
      <vt:lpstr>Request for Tender (RFT) process – Lodging a Response  </vt:lpstr>
      <vt:lpstr>Request for Tender (RFT) process – Evaluation of Responses</vt:lpstr>
      <vt:lpstr>How will tenders be assessed?</vt:lpstr>
      <vt:lpstr>Organisational Capability (SC1)</vt:lpstr>
      <vt:lpstr>Tailored Servicing Strategies (SC2)</vt:lpstr>
      <vt:lpstr>Local Strategies for Employer and Participant Engagement (SC3) </vt:lpstr>
      <vt:lpstr>Tendering rules</vt:lpstr>
      <vt:lpstr>Tendering rules -continued</vt:lpstr>
      <vt:lpstr>Financial viability and other checks </vt:lpstr>
      <vt:lpstr>Legal and other matters</vt:lpstr>
      <vt:lpstr>Consultation and Feedback</vt:lpstr>
      <vt:lpstr>Use QR code or go to:  https://app.sli.do/event/6o16JbqHUcDCu2NNuuP3kw</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Specialist Disability Employment Program –</dc:title>
  <dc:creator>WHITER, Shaun</dc:creator>
  <cp:keywords>[SEC=OFFICIAL]</cp:keywords>
  <cp:lastModifiedBy>WHITER, Shaun</cp:lastModifiedBy>
  <cp:revision>1</cp:revision>
  <dcterms:created xsi:type="dcterms:W3CDTF">2024-08-15T04:53:31Z</dcterms:created>
  <dcterms:modified xsi:type="dcterms:W3CDTF">2024-09-13T05:27:48Z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M_ProtectiveMarkingValue_Header">
    <vt:lpwstr>OFFICIAL</vt:lpwstr>
  </property>
  <property fmtid="{D5CDD505-2E9C-101B-9397-08002B2CF9AE}" pid="3" name="PM_OriginationTimeStamp">
    <vt:lpwstr>2024-05-03T04:26:19Z</vt:lpwstr>
  </property>
  <property fmtid="{D5CDD505-2E9C-101B-9397-08002B2CF9AE}" pid="4" name="PM_Originating_FileId">
    <vt:lpwstr>83BFC7574F3F4C8DA6D1CACB0B454BE6</vt:lpwstr>
  </property>
  <property fmtid="{D5CDD505-2E9C-101B-9397-08002B2CF9AE}" pid="5" name="PM_ProtectiveMarkingValue_Footer">
    <vt:lpwstr>OFFICIAL</vt:lpwstr>
  </property>
  <property fmtid="{D5CDD505-2E9C-101B-9397-08002B2CF9AE}" pid="6" name="PM_Namespace">
    <vt:lpwstr>gov.au</vt:lpwstr>
  </property>
  <property fmtid="{D5CDD505-2E9C-101B-9397-08002B2CF9AE}" pid="7" name="PM_Caveats_Count">
    <vt:lpwstr>0</vt:lpwstr>
  </property>
  <property fmtid="{D5CDD505-2E9C-101B-9397-08002B2CF9AE}" pid="8" name="PM_Version">
    <vt:lpwstr>2018.4</vt:lpwstr>
  </property>
  <property fmtid="{D5CDD505-2E9C-101B-9397-08002B2CF9AE}" pid="9" name="MSIP_Label_eb34d90b-fc41-464d-af60-f74d721d0790_Name">
    <vt:lpwstr>OFFICIAL</vt:lpwstr>
  </property>
  <property fmtid="{D5CDD505-2E9C-101B-9397-08002B2CF9AE}" pid="10" name="PM_Note">
    <vt:lpwstr/>
  </property>
  <property fmtid="{D5CDD505-2E9C-101B-9397-08002B2CF9AE}" pid="11" name="PMHMAC">
    <vt:lpwstr>v=2022.1;a=SHA256;h=CAEEED0754305012CAA3526E0E30B00B728D902565E16BAE4FBB8A71B5157D73</vt:lpwstr>
  </property>
  <property fmtid="{D5CDD505-2E9C-101B-9397-08002B2CF9AE}" pid="12" name="PM_Qualifier">
    <vt:lpwstr/>
  </property>
  <property fmtid="{D5CDD505-2E9C-101B-9397-08002B2CF9AE}" pid="13" name="PM_SecurityClassification">
    <vt:lpwstr>OFFICIAL</vt:lpwstr>
  </property>
  <property fmtid="{D5CDD505-2E9C-101B-9397-08002B2CF9AE}" pid="14" name="PM_Markers">
    <vt:lpwstr/>
  </property>
  <property fmtid="{D5CDD505-2E9C-101B-9397-08002B2CF9AE}" pid="15" name="MSIP_Label_eb34d90b-fc41-464d-af60-f74d721d0790_SiteId">
    <vt:lpwstr>61e36dd1-ca6e-4d61-aa0a-2b4eb88317a3</vt:lpwstr>
  </property>
  <property fmtid="{D5CDD505-2E9C-101B-9397-08002B2CF9AE}" pid="16" name="MSIP_Label_eb34d90b-fc41-464d-af60-f74d721d0790_ContentBits">
    <vt:lpwstr>0</vt:lpwstr>
  </property>
  <property fmtid="{D5CDD505-2E9C-101B-9397-08002B2CF9AE}" pid="17" name="MSIP_Label_eb34d90b-fc41-464d-af60-f74d721d0790_Enabled">
    <vt:lpwstr>true</vt:lpwstr>
  </property>
  <property fmtid="{D5CDD505-2E9C-101B-9397-08002B2CF9AE}" pid="18" name="PM_ProtectiveMarkingImage_Footer">
    <vt:lpwstr>C:\Program Files (x86)\Common Files\janusNET Shared\janusSEAL\Images\DocumentSlashBlue.png</vt:lpwstr>
  </property>
  <property fmtid="{D5CDD505-2E9C-101B-9397-08002B2CF9AE}" pid="19" name="MSIP_Label_eb34d90b-fc41-464d-af60-f74d721d0790_SetDate">
    <vt:lpwstr>2024-05-03T04:26:19Z</vt:lpwstr>
  </property>
  <property fmtid="{D5CDD505-2E9C-101B-9397-08002B2CF9AE}" pid="20" name="MSIP_Label_eb34d90b-fc41-464d-af60-f74d721d0790_Method">
    <vt:lpwstr>Privileged</vt:lpwstr>
  </property>
  <property fmtid="{D5CDD505-2E9C-101B-9397-08002B2CF9AE}" pid="21" name="MSIP_Label_eb34d90b-fc41-464d-af60-f74d721d0790_ActionId">
    <vt:lpwstr>3fff2b39dfa14185a80f2cb34ee5c1b5</vt:lpwstr>
  </property>
  <property fmtid="{D5CDD505-2E9C-101B-9397-08002B2CF9AE}" pid="22" name="PM_InsertionValue">
    <vt:lpwstr>OFFICIAL</vt:lpwstr>
  </property>
  <property fmtid="{D5CDD505-2E9C-101B-9397-08002B2CF9AE}" pid="23" name="PM_Originator_Hash_SHA1">
    <vt:lpwstr>F2B1A0DBBCFE88AA5B1F312AB77B9B9984DBCA1F</vt:lpwstr>
  </property>
  <property fmtid="{D5CDD505-2E9C-101B-9397-08002B2CF9AE}" pid="24" name="PM_DisplayValueSecClassificationWithQualifier">
    <vt:lpwstr>OFFICIAL</vt:lpwstr>
  </property>
  <property fmtid="{D5CDD505-2E9C-101B-9397-08002B2CF9AE}" pid="25" name="PM_ProtectiveMarkingImage_Header">
    <vt:lpwstr>C:\Program Files (x86)\Common Files\janusNET Shared\janusSEAL\Images\DocumentSlashBlue.png</vt:lpwstr>
  </property>
  <property fmtid="{D5CDD505-2E9C-101B-9397-08002B2CF9AE}" pid="26" name="PM_Display">
    <vt:lpwstr>OFFICIAL</vt:lpwstr>
  </property>
  <property fmtid="{D5CDD505-2E9C-101B-9397-08002B2CF9AE}" pid="27" name="PM_OriginatorUserAccountName_SHA256">
    <vt:lpwstr>52B97822998D45A5FE76FBF575035034760AD13EE13D3825DB38D567D3AEDC5E</vt:lpwstr>
  </property>
  <property fmtid="{D5CDD505-2E9C-101B-9397-08002B2CF9AE}" pid="28" name="PM_OriginatorDomainName_SHA256">
    <vt:lpwstr>E83A2A66C4061446A7E3732E8D44762184B6B377D962B96C83DC624302585857</vt:lpwstr>
  </property>
  <property fmtid="{D5CDD505-2E9C-101B-9397-08002B2CF9AE}" pid="29" name="PMUuid">
    <vt:lpwstr>v=2022.2;d=gov.au;g=46DD6D7C-8107-577B-BC6E-F348953B2E44</vt:lpwstr>
  </property>
  <property fmtid="{D5CDD505-2E9C-101B-9397-08002B2CF9AE}" pid="30" name="PM_Hash_Version">
    <vt:lpwstr>2022.1</vt:lpwstr>
  </property>
  <property fmtid="{D5CDD505-2E9C-101B-9397-08002B2CF9AE}" pid="31" name="PM_Hash_Salt_Prev">
    <vt:lpwstr>9949A85140545538EFADE9E4DBA58D9A</vt:lpwstr>
  </property>
  <property fmtid="{D5CDD505-2E9C-101B-9397-08002B2CF9AE}" pid="32" name="PM_Hash_Salt">
    <vt:lpwstr>EE8B1D569B75F4C250A3763592F9F8D3</vt:lpwstr>
  </property>
  <property fmtid="{D5CDD505-2E9C-101B-9397-08002B2CF9AE}" pid="33" name="PM_Hash_SHA1">
    <vt:lpwstr>F1A69E0F74D758B63ADAC84AD6762D0A6BF46811</vt:lpwstr>
  </property>
  <property fmtid="{D5CDD505-2E9C-101B-9397-08002B2CF9AE}" pid="34" name="PM_PrintOutPlacement_PPT">
    <vt:lpwstr/>
  </property>
  <property fmtid="{D5CDD505-2E9C-101B-9397-08002B2CF9AE}" pid="35" name="ContentTypeId">
    <vt:lpwstr>0x010100D1DC523CAF65C24BAB48C7C1FEF2F37A</vt:lpwstr>
  </property>
  <property fmtid="{D5CDD505-2E9C-101B-9397-08002B2CF9AE}" pid="36" name="PM_SecurityClassification_Prev">
    <vt:lpwstr>OFFICIAL</vt:lpwstr>
  </property>
  <property fmtid="{D5CDD505-2E9C-101B-9397-08002B2CF9AE}" pid="37" name="PM_Qualifier_Prev">
    <vt:lpwstr/>
  </property>
</Properties>
</file>