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4"/>
  </p:sldMasterIdLst>
  <p:notesMasterIdLst>
    <p:notesMasterId r:id="rId35"/>
  </p:notesMasterIdLst>
  <p:handoutMasterIdLst>
    <p:handoutMasterId r:id="rId36"/>
  </p:handoutMasterIdLst>
  <p:sldIdLst>
    <p:sldId id="256" r:id="rId5"/>
    <p:sldId id="772" r:id="rId6"/>
    <p:sldId id="285" r:id="rId7"/>
    <p:sldId id="777" r:id="rId8"/>
    <p:sldId id="774" r:id="rId9"/>
    <p:sldId id="775" r:id="rId10"/>
    <p:sldId id="773" r:id="rId11"/>
    <p:sldId id="801" r:id="rId12"/>
    <p:sldId id="797" r:id="rId13"/>
    <p:sldId id="757" r:id="rId14"/>
    <p:sldId id="798" r:id="rId15"/>
    <p:sldId id="280" r:id="rId16"/>
    <p:sldId id="799" r:id="rId17"/>
    <p:sldId id="792" r:id="rId18"/>
    <p:sldId id="800" r:id="rId19"/>
    <p:sldId id="793" r:id="rId20"/>
    <p:sldId id="804" r:id="rId21"/>
    <p:sldId id="790" r:id="rId22"/>
    <p:sldId id="802" r:id="rId23"/>
    <p:sldId id="760" r:id="rId24"/>
    <p:sldId id="761" r:id="rId25"/>
    <p:sldId id="600" r:id="rId26"/>
    <p:sldId id="785" r:id="rId27"/>
    <p:sldId id="786" r:id="rId28"/>
    <p:sldId id="787" r:id="rId29"/>
    <p:sldId id="762" r:id="rId30"/>
    <p:sldId id="756" r:id="rId31"/>
    <p:sldId id="298" r:id="rId32"/>
    <p:sldId id="803" r:id="rId33"/>
    <p:sldId id="33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916EE0E-2D29-6A85-CC68-0AC9FF26D752}" name="GALANG, Leila" initials="GL" userId="GALANG, Leila" providerId="None"/>
  <p188:author id="{9E3788F0-C5B5-A87C-3452-BF58DA333BE1}" name="BAKER, Laura" initials="LB" userId="S::Laura.BAKER@dss.gov.au::f7fc4bf3-6200-4b60-abb4-f6b976df306b" providerId="AD"/>
  <p188:author id="{CB76E5F2-DFE1-77F2-7484-F009D6AC3526}" name="MACAULAY, Kate" initials="MK" userId="MACAULAY, Kat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68"/>
    <a:srgbClr val="008A87"/>
    <a:srgbClr val="005A70"/>
    <a:srgbClr val="F2F2F2"/>
    <a:srgbClr val="B9B9B9"/>
    <a:srgbClr val="00A29E"/>
    <a:srgbClr val="B1E4E3"/>
    <a:srgbClr val="00B0B9"/>
    <a:srgbClr val="00848B"/>
    <a:srgbClr val="D9D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DA834AB-767B-4E65-B5A6-EF2CF86DF1BC}">
  <a:tblStyle styleId="{7DA834AB-767B-4E65-B5A6-EF2CF86DF1BC}" styleName="DSS Table Style 1 (default)">
    <a:wholeTbl>
      <a:tcTxStyle>
        <a:fontRef idx="minor">
          <a:schemeClr val="dk1"/>
        </a:fontRef>
        <a:schemeClr val="dk1"/>
      </a:tcTxStyle>
      <a:tcStyle>
        <a:tcBdr>
          <a:left>
            <a:ln w="12700" cap="flat" cmpd="sng">
              <a:solidFill>
                <a:schemeClr val="lt1"/>
              </a:solidFill>
            </a:ln>
          </a:left>
          <a:right>
            <a:ln w="12700" cap="flat" cmpd="sng">
              <a:solidFill>
                <a:schemeClr val="lt1"/>
              </a:solidFill>
            </a:ln>
          </a:right>
          <a:top>
            <a:ln w="12700" cap="flat" cmpd="sng">
              <a:solidFill>
                <a:srgbClr val="F2F2F2"/>
              </a:solidFill>
            </a:ln>
          </a:top>
          <a:bottom>
            <a:ln w="12700" cap="flat" cmpd="sng">
              <a:solidFill>
                <a:srgbClr val="F2F2F2"/>
              </a:solidFill>
            </a:ln>
          </a:bottom>
          <a:insideH>
            <a:ln w="12700" cap="flat" cmpd="sng">
              <a:solidFill>
                <a:srgbClr val="F2F2F2"/>
              </a:solidFill>
            </a:ln>
          </a:insideH>
          <a:insideV>
            <a:ln w="12700" cap="flat" cmpd="sng">
              <a:solidFill>
                <a:schemeClr val="l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F2F2F2"/>
          </a:solidFill>
        </a:fill>
      </a:tcStyle>
    </a:band2H>
    <a:band1V>
      <a:tcStyle>
        <a:tcBdr/>
        <a:fill>
          <a:noFill/>
        </a:fill>
      </a:tcStyle>
    </a:band1V>
    <a:band2V>
      <a:tcStyle>
        <a:tcBdr/>
        <a:fill>
          <a:solidFill>
            <a:srgbClr val="F2F2F2"/>
          </a:solidFill>
        </a:fill>
      </a:tcStyle>
    </a:band2V>
    <a:lastCol>
      <a:tcTxStyle>
        <a:fontRef idx="minor">
          <a:schemeClr val="dk1"/>
        </a:fontRef>
        <a:schemeClr val="dk1"/>
      </a:tcTxStyle>
      <a:tcStyle>
        <a:tcBdr/>
      </a:tcStyle>
    </a:lastCol>
    <a:firstCol>
      <a:tcTxStyle b="on">
        <a:fontRef idx="minor">
          <a:schemeClr val="dk1"/>
        </a:fontRef>
        <a:schemeClr val="dk1"/>
      </a:tcTxStyle>
      <a:tcStyle>
        <a:tcBdr/>
      </a:tcStyle>
    </a:firstCol>
    <a:la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FFFFFF"/>
        </a:fontRef>
        <a:schemeClr val="lt1"/>
      </a:tcTxStyle>
      <a:tcStyle>
        <a:tcBdr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accent1"/>
          </a:solidFill>
        </a:fill>
      </a:tcStyle>
    </a:firstRow>
  </a:tblStyle>
  <a:tblStyle styleId="{8E69BC5D-742D-4883-A4A0-CE9C66BB31B4}" styleName="DSS Table Style 2">
    <a:wholeTbl>
      <a:tcTxStyle>
        <a:fontRef idx="minor">
          <a:schemeClr val="dk1"/>
        </a:fontRef>
        <a:schemeClr val="dk1"/>
      </a:tcTxStyle>
      <a:tcStyle>
        <a:tcBdr>
          <a:left>
            <a:ln w="12700" cap="flat" cmpd="sng">
              <a:solidFill>
                <a:schemeClr val="lt1"/>
              </a:solidFill>
            </a:ln>
          </a:left>
          <a:right>
            <a:ln w="12700" cap="flat" cmpd="sng">
              <a:solidFill>
                <a:schemeClr val="lt1"/>
              </a:solidFill>
            </a:ln>
          </a:right>
          <a:top>
            <a:ln w="12700" cap="flat" cmpd="sng">
              <a:solidFill>
                <a:srgbClr val="F2F2F2"/>
              </a:solidFill>
            </a:ln>
          </a:top>
          <a:bottom>
            <a:ln w="12700" cap="flat" cmpd="sng">
              <a:solidFill>
                <a:srgbClr val="F2F2F2"/>
              </a:solidFill>
            </a:ln>
          </a:bottom>
          <a:insideH>
            <a:ln w="12700" cap="flat" cmpd="sng">
              <a:solidFill>
                <a:srgbClr val="F2F2F2"/>
              </a:solidFill>
            </a:ln>
          </a:insideH>
          <a:insideV>
            <a:ln w="12700" cap="flat" cmpd="sng">
              <a:solidFill>
                <a:schemeClr val="lt1"/>
              </a:solidFill>
            </a:ln>
          </a:insideV>
        </a:tcBdr>
        <a:fill>
          <a:noFill/>
        </a:fill>
      </a:tcStyle>
    </a:wholeTbl>
    <a:band1H>
      <a:tcStyle>
        <a:tcBdr/>
      </a:tcStyle>
    </a:band1H>
    <a:band2H>
      <a:tcStyle>
        <a:tcBdr/>
        <a:fill>
          <a:solidFill>
            <a:srgbClr val="F2F2F2"/>
          </a:solidFill>
        </a:fill>
      </a:tcStyle>
    </a:band2H>
    <a:band1V>
      <a:tcStyle>
        <a:tcBdr/>
      </a:tcStyle>
    </a:band1V>
    <a:band2V>
      <a:tcStyle>
        <a:tcBdr/>
        <a:fill>
          <a:solidFill>
            <a:srgbClr val="F2F2F2"/>
          </a:solidFill>
        </a:fill>
      </a:tcStyle>
    </a:band2V>
    <a:lastCol>
      <a:tcTxStyle b="on">
        <a:fontRef idx="minor">
          <a:srgbClr val="008EAA"/>
        </a:fontRef>
        <a:schemeClr val="accent1"/>
      </a:tcTxStyle>
      <a:tcStyle>
        <a:tcBdr/>
      </a:tcStyle>
    </a:lastCol>
    <a:firstCol>
      <a:tcTxStyle b="on">
        <a:fontRef idx="minor">
          <a:schemeClr val="dk1"/>
        </a:fontRef>
        <a:schemeClr val="dk1"/>
      </a:tcTxStyle>
      <a:tcStyle>
        <a:tcBdr/>
      </a:tcStyle>
    </a:firstCol>
    <a:la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lt1"/>
          </a:solidFill>
        </a:fill>
      </a:tcStyle>
    </a:lastRow>
    <a:firstRow>
      <a:tcTxStyle b="on">
        <a:fontRef idx="minor">
          <a:schemeClr val="dk1"/>
        </a:fontRef>
        <a:schemeClr val="dk1"/>
      </a:tcTxStyle>
      <a:tcStyle>
        <a:tcBdr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V>
            <a:ln w="12700" cap="flat" cmpd="sng">
              <a:solidFill>
                <a:schemeClr val="lt1"/>
              </a:solidFill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94" autoAdjust="0"/>
  </p:normalViewPr>
  <p:slideViewPr>
    <p:cSldViewPr snapToGrid="0">
      <p:cViewPr varScale="1">
        <p:scale>
          <a:sx n="58" d="100"/>
          <a:sy n="58" d="100"/>
        </p:scale>
        <p:origin x="72" y="3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22A456A-A532-4DC1-B087-08C0B9C24B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C29F5E-D43E-4715-AFAE-2F73327A4B6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31C80-F70D-4AA1-8F3A-D6DA812A54BF}" type="datetimeFigureOut">
              <a:rPr lang="en-AU" smtClean="0"/>
              <a:t>13/09/2024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94BA0-AED3-437E-AAB0-25DF34AD96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94E698-05D7-4B2A-A1F4-C011A5E03B3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503AF-5BEE-4133-932E-47C61C13863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1460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878AB-02F9-4E6E-85A5-D058ABB8AD49}" type="datetimeFigureOut">
              <a:rPr lang="en-AU" smtClean="0"/>
              <a:t>13/09/2024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617C-2330-43C0-83CA-1B53F434AD0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825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93AAC6-EA44-92F4-290C-43A26748E3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65E049FE-BE61-9DD1-3F16-E6CF209918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70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7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491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983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634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401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958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2811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21617C-2330-43C0-83CA-1B53F434AD03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939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C648C-483F-8B06-CD47-3D46DCFF874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04520CC-4AA3-A2FB-135F-28C8FF11EA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577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99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503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20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5A106-1C54-B8B8-CB26-CA4D5BFBC7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F16145AE-7BE1-995B-F65F-48F6033A9CF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270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8B9E7-173F-2607-4059-7E9BB72919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7ADF9376-A43A-F2D0-6950-7B79935ADF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27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064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520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09248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F91A0-5B0B-4321-B2CD-795B1F6DDCB2}" type="slidenum">
              <a:rPr lang="en-AU" smtClean="0"/>
              <a:t>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4002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753D3-38F5-FF31-A208-B1B01B7407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98CC7287-0A9F-FE7C-628F-E3F30EC458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0385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5E3C8-1767-02D4-6E2B-50FF714C53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13C23740-64AF-8136-0981-A99E7932E0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089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28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B359A2-F225-F613-7CAE-FBDBEFF7343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B4C7249-C90D-CBE0-B3B5-5A2B67CEC4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7987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363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6282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Thank you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40153-D7F4-73F8-2B86-2398C86EFA5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D8B0081-560C-808F-8868-C73F827BAF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31EAA4-4011-CEFE-19BB-CCC8F28510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E72FA11-F9DF-4114-A8FA-E25318938F0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315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7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582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522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74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base" latinLnBrk="0" hangingPunct="1"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AU" kern="10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2D21D1-52E2-420B-B491-CFF6D7BB79F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4C7F2-A515-32C0-0BFA-C394E5CF5D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50703382-D2C3-E682-F009-452451DBE2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</p:spPr>
        <p:txBody>
          <a:bodyPr/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trike="noStrike" kern="1200" cap="none" spc="0" normalizeH="0" baseline="0" noProof="0">
              <a:ln>
                <a:noFill/>
              </a:ln>
              <a:solidFill>
                <a:srgbClr val="FF7E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A61B4-5165-0E7A-7FD7-1F0E176F55D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45F003C-21A5-470F-BA00-C5E24DB400C2}" type="datetime1">
              <a:rPr lang="en-US" smtClean="0"/>
              <a:t>9/13/2024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9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21617C-2330-43C0-83CA-1B53F434AD03}" type="slidenum">
              <a:rPr lang="en-AU" smtClean="0"/>
              <a:t>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5B9270-4E3A-E987-0674-B16C8F7406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39C33181-62D1-37AD-FA03-3A9268B73A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05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ustralian Government Department of Social Services">
            <a:extLst>
              <a:ext uri="{FF2B5EF4-FFF2-40B4-BE49-F238E27FC236}">
                <a16:creationId xmlns:a16="http://schemas.microsoft.com/office/drawing/2014/main" id="{44AE8ECC-8499-17A7-7169-F0D446CB89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67" y="589320"/>
            <a:ext cx="3999588" cy="8146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C2A176-702B-4376-AC71-2A106461FB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9" y="2735054"/>
            <a:ext cx="7333444" cy="609398"/>
          </a:xfrm>
        </p:spPr>
        <p:txBody>
          <a:bodyPr wrap="square" anchor="b">
            <a:spAutoFit/>
          </a:bodyPr>
          <a:lstStyle>
            <a:lvl1pPr algn="l"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presentation title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46960-CED8-4CE7-8598-6F6C6F53871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9788" y="3428999"/>
            <a:ext cx="7333444" cy="332399"/>
          </a:xfrm>
        </p:spPr>
        <p:txBody>
          <a:bodyPr wrap="square">
            <a:sp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presentation subtitle</a:t>
            </a:r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880705-E9A4-9370-CD8E-E2E33E72E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15355" y="1658708"/>
            <a:ext cx="7476645" cy="519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860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B245E-612A-4802-AA86-02E58BC7CE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2532701"/>
            <a:ext cx="10507661" cy="609398"/>
          </a:xfrm>
        </p:spPr>
        <p:txBody>
          <a:bodyPr anchor="b"/>
          <a:lstStyle>
            <a:lvl1pPr>
              <a:defRPr sz="4400">
                <a:solidFill>
                  <a:schemeClr val="accent1"/>
                </a:solidFill>
              </a:defRPr>
            </a:lvl1pPr>
          </a:lstStyle>
          <a:p>
            <a:r>
              <a:rPr lang="en-AU" noProof="0"/>
              <a:t>Click to Divider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E9043-0D8E-45C5-985C-98474BC3945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3428999"/>
            <a:ext cx="10507662" cy="266065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noProof="0"/>
              <a:t>Click to Divider Subtitle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02FF60-60B3-41D5-967C-5DA1B9762B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788" y="6286499"/>
            <a:ext cx="9708091" cy="2524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9C20840B-C17A-4110-99B2-D999FF7D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47879" y="6286499"/>
            <a:ext cx="804334" cy="25241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6642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1E976E-710F-886E-052A-154F3E4808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400EDFA-2A6E-7B0B-6B27-9FE0BB1763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9788" y="800100"/>
            <a:ext cx="10502478" cy="5149850"/>
          </a:xfrm>
        </p:spPr>
        <p:txBody>
          <a:bodyPr anchor="ctr" anchorCtr="0"/>
          <a:lstStyle>
            <a:lvl1pPr algn="ctr">
              <a:defRPr sz="2400">
                <a:solidFill>
                  <a:schemeClr val="accent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  <a:lvl6pPr algn="ctr">
              <a:defRPr/>
            </a:lvl6pPr>
            <a:lvl7pPr algn="ctr">
              <a:defRPr/>
            </a:lvl7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7808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A2B82-0586-412C-B2EB-52662E7EA8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F9EE50-1CB9-4EAD-9841-CDCE34CF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D29F4-AD7A-44AF-A3B4-813CB209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121522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D3FED3-4315-444D-8608-2FA7DA201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FD4FE5-67E9-4B70-86CD-A9C4D76C3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6615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1" y="2139854"/>
            <a:ext cx="5486401" cy="2578297"/>
          </a:xfrm>
        </p:spPr>
        <p:txBody>
          <a:bodyPr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C000-81E5-4501-AD48-4784C58675D4}" type="datetime1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74F4F-D185-416A-B1C8-BC8AC02C8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2C28F-30E6-414E-AF8D-DBC6B3748B6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9788" y="1808163"/>
            <a:ext cx="10514012" cy="4118504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CAB1C-7126-4630-B130-DC2CB18A9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15F07-24A7-4D18-87BB-E61B3DB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35415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83D258A-47C9-0016-D8D1-F6A8D8B184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84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87065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slide title</a:t>
            </a:r>
            <a:endParaRPr lang="en-AU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DDCE5CE-2057-EEA9-667F-2AE655372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220" y="1808163"/>
            <a:ext cx="5067300" cy="6096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2485450"/>
            <a:ext cx="5076825" cy="346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93B4F6DB-7A1B-9100-D467-47F60359826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75388" y="1808163"/>
            <a:ext cx="5067300" cy="6096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>
                <a:solidFill>
                  <a:schemeClr val="accent1"/>
                </a:solidFill>
              </a:defRPr>
            </a:lvl1pPr>
            <a:lvl2pPr marL="0" indent="0">
              <a:spcBef>
                <a:spcPts val="0"/>
              </a:spcBef>
              <a:buNone/>
              <a:defRPr/>
            </a:lvl2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283D258A-47C9-0016-D8D1-F6A8D8B1847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6084" y="2485450"/>
            <a:ext cx="5076825" cy="3464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702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LHS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397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8" name="Picture Placeholder 7" descr="Image Placeholder">
            <a:extLst>
              <a:ext uri="{FF2B5EF4-FFF2-40B4-BE49-F238E27FC236}">
                <a16:creationId xmlns:a16="http://schemas.microsoft.com/office/drawing/2014/main" id="{BC99C403-6B62-C078-AFF5-3C4A10E48A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75388" y="1808163"/>
            <a:ext cx="5067300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95849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RHS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36B45-1C80-34C4-795E-FD47BEFA1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8" name="Picture Placeholder 7" descr="Image Placeholder">
            <a:extLst>
              <a:ext uri="{FF2B5EF4-FFF2-40B4-BE49-F238E27FC236}">
                <a16:creationId xmlns:a16="http://schemas.microsoft.com/office/drawing/2014/main" id="{BC99C403-6B62-C078-AFF5-3C4A10E48AD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9788" y="1808163"/>
            <a:ext cx="5067300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D49623-FC11-56F7-D6B4-F3D7D6E97CD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5388" y="1808163"/>
            <a:ext cx="5076825" cy="41417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5809A8-8E91-578B-3DDF-D61DC9F20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43E47-968F-5D72-2386-008A597298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86059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Full Width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A34EF-CFDD-70DD-88DA-AEE14095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AU" noProof="0"/>
          </a:p>
        </p:txBody>
      </p:sp>
      <p:sp>
        <p:nvSpPr>
          <p:cNvPr id="5" name="Picture Placeholder 4" descr="Image Placeholder">
            <a:extLst>
              <a:ext uri="{FF2B5EF4-FFF2-40B4-BE49-F238E27FC236}">
                <a16:creationId xmlns:a16="http://schemas.microsoft.com/office/drawing/2014/main" id="{7B90D30B-C5D8-286C-D2D2-0225FED3D4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9788" y="1808163"/>
            <a:ext cx="10512425" cy="4141787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B8E786-9F82-EC2F-6600-F6755441D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5B3C4-0B71-F92B-3B2D-9E9169642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67043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7" descr="Image Placeholder">
            <a:extLst>
              <a:ext uri="{FF2B5EF4-FFF2-40B4-BE49-F238E27FC236}">
                <a16:creationId xmlns:a16="http://schemas.microsoft.com/office/drawing/2014/main" id="{E2450232-6A15-D0CD-EA3C-65FCBDB87C1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72076" y="800101"/>
            <a:ext cx="6170612" cy="5149850"/>
          </a:xfrm>
          <a:solidFill>
            <a:schemeClr val="bg1">
              <a:lumMod val="95000"/>
            </a:schemeClr>
          </a:solidFill>
        </p:spPr>
        <p:txBody>
          <a:bodyPr lIns="360000" tIns="360000" rIns="360000" bIns="360000"/>
          <a:lstStyle>
            <a:lvl1pPr>
              <a:defRPr sz="1600"/>
            </a:lvl1pPr>
          </a:lstStyle>
          <a:p>
            <a:r>
              <a:rPr lang="en-AU" noProof="0"/>
              <a:t>Click on the icon and follow the prompts to select your image.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257A185-0FB7-4828-92E2-2FEA7FD410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322" y="800101"/>
            <a:ext cx="3932237" cy="1218795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19A5836C-3EE2-491C-A804-D9E605D96C9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1322" y="2171700"/>
            <a:ext cx="3921125" cy="3697288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6F239-7AF3-4530-A2B5-B379DB148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14895D-5805-4F7F-9E33-F0A235D9B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361142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567CF47-2A6F-4805-8236-77CA0F4FE3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51322" y="800100"/>
            <a:ext cx="3920703" cy="1218795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en-AU" noProof="0"/>
              <a:t>Click to add slide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7F495E0-8AB2-4857-8B5D-A547941533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1322" y="2193680"/>
            <a:ext cx="3921125" cy="3675307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9" name="Content Placeholder 9">
            <a:extLst>
              <a:ext uri="{FF2B5EF4-FFF2-40B4-BE49-F238E27FC236}">
                <a16:creationId xmlns:a16="http://schemas.microsoft.com/office/drawing/2014/main" id="{69595EDF-D4E2-4869-B76F-4BF54300D68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88" y="800100"/>
            <a:ext cx="6172200" cy="5149850"/>
          </a:xfrm>
        </p:spPr>
        <p:txBody>
          <a:bodyPr/>
          <a:lstStyle/>
          <a:p>
            <a:pPr lvl="0"/>
            <a:r>
              <a:rPr lang="en-AU" noProof="0"/>
              <a:t>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</a:p>
          <a:p>
            <a:pPr lvl="5"/>
            <a:r>
              <a:rPr lang="en-AU" noProof="0"/>
              <a:t>Sixth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F2AFEF-6796-4FF8-87CB-41D46879F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C4A5DB-64FC-4FAC-AB87-9EFBD117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‹#›</a:t>
            </a:fld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283932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8C27A0-7D2C-4FBB-B70D-3BDA3F9AF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732390"/>
            <a:ext cx="10502478" cy="677108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/>
          <a:p>
            <a:r>
              <a:rPr lang="en-AU" noProof="0"/>
              <a:t>Click to add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B03F2-F2F4-4F78-98F4-3316FD88B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1322" y="1808163"/>
            <a:ext cx="10502478" cy="411850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F260C-52B2-4D1C-B9C7-80179DFAC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9788" y="6286499"/>
            <a:ext cx="9938166" cy="2524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AU" noProof="0"/>
              <a:t>[To add a Presentation Title, go to the Insert tab &gt; Header &amp; Footer &gt; enter the title in the Footer field &gt; Apply to All]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A0918-8A9E-4284-8EAE-6CC43FB0AF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37932" y="6286499"/>
            <a:ext cx="804334" cy="252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3F63F2B1-4266-4ED4-AC2C-DB487684831E}" type="slidenum">
              <a:rPr lang="en-AU" noProof="0" smtClean="0"/>
              <a:pPr/>
              <a:t>‹#›</a:t>
            </a:fld>
            <a:endParaRPr lang="en-AU" noProof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DF88D5-AF3C-F480-1F11-695A3233C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6697" y="6012872"/>
            <a:ext cx="1215303" cy="84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5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5" r:id="rId2"/>
    <p:sldLayoutId id="2147483706" r:id="rId3"/>
    <p:sldLayoutId id="2147483708" r:id="rId4"/>
    <p:sldLayoutId id="2147483707" r:id="rId5"/>
    <p:sldLayoutId id="2147483709" r:id="rId6"/>
    <p:sldLayoutId id="2147483710" r:id="rId7"/>
    <p:sldLayoutId id="2147483705" r:id="rId8"/>
    <p:sldLayoutId id="2147483704" r:id="rId9"/>
    <p:sldLayoutId id="2147483697" r:id="rId10"/>
    <p:sldLayoutId id="2147483711" r:id="rId11"/>
    <p:sldLayoutId id="2147483701" r:id="rId12"/>
    <p:sldLayoutId id="2147483702" r:id="rId13"/>
    <p:sldLayoutId id="2147483712" r:id="rId14"/>
  </p:sldLayoutIdLst>
  <p:hf sldNum="0"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68288" indent="-268288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0000" indent="-270000" algn="l" defTabSz="914400" rtl="0" eaLnBrk="1" latinLnBrk="0" hangingPunct="1">
        <a:lnSpc>
          <a:spcPct val="110000"/>
        </a:lnSpc>
        <a:spcBef>
          <a:spcPts val="1000"/>
        </a:spcBef>
        <a:buFont typeface="Calibri Light" panose="020F0302020204030204" pitchFamily="34" charset="0"/>
        <a:buChar char="−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None/>
        <a:defRPr sz="2400" b="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68288" indent="-268288" algn="l" defTabSz="914400" rtl="0" eaLnBrk="1" latinLnBrk="0" hangingPunct="1">
        <a:lnSpc>
          <a:spcPct val="110000"/>
        </a:lnSpc>
        <a:spcBef>
          <a:spcPts val="1000"/>
        </a:spcBef>
        <a:buFont typeface="+mj-lt"/>
        <a:buAutoNum type="arabicPeriod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0" indent="-270000" algn="l" defTabSz="914400" rtl="0" eaLnBrk="1" latinLnBrk="0" hangingPunct="1">
        <a:lnSpc>
          <a:spcPct val="110000"/>
        </a:lnSpc>
        <a:spcBef>
          <a:spcPts val="1000"/>
        </a:spcBef>
        <a:buFont typeface="+mj-lt"/>
        <a:buAutoNum type="alphaLcPeriod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504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pos="7151" userDrawn="1">
          <p15:clr>
            <a:srgbClr val="F26B43"/>
          </p15:clr>
        </p15:guide>
        <p15:guide id="6" orient="horz" pos="822" userDrawn="1">
          <p15:clr>
            <a:srgbClr val="F26B43"/>
          </p15:clr>
        </p15:guide>
        <p15:guide id="7" pos="3727" userDrawn="1">
          <p15:clr>
            <a:srgbClr val="F26B43"/>
          </p15:clr>
        </p15:guide>
        <p15:guide id="8" pos="3953" userDrawn="1">
          <p15:clr>
            <a:srgbClr val="F26B43"/>
          </p15:clr>
        </p15:guide>
        <p15:guide id="9" orient="horz" pos="1139" userDrawn="1">
          <p15:clr>
            <a:srgbClr val="F26B43"/>
          </p15:clr>
        </p15:guide>
        <p15:guide id="10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li.do/event/uXcTz5xxLX2PcThewuVTYw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DESConsultations@dss.gov.au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li.do/event/uXcTz5xxLX2PcThewuVTYw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li.do/event/uXcTz5xxLX2PcThewuVTY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li.do/event/uXcTz5xxLX2PcThewuVTYw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E4B70-E2D6-4B0D-83B5-E4F9BB0C1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522" y="2498936"/>
            <a:ext cx="7414099" cy="2031325"/>
          </a:xfrm>
        </p:spPr>
        <p:txBody>
          <a:bodyPr/>
          <a:lstStyle/>
          <a:p>
            <a:r>
              <a:rPr lang="en-AU" dirty="0"/>
              <a:t>National Panel of Assessors -</a:t>
            </a:r>
            <a:br>
              <a:rPr lang="en-AU" dirty="0"/>
            </a:br>
            <a:r>
              <a:rPr lang="en-AU" dirty="0"/>
              <a:t>Request for Tender (RFT)     Exposure Draft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0E3A2D-67BE-4608-970E-AF8BB1CC1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8523" y="4851006"/>
            <a:ext cx="7333444" cy="878189"/>
          </a:xfrm>
        </p:spPr>
        <p:txBody>
          <a:bodyPr/>
          <a:lstStyle/>
          <a:p>
            <a:r>
              <a:rPr lang="en-AU" sz="2800" dirty="0">
                <a:solidFill>
                  <a:schemeClr val="tx1"/>
                </a:solidFill>
              </a:rPr>
              <a:t>Public Briefing</a:t>
            </a:r>
          </a:p>
          <a:p>
            <a:r>
              <a:rPr lang="en-AU" sz="1800" dirty="0">
                <a:solidFill>
                  <a:schemeClr val="tx1"/>
                </a:solidFill>
              </a:rPr>
              <a:t>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587621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A366A-1097-32DE-7AC1-F4FC7F7B7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539557" cy="677108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Mandatory Qualifications and Skills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A64900F-7841-BD83-9C28-EB117C316716}"/>
              </a:ext>
            </a:extLst>
          </p:cNvPr>
          <p:cNvSpPr/>
          <p:nvPr/>
        </p:nvSpPr>
        <p:spPr>
          <a:xfrm>
            <a:off x="160164" y="1250830"/>
            <a:ext cx="11672696" cy="361891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5987" bIns="35987" rtlCol="0" anchor="ctr"/>
          <a:lstStyle/>
          <a:p>
            <a:pPr defTabSz="1038825"/>
            <a:r>
              <a:rPr lang="en-AU" dirty="0">
                <a:solidFill>
                  <a:srgbClr val="F8F8F8"/>
                </a:solidFill>
                <a:cs typeface="Segoe UI Semibold" panose="020B0702040204020203" pitchFamily="34" charset="0"/>
              </a:rPr>
              <a:t>                       Skills                                  OSA / SWS qualifications                    WMS qualifications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8252E-7B1F-99A0-04DE-1C52766B6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10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AA28169-C68A-990F-CFE3-6C5CD42BB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9" idx="1"/>
          </p:cNvCxnSpPr>
          <p:nvPr/>
        </p:nvCxnSpPr>
        <p:spPr>
          <a:xfrm flipH="1" flipV="1">
            <a:off x="3886400" y="3392930"/>
            <a:ext cx="397092" cy="602907"/>
          </a:xfrm>
          <a:prstGeom prst="line">
            <a:avLst/>
          </a:prstGeom>
          <a:ln w="19050" cap="rnd">
            <a:solidFill>
              <a:schemeClr val="bg2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23BF1A-77AB-426E-1A36-9E072DFD3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7" idx="1"/>
            <a:endCxn id="9" idx="3"/>
          </p:cNvCxnSpPr>
          <p:nvPr/>
        </p:nvCxnSpPr>
        <p:spPr>
          <a:xfrm flipH="1">
            <a:off x="8027492" y="3995837"/>
            <a:ext cx="61368" cy="0"/>
          </a:xfrm>
          <a:prstGeom prst="line">
            <a:avLst/>
          </a:prstGeom>
          <a:ln w="19050" cap="rnd">
            <a:solidFill>
              <a:schemeClr val="bg2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EAC1C7C0-4E82-8274-F106-B4D415726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991676" y="5310887"/>
            <a:ext cx="2981208" cy="104296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E9CA887-4CD2-08FE-2EBF-A16628732F93}"/>
              </a:ext>
            </a:extLst>
          </p:cNvPr>
          <p:cNvSpPr txBox="1">
            <a:spLocks/>
          </p:cNvSpPr>
          <p:nvPr/>
        </p:nvSpPr>
        <p:spPr>
          <a:xfrm>
            <a:off x="160164" y="1867354"/>
            <a:ext cx="4068000" cy="425696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7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high level communication skills with the ability to consult and provide advice in a sensitive and appropriate manner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7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ability to complete assessments to a high standard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7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ability to produce detailed written reports on completion of assessment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7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ability to assess barriers and negotiate appropriate solutions to meet the needs of people with disability, and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AU" sz="17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technical skills related to the relevant process of assessment.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F120221-12E3-430E-BF42-614CE9195CC2}"/>
              </a:ext>
            </a:extLst>
          </p:cNvPr>
          <p:cNvSpPr txBox="1">
            <a:spLocks/>
          </p:cNvSpPr>
          <p:nvPr/>
        </p:nvSpPr>
        <p:spPr>
          <a:xfrm>
            <a:off x="4283492" y="1867354"/>
            <a:ext cx="3744000" cy="425696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psychology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rehabilitation counsellor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vocational training, or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other diploma or higher-level qualification which the Provider considers is relevant to providing the required assessments (and which is approved by the department as outlined below).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842CF3F-BD1C-6460-2E2D-B35A33F7CCD3}"/>
              </a:ext>
            </a:extLst>
          </p:cNvPr>
          <p:cNvSpPr txBox="1">
            <a:spLocks/>
          </p:cNvSpPr>
          <p:nvPr/>
        </p:nvSpPr>
        <p:spPr>
          <a:xfrm>
            <a:off x="8088860" y="1867354"/>
            <a:ext cx="3744000" cy="4256966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occupational therapist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physiotherapy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nurse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medical practitioner </a:t>
            </a: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exercise physiologist, or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AU" sz="1800" kern="1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rehabilitation counsellor</a:t>
            </a:r>
            <a:endParaRPr lang="en-AU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3638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AD821D-3222-5958-40C4-1FD1C801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1104953" cy="677108"/>
          </a:xfrm>
        </p:spPr>
        <p:txBody>
          <a:bodyPr/>
          <a:lstStyle/>
          <a:p>
            <a:r>
              <a:rPr lang="en-AU" dirty="0">
                <a:solidFill>
                  <a:srgbClr val="00556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Performing Assessment Services </a:t>
            </a:r>
          </a:p>
        </p:txBody>
      </p:sp>
      <p:sp>
        <p:nvSpPr>
          <p:cNvPr id="14" name="Free-form: Shape 10">
            <a:extLst>
              <a:ext uri="{FF2B5EF4-FFF2-40B4-BE49-F238E27FC236}">
                <a16:creationId xmlns:a16="http://schemas.microsoft.com/office/drawing/2014/main" id="{89EAAD06-E430-9999-2E0F-2F4726D16C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474263" y="5038355"/>
            <a:ext cx="2515488" cy="307777"/>
          </a:xfrm>
          <a:custGeom>
            <a:avLst/>
            <a:gdLst>
              <a:gd name="connsiteX0" fmla="*/ 0 w 5903403"/>
              <a:gd name="connsiteY0" fmla="*/ 0 h 1533491"/>
              <a:gd name="connsiteX1" fmla="*/ 5903403 w 5903403"/>
              <a:gd name="connsiteY1" fmla="*/ 0 h 1533491"/>
              <a:gd name="connsiteX2" fmla="*/ 5903403 w 5903403"/>
              <a:gd name="connsiteY2" fmla="*/ 1533491 h 1533491"/>
              <a:gd name="connsiteX3" fmla="*/ 0 w 5903403"/>
              <a:gd name="connsiteY3" fmla="*/ 1533491 h 1533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03403" h="1533491">
                <a:moveTo>
                  <a:pt x="0" y="0"/>
                </a:moveTo>
                <a:lnTo>
                  <a:pt x="5903403" y="0"/>
                </a:lnTo>
                <a:lnTo>
                  <a:pt x="5903403" y="1533491"/>
                </a:lnTo>
                <a:lnTo>
                  <a:pt x="0" y="1533491"/>
                </a:lnTo>
                <a:close/>
              </a:path>
            </a:pathLst>
          </a:custGeom>
          <a:noFill/>
          <a:ln w="9503" cap="flat">
            <a:noFill/>
            <a:prstDash val="solid"/>
            <a:miter/>
          </a:ln>
        </p:spPr>
        <p:txBody>
          <a:bodyPr wrap="square" lIns="91440" tIns="45720" rIns="91440" bIns="4572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"/>
              <a:ea typeface="Tahoma"/>
              <a:cs typeface="Tahoma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9B788C3-A3AF-B345-AEF5-50566762F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9902" y="1717200"/>
            <a:ext cx="4049752" cy="372338"/>
            <a:chOff x="-67721" y="5345650"/>
            <a:chExt cx="1131053" cy="252000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E6D22EC-2E6D-FFCB-BD0A-1E04043D737E}"/>
                </a:ext>
              </a:extLst>
            </p:cNvPr>
            <p:cNvSpPr/>
            <p:nvPr/>
          </p:nvSpPr>
          <p:spPr>
            <a:xfrm>
              <a:off x="-67721" y="5345650"/>
              <a:ext cx="1131053" cy="252000"/>
            </a:xfrm>
            <a:custGeom>
              <a:avLst/>
              <a:gdLst>
                <a:gd name="connsiteX0" fmla="*/ 4994434 w 5907976"/>
                <a:gd name="connsiteY0" fmla="*/ 0 h 2857500"/>
                <a:gd name="connsiteX1" fmla="*/ 5907977 w 5907976"/>
                <a:gd name="connsiteY1" fmla="*/ 1428750 h 2857500"/>
                <a:gd name="connsiteX2" fmla="*/ 4994434 w 5907976"/>
                <a:gd name="connsiteY2" fmla="*/ 2857500 h 2857500"/>
                <a:gd name="connsiteX3" fmla="*/ 0 w 5907976"/>
                <a:gd name="connsiteY3" fmla="*/ 2857500 h 2857500"/>
                <a:gd name="connsiteX4" fmla="*/ 0 w 5907976"/>
                <a:gd name="connsiteY4" fmla="*/ 0 h 2857500"/>
                <a:gd name="connsiteX5" fmla="*/ 4994434 w 5907976"/>
                <a:gd name="connsiteY5" fmla="*/ 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7976" h="2857500">
                  <a:moveTo>
                    <a:pt x="4994434" y="0"/>
                  </a:moveTo>
                  <a:lnTo>
                    <a:pt x="5907977" y="1428750"/>
                  </a:lnTo>
                  <a:lnTo>
                    <a:pt x="4994434" y="2857500"/>
                  </a:lnTo>
                  <a:lnTo>
                    <a:pt x="0" y="2857500"/>
                  </a:lnTo>
                  <a:lnTo>
                    <a:pt x="0" y="0"/>
                  </a:lnTo>
                  <a:lnTo>
                    <a:pt x="4994434" y="0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r>
                <a:rPr lang="en-AU" sz="2400" dirty="0">
                  <a:solidFill>
                    <a:schemeClr val="bg1"/>
                  </a:solidFill>
                </a:rPr>
                <a:t>Program Change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5B7F5B2-36FB-7E32-76B5-42D792A9B952}"/>
                </a:ext>
              </a:extLst>
            </p:cNvPr>
            <p:cNvSpPr/>
            <p:nvPr/>
          </p:nvSpPr>
          <p:spPr>
            <a:xfrm>
              <a:off x="762726" y="5345650"/>
              <a:ext cx="240485" cy="252000"/>
            </a:xfrm>
            <a:custGeom>
              <a:avLst/>
              <a:gdLst>
                <a:gd name="connsiteX0" fmla="*/ 342519 w 1256156"/>
                <a:gd name="connsiteY0" fmla="*/ 0 h 2857500"/>
                <a:gd name="connsiteX1" fmla="*/ 91345 w 1256156"/>
                <a:gd name="connsiteY1" fmla="*/ 0 h 2857500"/>
                <a:gd name="connsiteX2" fmla="*/ 0 w 1256156"/>
                <a:gd name="connsiteY2" fmla="*/ 0 h 2857500"/>
                <a:gd name="connsiteX3" fmla="*/ 913543 w 1256156"/>
                <a:gd name="connsiteY3" fmla="*/ 1428750 h 2857500"/>
                <a:gd name="connsiteX4" fmla="*/ 0 w 1256156"/>
                <a:gd name="connsiteY4" fmla="*/ 2857500 h 2857500"/>
                <a:gd name="connsiteX5" fmla="*/ 342519 w 1256156"/>
                <a:gd name="connsiteY5" fmla="*/ 2857500 h 2857500"/>
                <a:gd name="connsiteX6" fmla="*/ 1256157 w 1256156"/>
                <a:gd name="connsiteY6" fmla="*/ 142875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6156" h="2857500">
                  <a:moveTo>
                    <a:pt x="342519" y="0"/>
                  </a:moveTo>
                  <a:lnTo>
                    <a:pt x="91345" y="0"/>
                  </a:lnTo>
                  <a:lnTo>
                    <a:pt x="0" y="0"/>
                  </a:lnTo>
                  <a:lnTo>
                    <a:pt x="913543" y="1428750"/>
                  </a:lnTo>
                  <a:lnTo>
                    <a:pt x="0" y="2857500"/>
                  </a:lnTo>
                  <a:lnTo>
                    <a:pt x="342519" y="2857500"/>
                  </a:lnTo>
                  <a:lnTo>
                    <a:pt x="1256157" y="142875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endParaRPr lang="en-AU" sz="240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51DFA39D-E00F-B5FB-302E-6CA87F2AB59B}"/>
              </a:ext>
            </a:extLst>
          </p:cNvPr>
          <p:cNvSpPr txBox="1">
            <a:spLocks/>
          </p:cNvSpPr>
          <p:nvPr/>
        </p:nvSpPr>
        <p:spPr>
          <a:xfrm>
            <a:off x="640768" y="2421757"/>
            <a:ext cx="4991966" cy="343523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§"/>
              <a:defRPr/>
            </a:pPr>
            <a:r>
              <a:rPr lang="en-AU" sz="1800" dirty="0">
                <a:solidFill>
                  <a:schemeClr val="tx1"/>
                </a:solidFill>
                <a:latin typeface="Tahoma"/>
                <a:cs typeface="Segoe UI"/>
              </a:rPr>
              <a:t>Under the new program, it is the responsibility of the NPA Provider to approve their individual Assessors. </a:t>
            </a:r>
          </a:p>
          <a:p>
            <a:pPr marL="738900" lvl="2" indent="-342900">
              <a:lnSpc>
                <a:spcPct val="150000"/>
              </a:lnSpc>
              <a:spcBef>
                <a:spcPts val="450"/>
              </a:spcBef>
              <a:buClrTx/>
              <a:buSzPct val="90000"/>
              <a:buFont typeface="Courier New" panose="02070309020205020404" pitchFamily="49" charset="0"/>
              <a:buChar char="o"/>
              <a:defRPr/>
            </a:pPr>
            <a:r>
              <a:rPr lang="en-AU" sz="1800" dirty="0">
                <a:solidFill>
                  <a:schemeClr val="tx1"/>
                </a:solidFill>
                <a:latin typeface="Tahoma"/>
                <a:cs typeface="Segoe UI"/>
              </a:rPr>
              <a:t>NPA Providers must gain approval from the department in writing if a potential Assessor has qualifications that are not on the approved list of qualifications.</a:t>
            </a:r>
          </a:p>
          <a:p>
            <a:pPr marL="202500" lvl="2" indent="0">
              <a:spcBef>
                <a:spcPts val="338"/>
              </a:spcBef>
              <a:buNone/>
            </a:pPr>
            <a:endParaRPr lang="en-AU" sz="1600" dirty="0">
              <a:ea typeface="MS Mincho" panose="02020609040205080304" pitchFamily="49" charset="-128"/>
            </a:endParaRPr>
          </a:p>
        </p:txBody>
      </p:sp>
      <p:sp>
        <p:nvSpPr>
          <p:cNvPr id="3" name="Text Placeholder 26">
            <a:extLst>
              <a:ext uri="{FF2B5EF4-FFF2-40B4-BE49-F238E27FC236}">
                <a16:creationId xmlns:a16="http://schemas.microsoft.com/office/drawing/2014/main" id="{A1CD56E0-0571-BF48-D5CC-B5BBA33E8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51536" y="5752695"/>
            <a:ext cx="4965394" cy="104296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A336FDC-4523-FF1A-D64E-87E17D11C37C}"/>
              </a:ext>
            </a:extLst>
          </p:cNvPr>
          <p:cNvSpPr txBox="1">
            <a:spLocks/>
          </p:cNvSpPr>
          <p:nvPr/>
        </p:nvSpPr>
        <p:spPr>
          <a:xfrm>
            <a:off x="6386353" y="2424204"/>
            <a:ext cx="4965394" cy="3451948"/>
          </a:xfrm>
          <a:prstGeom prst="rect">
            <a:avLst/>
          </a:prstGeom>
          <a:solidFill>
            <a:schemeClr val="bg1"/>
          </a:solidFill>
          <a:ln w="19050">
            <a:solidFill>
              <a:srgbClr val="005A70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§"/>
              <a:defRPr/>
            </a:pPr>
            <a:r>
              <a:rPr lang="en-AU" sz="1800" dirty="0">
                <a:solidFill>
                  <a:schemeClr val="tx1"/>
                </a:solidFill>
                <a:latin typeface="Tahoma"/>
                <a:cs typeface="Segoe UI"/>
              </a:rPr>
              <a:t>NPA providers will be subject to performance assurance activities by the department to ensure all Assessors are suitably qualified. </a:t>
            </a:r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EE529319-253A-D281-0107-844E18308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391317" y="5753990"/>
            <a:ext cx="4965394" cy="122162"/>
          </a:xfrm>
          <a:prstGeom prst="rect">
            <a:avLst/>
          </a:prstGeom>
          <a:solidFill>
            <a:srgbClr val="005568"/>
          </a:solidFill>
          <a:ln w="19050">
            <a:noFill/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609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E503F9D-E2E8-4A22-DA6B-7C0751D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740103" cy="681185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Supported Wage System assessments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B10950-5FF6-984A-85C5-21736899B07C}"/>
              </a:ext>
            </a:extLst>
          </p:cNvPr>
          <p:cNvSpPr txBox="1"/>
          <p:nvPr/>
        </p:nvSpPr>
        <p:spPr>
          <a:xfrm>
            <a:off x="719091" y="1402672"/>
            <a:ext cx="9561251" cy="3261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AU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Supported Wage System (SWS) is an industrial relations mechanism that has been in place since 1994.</a:t>
            </a:r>
          </a:p>
          <a:p>
            <a:pPr marL="342900" lvl="0" indent="-34290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AU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SWS enables employers to pay a productivity-based wage to people whose work productivity is reduced because of disability. </a:t>
            </a:r>
            <a:endParaRPr lang="en-AU" sz="2000" dirty="0"/>
          </a:p>
          <a:p>
            <a:pPr marL="342900" lvl="0" indent="-342900">
              <a:lnSpc>
                <a:spcPct val="1500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AU" sz="20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This assessment can only be undertaken by a qualified independent NPA Assessor. </a:t>
            </a:r>
          </a:p>
        </p:txBody>
      </p:sp>
    </p:spTree>
    <p:extLst>
      <p:ext uri="{BB962C8B-B14F-4D97-AF65-F5344CB8AC3E}">
        <p14:creationId xmlns:p14="http://schemas.microsoft.com/office/powerpoint/2010/main" val="415695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E503F9D-E2E8-4A22-DA6B-7C0751D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8227457" cy="677108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Ongoing Support Assessments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F37B010-E6E0-2DC1-1EEE-7544B8014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3734" y="1643548"/>
            <a:ext cx="10244845" cy="3962401"/>
            <a:chOff x="2769387" y="1698154"/>
            <a:chExt cx="12302182" cy="423271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B1300E8-F251-3334-854E-F559AE3EF3EA}"/>
                </a:ext>
              </a:extLst>
            </p:cNvPr>
            <p:cNvSpPr/>
            <p:nvPr/>
          </p:nvSpPr>
          <p:spPr>
            <a:xfrm>
              <a:off x="7204295" y="1706898"/>
              <a:ext cx="7867274" cy="42212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txBody>
            <a:bodyPr wrap="square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000" b="0" i="1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BD347EB-762F-E8B1-64A8-8C3ECD64893B}"/>
                </a:ext>
              </a:extLst>
            </p:cNvPr>
            <p:cNvSpPr/>
            <p:nvPr/>
          </p:nvSpPr>
          <p:spPr>
            <a:xfrm>
              <a:off x="2769387" y="1706897"/>
              <a:ext cx="4212000" cy="42239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000" b="0" i="1" u="none" strike="noStrike" kern="1200" cap="none" spc="0" normalizeH="0" baseline="0" noProof="0">
                <a:ln>
                  <a:noFill/>
                </a:ln>
                <a:solidFill>
                  <a:srgbClr val="F8F8F8"/>
                </a:solidFill>
                <a:effectLst/>
                <a:uLnTx/>
                <a:uFillTx/>
                <a:latin typeface="Tahoma"/>
                <a:ea typeface="+mn-ea"/>
                <a:cs typeface="+mn-cs"/>
              </a:endParaRPr>
            </a:p>
          </p:txBody>
        </p:sp>
        <p:cxnSp>
          <p:nvCxnSpPr>
            <p:cNvPr id="8" name="Straight Connector 23">
              <a:extLst>
                <a:ext uri="{FF2B5EF4-FFF2-40B4-BE49-F238E27FC236}">
                  <a16:creationId xmlns:a16="http://schemas.microsoft.com/office/drawing/2014/main" id="{2420CCA0-7112-50D8-229C-2807146206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86403" y="1698154"/>
              <a:ext cx="0" cy="4230040"/>
            </a:xfrm>
            <a:prstGeom prst="line">
              <a:avLst/>
            </a:prstGeom>
            <a:ln w="25400" cap="rnd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B7833D-39C7-0CD2-8A13-58420B396C6E}"/>
                </a:ext>
              </a:extLst>
            </p:cNvPr>
            <p:cNvSpPr/>
            <p:nvPr/>
          </p:nvSpPr>
          <p:spPr>
            <a:xfrm>
              <a:off x="2904387" y="1787350"/>
              <a:ext cx="3942000" cy="414084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rIns="14400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/>
                <a:ea typeface="+mn-ea"/>
                <a:cs typeface="Calibri"/>
              </a:endParaRPr>
            </a:p>
            <a:p>
              <a:pPr algn="ctr">
                <a:lnSpc>
                  <a:spcPct val="150000"/>
                </a:lnSpc>
              </a:pPr>
              <a:r>
                <a:rPr lang="en-AU" sz="2000" dirty="0">
                  <a:solidFill>
                    <a:schemeClr val="tx1"/>
                  </a:solidFill>
                </a:rPr>
                <a:t>An NPA Assessor will undertake an assessment of a new program participant to determine: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EB9991C-5682-2169-22F9-FD05BB947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417952"/>
              </p:ext>
            </p:extLst>
          </p:nvPr>
        </p:nvGraphicFramePr>
        <p:xfrm>
          <a:off x="4424432" y="1780316"/>
          <a:ext cx="6211484" cy="2859520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6211484">
                  <a:extLst>
                    <a:ext uri="{9D8B030D-6E8A-4147-A177-3AD203B41FA5}">
                      <a16:colId xmlns:a16="http://schemas.microsoft.com/office/drawing/2014/main" val="883908121"/>
                    </a:ext>
                  </a:extLst>
                </a:gridCol>
              </a:tblGrid>
              <a:tr h="638983">
                <a:tc>
                  <a:txBody>
                    <a:bodyPr/>
                    <a:lstStyle/>
                    <a:p>
                      <a:pPr marL="285750" lvl="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AU" dirty="0">
                          <a:solidFill>
                            <a:schemeClr val="bg1"/>
                          </a:solidFill>
                          <a:highlight>
                            <a:srgbClr val="005A70"/>
                          </a:highlight>
                        </a:rPr>
                        <a:t>The level of support they require in employment, which could be;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72639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None – where the OSA recommends the NSDEP Participant does not require Ongoing Support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3868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42950" lvl="1" indent="-285750">
                        <a:buFont typeface="Wingdings" panose="05000000000000000000" pitchFamily="2" charset="2"/>
                        <a:buChar char="q"/>
                      </a:pPr>
                      <a:r>
                        <a:rPr lang="en-AU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Flexible Ongoing Support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13411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AU" sz="1600" dirty="0"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Moderate Ongoing Support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627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en-AU" sz="1600" dirty="0">
                          <a:effectLst/>
                          <a:highlight>
                            <a:srgbClr val="FFFFFF"/>
                          </a:highlight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High Ongoing Support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41399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A6A7DC7-79B9-5725-0FF6-AC9ECA252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858465"/>
              </p:ext>
            </p:extLst>
          </p:nvPr>
        </p:nvGraphicFramePr>
        <p:xfrm>
          <a:off x="4424432" y="4817029"/>
          <a:ext cx="6300718" cy="707449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6300718">
                  <a:extLst>
                    <a:ext uri="{9D8B030D-6E8A-4147-A177-3AD203B41FA5}">
                      <a16:colId xmlns:a16="http://schemas.microsoft.com/office/drawing/2014/main" val="883908121"/>
                    </a:ext>
                  </a:extLst>
                </a:gridCol>
              </a:tblGrid>
              <a:tr h="707449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AU" sz="1800" b="0" spc="15" dirty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The review interval for the next assessment (1, 2 or 5 years)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A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2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309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E503F9D-E2E8-4A22-DA6B-7C0751D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1539224" cy="777425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Workplace Modification System Assessments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0D5C0B6-BB80-4565-B5B9-C281B065B363}"/>
              </a:ext>
            </a:extLst>
          </p:cNvPr>
          <p:cNvSpPr txBox="1">
            <a:spLocks/>
          </p:cNvSpPr>
          <p:nvPr/>
        </p:nvSpPr>
        <p:spPr>
          <a:xfrm>
            <a:off x="591481" y="2133270"/>
            <a:ext cx="3143420" cy="25895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56286" tIns="133959" rIns="156286" bIns="89306" anchor="t" anchorCtr="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134158">
              <a:spcBef>
                <a:spcPts val="0"/>
              </a:spcBef>
              <a:spcAft>
                <a:spcPts val="744"/>
              </a:spcAft>
              <a:defRPr/>
            </a:pPr>
            <a:r>
              <a:rPr lang="en-AU" sz="1800" kern="0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NPA Assessors will conduct an WMS assessment for people with disability to identify barriers to accessing or performing their work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92793F7A-5075-53D9-F68B-006601F2D6E1}"/>
              </a:ext>
            </a:extLst>
          </p:cNvPr>
          <p:cNvSpPr txBox="1">
            <a:spLocks/>
          </p:cNvSpPr>
          <p:nvPr/>
        </p:nvSpPr>
        <p:spPr>
          <a:xfrm>
            <a:off x="4524290" y="2133270"/>
            <a:ext cx="3143420" cy="259146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54800" tIns="133200" rIns="154800" bIns="90000" anchor="t" anchorCtr="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134158">
              <a:spcBef>
                <a:spcPts val="0"/>
              </a:spcBef>
              <a:spcAft>
                <a:spcPts val="744"/>
              </a:spcAft>
              <a:defRPr/>
            </a:pPr>
            <a:r>
              <a:rPr lang="en-AU" sz="1800" kern="0" dirty="0">
                <a:latin typeface="+mn-lt"/>
              </a:rPr>
              <a:t>WMS assessments will recommend equipment, modifications and other support, funded through the Employment Assistance Fund, to remove the identified barriers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BADD9-F0CC-DA83-7448-C87F7E1EF0D5}"/>
              </a:ext>
            </a:extLst>
          </p:cNvPr>
          <p:cNvSpPr txBox="1">
            <a:spLocks/>
          </p:cNvSpPr>
          <p:nvPr/>
        </p:nvSpPr>
        <p:spPr>
          <a:xfrm>
            <a:off x="8457099" y="2133270"/>
            <a:ext cx="3144627" cy="25895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56286" tIns="133959" rIns="156286" bIns="89306" anchor="t" anchorCtr="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800" dirty="0">
                <a:effectLst/>
                <a:latin typeface="+mn-lt"/>
                <a:ea typeface="Calibri" panose="020F0502020204030204" pitchFamily="34" charset="0"/>
                <a:cs typeface="Arial" panose="020B0604020202020204" pitchFamily="34" charset="0"/>
              </a:rPr>
              <a:t>Respondents can also bid to deliver specialist WMS assessments which can be undertaken by an Assessor who has specialist skills in a particular disability </a:t>
            </a:r>
          </a:p>
        </p:txBody>
      </p:sp>
    </p:spTree>
    <p:extLst>
      <p:ext uri="{BB962C8B-B14F-4D97-AF65-F5344CB8AC3E}">
        <p14:creationId xmlns:p14="http://schemas.microsoft.com/office/powerpoint/2010/main" val="949534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FAD821D-3222-5958-40C4-1FD1C801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1104953" cy="677108"/>
          </a:xfrm>
        </p:spPr>
        <p:txBody>
          <a:bodyPr/>
          <a:lstStyle/>
          <a:p>
            <a:r>
              <a:rPr lang="en-AU" dirty="0">
                <a:solidFill>
                  <a:srgbClr val="00556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Coverage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46C192F-F775-B732-658B-FE3F2081B1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9902" y="1717200"/>
            <a:ext cx="4049752" cy="372338"/>
            <a:chOff x="-67721" y="5345650"/>
            <a:chExt cx="1131053" cy="252000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C62B78-1F35-CE65-87BD-7AF8828D1B3C}"/>
                </a:ext>
              </a:extLst>
            </p:cNvPr>
            <p:cNvSpPr/>
            <p:nvPr/>
          </p:nvSpPr>
          <p:spPr>
            <a:xfrm>
              <a:off x="-67721" y="5345650"/>
              <a:ext cx="1131053" cy="252000"/>
            </a:xfrm>
            <a:custGeom>
              <a:avLst/>
              <a:gdLst>
                <a:gd name="connsiteX0" fmla="*/ 4994434 w 5907976"/>
                <a:gd name="connsiteY0" fmla="*/ 0 h 2857500"/>
                <a:gd name="connsiteX1" fmla="*/ 5907977 w 5907976"/>
                <a:gd name="connsiteY1" fmla="*/ 1428750 h 2857500"/>
                <a:gd name="connsiteX2" fmla="*/ 4994434 w 5907976"/>
                <a:gd name="connsiteY2" fmla="*/ 2857500 h 2857500"/>
                <a:gd name="connsiteX3" fmla="*/ 0 w 5907976"/>
                <a:gd name="connsiteY3" fmla="*/ 2857500 h 2857500"/>
                <a:gd name="connsiteX4" fmla="*/ 0 w 5907976"/>
                <a:gd name="connsiteY4" fmla="*/ 0 h 2857500"/>
                <a:gd name="connsiteX5" fmla="*/ 4994434 w 5907976"/>
                <a:gd name="connsiteY5" fmla="*/ 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7976" h="2857500">
                  <a:moveTo>
                    <a:pt x="4994434" y="0"/>
                  </a:moveTo>
                  <a:lnTo>
                    <a:pt x="5907977" y="1428750"/>
                  </a:lnTo>
                  <a:lnTo>
                    <a:pt x="4994434" y="2857500"/>
                  </a:lnTo>
                  <a:lnTo>
                    <a:pt x="0" y="2857500"/>
                  </a:lnTo>
                  <a:lnTo>
                    <a:pt x="0" y="0"/>
                  </a:lnTo>
                  <a:lnTo>
                    <a:pt x="4994434" y="0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r>
                <a:rPr lang="en-AU" sz="2400" dirty="0">
                  <a:solidFill>
                    <a:schemeClr val="bg1"/>
                  </a:solidFill>
                </a:rPr>
                <a:t>Program Change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2BC379-1F86-7D2B-D9BB-9F9390952B18}"/>
                </a:ext>
              </a:extLst>
            </p:cNvPr>
            <p:cNvSpPr/>
            <p:nvPr/>
          </p:nvSpPr>
          <p:spPr>
            <a:xfrm>
              <a:off x="762726" y="5345650"/>
              <a:ext cx="240485" cy="252000"/>
            </a:xfrm>
            <a:custGeom>
              <a:avLst/>
              <a:gdLst>
                <a:gd name="connsiteX0" fmla="*/ 342519 w 1256156"/>
                <a:gd name="connsiteY0" fmla="*/ 0 h 2857500"/>
                <a:gd name="connsiteX1" fmla="*/ 91345 w 1256156"/>
                <a:gd name="connsiteY1" fmla="*/ 0 h 2857500"/>
                <a:gd name="connsiteX2" fmla="*/ 0 w 1256156"/>
                <a:gd name="connsiteY2" fmla="*/ 0 h 2857500"/>
                <a:gd name="connsiteX3" fmla="*/ 913543 w 1256156"/>
                <a:gd name="connsiteY3" fmla="*/ 1428750 h 2857500"/>
                <a:gd name="connsiteX4" fmla="*/ 0 w 1256156"/>
                <a:gd name="connsiteY4" fmla="*/ 2857500 h 2857500"/>
                <a:gd name="connsiteX5" fmla="*/ 342519 w 1256156"/>
                <a:gd name="connsiteY5" fmla="*/ 2857500 h 2857500"/>
                <a:gd name="connsiteX6" fmla="*/ 1256157 w 1256156"/>
                <a:gd name="connsiteY6" fmla="*/ 142875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6156" h="2857500">
                  <a:moveTo>
                    <a:pt x="342519" y="0"/>
                  </a:moveTo>
                  <a:lnTo>
                    <a:pt x="91345" y="0"/>
                  </a:lnTo>
                  <a:lnTo>
                    <a:pt x="0" y="0"/>
                  </a:lnTo>
                  <a:lnTo>
                    <a:pt x="913543" y="1428750"/>
                  </a:lnTo>
                  <a:lnTo>
                    <a:pt x="0" y="2857500"/>
                  </a:lnTo>
                  <a:lnTo>
                    <a:pt x="342519" y="2857500"/>
                  </a:lnTo>
                  <a:lnTo>
                    <a:pt x="1256157" y="142875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endParaRPr lang="en-AU" sz="2400">
                <a:solidFill>
                  <a:prstClr val="white"/>
                </a:solidFill>
              </a:endParaRPr>
            </a:p>
          </p:txBody>
        </p:sp>
      </p:grp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51DFA39D-E00F-B5FB-302E-6CA87F2AB59B}"/>
              </a:ext>
            </a:extLst>
          </p:cNvPr>
          <p:cNvSpPr txBox="1">
            <a:spLocks/>
          </p:cNvSpPr>
          <p:nvPr/>
        </p:nvSpPr>
        <p:spPr>
          <a:xfrm>
            <a:off x="640800" y="2467992"/>
            <a:ext cx="4875376" cy="252597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2400" dirty="0">
                <a:latin typeface="+mn-lt"/>
              </a:rPr>
              <a:t>NPA Provider numbers will be capped in each Employment Services Area</a:t>
            </a:r>
          </a:p>
          <a:p>
            <a:pPr marL="202500" lvl="2" indent="0">
              <a:spcBef>
                <a:spcPts val="338"/>
              </a:spcBef>
              <a:buNone/>
            </a:pPr>
            <a:endParaRPr lang="en-AU" sz="2000" dirty="0">
              <a:latin typeface="+mn-lt"/>
              <a:ea typeface="MS Mincho" panose="02020609040205080304" pitchFamily="49" charset="-128"/>
            </a:endParaRPr>
          </a:p>
        </p:txBody>
      </p:sp>
      <p:sp>
        <p:nvSpPr>
          <p:cNvPr id="3" name="Text Placeholder 26">
            <a:extLst>
              <a:ext uri="{FF2B5EF4-FFF2-40B4-BE49-F238E27FC236}">
                <a16:creationId xmlns:a16="http://schemas.microsoft.com/office/drawing/2014/main" id="{A1CD56E0-0571-BF48-D5CC-B5BBA33E88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18218" y="4896569"/>
            <a:ext cx="4874400" cy="97396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5A336FDC-4523-FF1A-D64E-87E17D11C37C}"/>
              </a:ext>
            </a:extLst>
          </p:cNvPr>
          <p:cNvSpPr txBox="1">
            <a:spLocks/>
          </p:cNvSpPr>
          <p:nvPr/>
        </p:nvSpPr>
        <p:spPr>
          <a:xfrm>
            <a:off x="6325897" y="2467992"/>
            <a:ext cx="4874400" cy="2525973"/>
          </a:xfrm>
          <a:prstGeom prst="rect">
            <a:avLst/>
          </a:prstGeom>
          <a:solidFill>
            <a:schemeClr val="bg1"/>
          </a:solidFill>
          <a:ln w="19050">
            <a:solidFill>
              <a:srgbClr val="005A70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sz="2400" dirty="0">
                <a:latin typeface="+mn-lt"/>
              </a:rPr>
              <a:t>Respondents will still be able to bid to deliver services to the entire ESA or to provide partial coverage.</a:t>
            </a:r>
          </a:p>
        </p:txBody>
      </p:sp>
      <p:sp>
        <p:nvSpPr>
          <p:cNvPr id="7" name="Text Placeholder 26">
            <a:extLst>
              <a:ext uri="{FF2B5EF4-FFF2-40B4-BE49-F238E27FC236}">
                <a16:creationId xmlns:a16="http://schemas.microsoft.com/office/drawing/2014/main" id="{EE529319-253A-D281-0107-844E18308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330860" y="4889232"/>
            <a:ext cx="4874400" cy="97396"/>
          </a:xfrm>
          <a:prstGeom prst="rect">
            <a:avLst/>
          </a:prstGeom>
          <a:solidFill>
            <a:srgbClr val="005568"/>
          </a:solidFill>
          <a:ln w="19050">
            <a:noFill/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596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E503F9D-E2E8-4A22-DA6B-7C0751D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381914" cy="677108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Performance Management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B10950-5FF6-984A-85C5-21736899B07C}"/>
              </a:ext>
            </a:extLst>
          </p:cNvPr>
          <p:cNvSpPr txBox="1"/>
          <p:nvPr/>
        </p:nvSpPr>
        <p:spPr>
          <a:xfrm>
            <a:off x="644153" y="2000063"/>
            <a:ext cx="86241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AU" sz="2000" dirty="0"/>
              <a:t>NPA Providers will be required to adhere to:</a:t>
            </a:r>
          </a:p>
          <a:p>
            <a:endParaRPr lang="en-AU" sz="2000" dirty="0"/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AU" sz="2000" dirty="0"/>
              <a:t>the NPA performance framework</a:t>
            </a: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AU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AU" sz="2000" i="1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Disability Services and Inclusion (Code of Conduct) Rules 2023</a:t>
            </a:r>
            <a:endParaRPr lang="en-AU" sz="2000" i="1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AU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Key Performance Indicators (KPIs) </a:t>
            </a:r>
            <a:endParaRPr lang="en-AU" sz="20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AU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the National Standards for Disability Services (NSDS), and</a:t>
            </a:r>
            <a:endParaRPr lang="en-AU" sz="2000" kern="1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AU" sz="2000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performance discussions with the department. 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DBC57D6-E394-5D68-017F-E735AFB3D1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26073" y="2518113"/>
            <a:ext cx="1821774" cy="1821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30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FE503F9D-E2E8-4A22-DA6B-7C0751D2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381914" cy="677108"/>
          </a:xfrm>
        </p:spPr>
        <p:txBody>
          <a:bodyPr/>
          <a:lstStyle/>
          <a:p>
            <a:r>
              <a:rPr lang="en-US" dirty="0">
                <a:solidFill>
                  <a:srgbClr val="005568"/>
                </a:solidFill>
                <a:latin typeface="Tahoma"/>
                <a:ea typeface="Tahoma"/>
                <a:cs typeface="Tahoma"/>
              </a:rPr>
              <a:t>Fees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84C025-B498-0B92-9157-DA106C2D6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380705"/>
              </p:ext>
            </p:extLst>
          </p:nvPr>
        </p:nvGraphicFramePr>
        <p:xfrm>
          <a:off x="590885" y="1214284"/>
          <a:ext cx="10701510" cy="5166074"/>
        </p:xfrm>
        <a:graphic>
          <a:graphicData uri="http://schemas.openxmlformats.org/drawingml/2006/table">
            <a:tbl>
              <a:tblPr firstRow="1" firstCol="1" lastRow="1" bandRow="1"/>
              <a:tblGrid>
                <a:gridCol w="1095872">
                  <a:extLst>
                    <a:ext uri="{9D8B030D-6E8A-4147-A177-3AD203B41FA5}">
                      <a16:colId xmlns:a16="http://schemas.microsoft.com/office/drawing/2014/main" val="2330489436"/>
                    </a:ext>
                  </a:extLst>
                </a:gridCol>
                <a:gridCol w="4802819">
                  <a:extLst>
                    <a:ext uri="{9D8B030D-6E8A-4147-A177-3AD203B41FA5}">
                      <a16:colId xmlns:a16="http://schemas.microsoft.com/office/drawing/2014/main" val="1677871153"/>
                    </a:ext>
                  </a:extLst>
                </a:gridCol>
                <a:gridCol w="4802819">
                  <a:extLst>
                    <a:ext uri="{9D8B030D-6E8A-4147-A177-3AD203B41FA5}">
                      <a16:colId xmlns:a16="http://schemas.microsoft.com/office/drawing/2014/main" val="4177463249"/>
                    </a:ext>
                  </a:extLst>
                </a:gridCol>
              </a:tblGrid>
              <a:tr h="490229">
                <a:tc>
                  <a:txBody>
                    <a:bodyPr/>
                    <a:lstStyle/>
                    <a:p>
                      <a:pPr marL="108000"/>
                      <a:endParaRPr lang="en-AU" sz="1600" spc="15" dirty="0">
                        <a:solidFill>
                          <a:srgbClr val="454545"/>
                        </a:solidFill>
                        <a:effectLst/>
                        <a:highlight>
                          <a:srgbClr val="B1E4E3"/>
                        </a:highlight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E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spc="15" dirty="0">
                          <a:solidFill>
                            <a:schemeClr val="tx1"/>
                          </a:solidFill>
                          <a:effectLst/>
                          <a:highlight>
                            <a:srgbClr val="B1E4E3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Payment Type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E4E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spc="15" dirty="0">
                          <a:solidFill>
                            <a:schemeClr val="tx1"/>
                          </a:solidFill>
                          <a:effectLst/>
                          <a:highlight>
                            <a:srgbClr val="B1E4E3"/>
                          </a:highlight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Amount (GST Inclusive)</a:t>
                      </a:r>
                      <a:endParaRPr lang="en-AU" sz="1800" spc="15" dirty="0">
                        <a:solidFill>
                          <a:schemeClr val="tx1"/>
                        </a:solidFill>
                        <a:effectLst/>
                        <a:highlight>
                          <a:srgbClr val="B1E4E3"/>
                        </a:highlight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E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610603"/>
                  </a:ext>
                </a:extLst>
              </a:tr>
              <a:tr h="604405">
                <a:tc>
                  <a:txBody>
                    <a:bodyPr/>
                    <a:lstStyle/>
                    <a:p>
                      <a:pPr marL="108000"/>
                      <a:r>
                        <a:rPr lang="en-AU" sz="1600" b="1" spc="15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OSA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OSA fee 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50800" marB="50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$475.36</a:t>
                      </a:r>
                      <a:endParaRPr lang="en-AU" sz="1400" kern="100" dirty="0">
                        <a:effectLst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3006928"/>
                  </a:ext>
                </a:extLst>
              </a:tr>
              <a:tr h="604405">
                <a:tc rowSpan="4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15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FF"/>
                          </a:highlight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SWS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SWS assessment fee 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$679.10</a:t>
                      </a:r>
                      <a:endParaRPr lang="en-AU" sz="1400" kern="100" dirty="0">
                        <a:effectLst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906054"/>
                  </a:ext>
                </a:extLst>
              </a:tr>
              <a:tr h="385568">
                <a:tc vMerge="1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kern="1200" cap="none" spc="15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Additional SWS assessment payment if the assessment is conducted in a Remote Jobs and Economic Development Program region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$475.36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69884"/>
                  </a:ext>
                </a:extLst>
              </a:tr>
              <a:tr h="385568">
                <a:tc vMerge="1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kern="1200" cap="none" spc="15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Approved additional fee for assessments that exceed 5 hours 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$135.82 per additional hour up to a maximum of 4 additional hours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949236"/>
                  </a:ext>
                </a:extLst>
              </a:tr>
              <a:tr h="385568">
                <a:tc vMerge="1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1" i="0" u="none" strike="noStrike" kern="1200" cap="none" spc="15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Approved additional fee for SWS assessments conducted in a Remote Jobs and Economic Development Program region that exceed five hours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$230.89 per additional hour up to a maximum of 4 additional hours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277606"/>
                  </a:ext>
                </a:extLst>
              </a:tr>
              <a:tr h="385568">
                <a:tc rowSpan="3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600" b="1" i="0" u="none" strike="noStrike" kern="1200" cap="none" spc="15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FFFFFF"/>
                          </a:highlight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imes New Roman" panose="02020603050405020304" pitchFamily="18" charset="0"/>
                        </a:rPr>
                        <a:t>WMS</a:t>
                      </a:r>
                    </a:p>
                  </a:txBody>
                  <a:tcPr marL="50800" marR="50800" marT="50800" marB="5080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WMS assessment fee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$135.82 per hour up to a maximum of 5 hours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784572"/>
                  </a:ext>
                </a:extLst>
              </a:tr>
              <a:tr h="385568">
                <a:tc vMerge="1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0" i="0" u="none" strike="noStrike" kern="1200" cap="none" spc="15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Approved additional fee for assessments that exceed 5 hours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$135.82 per additional hour up to a maximum of 4 additional hours  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7559"/>
                  </a:ext>
                </a:extLst>
              </a:tr>
              <a:tr h="385568">
                <a:tc vMerge="1">
                  <a:txBody>
                    <a:bodyPr/>
                    <a:lstStyle/>
                    <a:p>
                      <a:pPr marL="108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AU" sz="1600" b="0" i="0" u="none" strike="noStrike" kern="1200" cap="none" spc="15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FFFFFF"/>
                        </a:highlight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Additional travel costs (for which travel time will not include time used for assessment or reporting services)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AU" sz="1400" kern="0" dirty="0">
                          <a:effectLst/>
                        </a:rPr>
                        <a:t>$56.59 per hour for travel time, up to a maximum of 8 hours per day, where a return trip exceeds 200 kilometres </a:t>
                      </a:r>
                      <a:endParaRPr lang="en-AU" sz="14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80000" marR="5921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9D9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4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0727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36DB15D-2131-7668-ECAD-AFBB772C3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1104953" cy="677108"/>
          </a:xfrm>
        </p:spPr>
        <p:txBody>
          <a:bodyPr/>
          <a:lstStyle/>
          <a:p>
            <a:r>
              <a:rPr lang="en-AU" dirty="0">
                <a:solidFill>
                  <a:srgbClr val="00556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changes from current program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65AC7FA-7494-FA42-95BF-03C8340D2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9902" y="1717200"/>
            <a:ext cx="4049752" cy="372338"/>
            <a:chOff x="-67721" y="5345650"/>
            <a:chExt cx="1131053" cy="252000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AA8A5D74-43EC-A536-E24A-EDA923C56BED}"/>
                </a:ext>
              </a:extLst>
            </p:cNvPr>
            <p:cNvSpPr/>
            <p:nvPr/>
          </p:nvSpPr>
          <p:spPr>
            <a:xfrm>
              <a:off x="-67721" y="5345650"/>
              <a:ext cx="1131053" cy="252000"/>
            </a:xfrm>
            <a:custGeom>
              <a:avLst/>
              <a:gdLst>
                <a:gd name="connsiteX0" fmla="*/ 4994434 w 5907976"/>
                <a:gd name="connsiteY0" fmla="*/ 0 h 2857500"/>
                <a:gd name="connsiteX1" fmla="*/ 5907977 w 5907976"/>
                <a:gd name="connsiteY1" fmla="*/ 1428750 h 2857500"/>
                <a:gd name="connsiteX2" fmla="*/ 4994434 w 5907976"/>
                <a:gd name="connsiteY2" fmla="*/ 2857500 h 2857500"/>
                <a:gd name="connsiteX3" fmla="*/ 0 w 5907976"/>
                <a:gd name="connsiteY3" fmla="*/ 2857500 h 2857500"/>
                <a:gd name="connsiteX4" fmla="*/ 0 w 5907976"/>
                <a:gd name="connsiteY4" fmla="*/ 0 h 2857500"/>
                <a:gd name="connsiteX5" fmla="*/ 4994434 w 5907976"/>
                <a:gd name="connsiteY5" fmla="*/ 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907976" h="2857500">
                  <a:moveTo>
                    <a:pt x="4994434" y="0"/>
                  </a:moveTo>
                  <a:lnTo>
                    <a:pt x="5907977" y="1428750"/>
                  </a:lnTo>
                  <a:lnTo>
                    <a:pt x="4994434" y="2857500"/>
                  </a:lnTo>
                  <a:lnTo>
                    <a:pt x="0" y="2857500"/>
                  </a:lnTo>
                  <a:lnTo>
                    <a:pt x="0" y="0"/>
                  </a:lnTo>
                  <a:lnTo>
                    <a:pt x="4994434" y="0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r>
                <a:rPr lang="en-AU" sz="2400" dirty="0">
                  <a:solidFill>
                    <a:schemeClr val="bg1"/>
                  </a:solidFill>
                </a:rPr>
                <a:t>Changes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2AAAEC9-0B76-6A83-E07C-D9DFBBEA26FA}"/>
                </a:ext>
              </a:extLst>
            </p:cNvPr>
            <p:cNvSpPr/>
            <p:nvPr/>
          </p:nvSpPr>
          <p:spPr>
            <a:xfrm>
              <a:off x="762726" y="5345650"/>
              <a:ext cx="240485" cy="252000"/>
            </a:xfrm>
            <a:custGeom>
              <a:avLst/>
              <a:gdLst>
                <a:gd name="connsiteX0" fmla="*/ 342519 w 1256156"/>
                <a:gd name="connsiteY0" fmla="*/ 0 h 2857500"/>
                <a:gd name="connsiteX1" fmla="*/ 91345 w 1256156"/>
                <a:gd name="connsiteY1" fmla="*/ 0 h 2857500"/>
                <a:gd name="connsiteX2" fmla="*/ 0 w 1256156"/>
                <a:gd name="connsiteY2" fmla="*/ 0 h 2857500"/>
                <a:gd name="connsiteX3" fmla="*/ 913543 w 1256156"/>
                <a:gd name="connsiteY3" fmla="*/ 1428750 h 2857500"/>
                <a:gd name="connsiteX4" fmla="*/ 0 w 1256156"/>
                <a:gd name="connsiteY4" fmla="*/ 2857500 h 2857500"/>
                <a:gd name="connsiteX5" fmla="*/ 342519 w 1256156"/>
                <a:gd name="connsiteY5" fmla="*/ 2857500 h 2857500"/>
                <a:gd name="connsiteX6" fmla="*/ 1256157 w 1256156"/>
                <a:gd name="connsiteY6" fmla="*/ 1428750 h 285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56156" h="2857500">
                  <a:moveTo>
                    <a:pt x="342519" y="0"/>
                  </a:moveTo>
                  <a:lnTo>
                    <a:pt x="91345" y="0"/>
                  </a:lnTo>
                  <a:lnTo>
                    <a:pt x="0" y="0"/>
                  </a:lnTo>
                  <a:lnTo>
                    <a:pt x="913543" y="1428750"/>
                  </a:lnTo>
                  <a:lnTo>
                    <a:pt x="0" y="2857500"/>
                  </a:lnTo>
                  <a:lnTo>
                    <a:pt x="342519" y="2857500"/>
                  </a:lnTo>
                  <a:lnTo>
                    <a:pt x="1256157" y="142875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1134158"/>
              <a:endParaRPr lang="en-AU" sz="2400">
                <a:solidFill>
                  <a:prstClr val="white"/>
                </a:solidFill>
              </a:endParaRPr>
            </a:p>
          </p:txBody>
        </p:sp>
      </p:grp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8B6E5A6B-5018-AAE7-EA4A-874DFD0C2BF5}"/>
              </a:ext>
            </a:extLst>
          </p:cNvPr>
          <p:cNvSpPr txBox="1">
            <a:spLocks/>
          </p:cNvSpPr>
          <p:nvPr/>
        </p:nvSpPr>
        <p:spPr>
          <a:xfrm>
            <a:off x="619902" y="2501117"/>
            <a:ext cx="4474589" cy="2614151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>
                <a:latin typeface="+mn-lt"/>
              </a:rPr>
              <a:t>1. NPA Providers will be responsible for approving individual Assessors </a:t>
            </a:r>
          </a:p>
          <a:p>
            <a:pPr marL="202500" lvl="2" indent="0">
              <a:spcBef>
                <a:spcPts val="338"/>
              </a:spcBef>
              <a:buNone/>
            </a:pPr>
            <a:endParaRPr lang="en-AU" sz="1600" dirty="0">
              <a:latin typeface="+mn-lt"/>
              <a:ea typeface="MS Mincho" panose="02020609040205080304" pitchFamily="49" charset="-128"/>
            </a:endParaRPr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A443A3A9-A9B6-0B5F-9EF0-2391326B6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16230" y="5014472"/>
            <a:ext cx="4474589" cy="100796"/>
          </a:xfrm>
          <a:prstGeom prst="rect">
            <a:avLst/>
          </a:prstGeom>
          <a:solidFill>
            <a:schemeClr val="accent6"/>
          </a:solidFill>
          <a:ln w="19050">
            <a:solidFill>
              <a:schemeClr val="accent6"/>
            </a:solidFill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2066921-BF88-F504-C8B9-809274A2B7D3}"/>
              </a:ext>
            </a:extLst>
          </p:cNvPr>
          <p:cNvSpPr txBox="1">
            <a:spLocks/>
          </p:cNvSpPr>
          <p:nvPr/>
        </p:nvSpPr>
        <p:spPr>
          <a:xfrm>
            <a:off x="5986554" y="2501117"/>
            <a:ext cx="4474589" cy="2614151"/>
          </a:xfrm>
          <a:prstGeom prst="rect">
            <a:avLst/>
          </a:prstGeom>
          <a:solidFill>
            <a:schemeClr val="bg1"/>
          </a:solidFill>
          <a:ln w="19050">
            <a:solidFill>
              <a:srgbClr val="005A70"/>
            </a:solidFill>
          </a:ln>
        </p:spPr>
        <p:txBody>
          <a:bodyPr lIns="72000" tIns="108000" rIns="72000" bIns="14400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>
                <a:latin typeface="+mn-lt"/>
              </a:rPr>
              <a:t>2. NPA Provider numbers will be capped in each ESA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EF6A84AF-C4F5-FDF5-5E5A-DECF77CA23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5991607" y="5007135"/>
            <a:ext cx="4473405" cy="100796"/>
          </a:xfrm>
          <a:prstGeom prst="rect">
            <a:avLst/>
          </a:prstGeom>
          <a:solidFill>
            <a:srgbClr val="005568"/>
          </a:solidFill>
          <a:ln w="19050">
            <a:noFill/>
          </a:ln>
        </p:spPr>
        <p:txBody>
          <a:bodyPr wrap="square" lIns="144000" tIns="36000" rIns="144000" bIns="36000" anchor="ctr">
            <a:noAutofit/>
          </a:bodyPr>
          <a:lstStyle>
            <a:lvl1pPr marL="0" indent="0" algn="ctr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accent2"/>
                </a:solidFill>
                <a:latin typeface="Segoe UI Semibold" panose="020B07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504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82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11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000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DEAD-DE34-97DF-342A-593691673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19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8C937A-988B-4DFF-9B07-7204BDA36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70847"/>
            <a:ext cx="12192000" cy="2823882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450530-C675-EAE7-BECC-6BF8B3484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04683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D246F-FE0C-BEF3-049A-618272947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9472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12DD73E7-30DF-4037-0D16-0147339515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0400" y="493200"/>
            <a:ext cx="11276063" cy="7017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We invite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you to join the discussion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5568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93A545F1-7E25-25E2-3463-B804C086A6C0}"/>
              </a:ext>
            </a:extLst>
          </p:cNvPr>
          <p:cNvSpPr txBox="1"/>
          <p:nvPr/>
        </p:nvSpPr>
        <p:spPr>
          <a:xfrm>
            <a:off x="279321" y="2325621"/>
            <a:ext cx="7245199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Use QR code or go to: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AU" sz="2800" u="sng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https://app.sli.do/event/uXcTz5xxLX2PcThewuVTYw</a:t>
            </a: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pic>
        <p:nvPicPr>
          <p:cNvPr id="6" name="Picture 5" descr="Use QR code or go to:&#10;https://app.sli.do/event/uXcTz5xxLX2PcThewuVTYw">
            <a:extLst>
              <a:ext uri="{FF2B5EF4-FFF2-40B4-BE49-F238E27FC236}">
                <a16:creationId xmlns:a16="http://schemas.microsoft.com/office/drawing/2014/main" id="{D19F513F-B0B5-0762-2967-3303F9C8D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000" y="221253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17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07F6681-2E87-C04C-2130-25EAA005C6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289213"/>
            <a:ext cx="12192000" cy="2823882"/>
          </a:xfrm>
          <a:prstGeom prst="rect">
            <a:avLst/>
          </a:prstGeom>
          <a:solidFill>
            <a:srgbClr val="00A2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4C634C-3FF9-DACC-3C66-08614A9B6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82304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33BB657-9291-D473-A475-1AF3D0BC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13095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9D4833-7367-969A-A9D2-A26AB515BE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0858" y="457943"/>
            <a:ext cx="9134461" cy="67710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 of Country</a:t>
            </a:r>
          </a:p>
        </p:txBody>
      </p:sp>
      <p:sp>
        <p:nvSpPr>
          <p:cNvPr id="3" name="TextBox 38">
            <a:extLst>
              <a:ext uri="{FF2B5EF4-FFF2-40B4-BE49-F238E27FC236}">
                <a16:creationId xmlns:a16="http://schemas.microsoft.com/office/drawing/2014/main" id="{8925005D-1500-34CA-2AFD-A8F19300D40A}"/>
              </a:ext>
            </a:extLst>
          </p:cNvPr>
          <p:cNvSpPr txBox="1"/>
          <p:nvPr/>
        </p:nvSpPr>
        <p:spPr>
          <a:xfrm>
            <a:off x="3619439" y="2546992"/>
            <a:ext cx="82184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n-ea"/>
                <a:cs typeface="Segoe UI"/>
              </a:rPr>
              <a:t>The Department of Social Services acknowledges Aboriginal and Torres Strait Islander peoples throughout Australia and their continuing connection to land, water, culture and community.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2400" i="1">
              <a:solidFill>
                <a:schemeClr val="bg1"/>
              </a:solidFill>
              <a:latin typeface="Tahoma"/>
              <a:cs typeface="Segoe UI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i="1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n-ea"/>
                <a:cs typeface="Segoe UI"/>
              </a:rPr>
              <a:t>We pay our respects to the Elders both past and present.</a:t>
            </a:r>
            <a:endParaRPr kumimoji="0" lang="en-AU" sz="200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700C24F-B2AC-F915-3599-88D2550A4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32012" y="2330157"/>
            <a:ext cx="2736000" cy="273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 descr="This is an image of Australia depicted as an indigenous design of paths coming together as connected communities.." title="An image of Australia as an indigenous design">
            <a:extLst>
              <a:ext uri="{FF2B5EF4-FFF2-40B4-BE49-F238E27FC236}">
                <a16:creationId xmlns:a16="http://schemas.microsoft.com/office/drawing/2014/main" id="{523822B9-9D00-D143-0F97-B383B83DF0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08" y="2546992"/>
            <a:ext cx="2371234" cy="242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67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444103B-C508-427C-ED9F-0B6540F07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7681" y="2005626"/>
            <a:ext cx="10414797" cy="324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noFill/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D16DB-3A7D-7C4A-B52B-C48E84668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502478" cy="1354217"/>
          </a:xfrm>
        </p:spPr>
        <p:txBody>
          <a:bodyPr/>
          <a:lstStyle/>
          <a:p>
            <a:r>
              <a:rPr lang="en-AU" dirty="0"/>
              <a:t>Request for Tender (RFT) process – Lodging a Response  </a:t>
            </a:r>
          </a:p>
        </p:txBody>
      </p:sp>
      <p:sp>
        <p:nvSpPr>
          <p:cNvPr id="4" name="Oval 12">
            <a:extLst>
              <a:ext uri="{FF2B5EF4-FFF2-40B4-BE49-F238E27FC236}">
                <a16:creationId xmlns:a16="http://schemas.microsoft.com/office/drawing/2014/main" id="{473167C4-A597-886F-85D3-1F6631DA0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9391" y="2394486"/>
            <a:ext cx="2446211" cy="2367950"/>
          </a:xfrm>
          <a:prstGeom prst="ellipse">
            <a:avLst/>
          </a:prstGeom>
          <a:noFill/>
          <a:ln w="28575" cap="flat">
            <a:solidFill>
              <a:schemeClr val="accent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8" tIns="45731" rIns="36008" bIns="4573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dirty="0"/>
              <a:t>Conditions for participation </a:t>
            </a:r>
          </a:p>
        </p:txBody>
      </p:sp>
      <p:sp>
        <p:nvSpPr>
          <p:cNvPr id="9" name="Oval 12">
            <a:extLst>
              <a:ext uri="{FF2B5EF4-FFF2-40B4-BE49-F238E27FC236}">
                <a16:creationId xmlns:a16="http://schemas.microsoft.com/office/drawing/2014/main" id="{811DDEAA-16AB-F893-FA0B-29D053236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570" y="2394486"/>
            <a:ext cx="2446211" cy="2367950"/>
          </a:xfrm>
          <a:prstGeom prst="ellipse">
            <a:avLst/>
          </a:prstGeom>
          <a:noFill/>
          <a:ln w="28575" cap="flat">
            <a:solidFill>
              <a:srgbClr val="005A7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8" tIns="45731" rIns="36008" bIns="4573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dirty="0"/>
              <a:t>Minimum content and format </a:t>
            </a:r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75514D65-9978-ECAE-CA1F-E3C21BCC8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490" y="2394486"/>
            <a:ext cx="2446211" cy="2367950"/>
          </a:xfrm>
          <a:prstGeom prst="ellipse">
            <a:avLst/>
          </a:prstGeom>
          <a:noFill/>
          <a:ln w="28575" cap="flat">
            <a:solidFill>
              <a:srgbClr val="B1E4E3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8" tIns="45731" rIns="36008" bIns="4573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dirty="0">
                <a:ea typeface="+mn-lt"/>
                <a:cs typeface="+mn-lt"/>
              </a:rPr>
              <a:t>Employment Service </a:t>
            </a:r>
          </a:p>
          <a:p>
            <a:pPr algn="ctr"/>
            <a:r>
              <a:rPr lang="en-AU" dirty="0">
                <a:ea typeface="+mn-lt"/>
                <a:cs typeface="+mn-lt"/>
              </a:rPr>
              <a:t>Area</a:t>
            </a:r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8150712C-814E-EB48-298B-A1A4178C5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927" y="2394486"/>
            <a:ext cx="2446211" cy="2367950"/>
          </a:xfrm>
          <a:prstGeom prst="ellipse">
            <a:avLst/>
          </a:prstGeom>
          <a:noFill/>
          <a:ln w="28575" cap="flat">
            <a:solidFill>
              <a:srgbClr val="005A7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36008" tIns="45731" rIns="36008" bIns="45731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2000" dirty="0">
                <a:ea typeface="+mn-lt"/>
                <a:cs typeface="+mn-lt"/>
              </a:rPr>
              <a:t>Evaluation criteria </a:t>
            </a:r>
          </a:p>
        </p:txBody>
      </p:sp>
    </p:spTree>
    <p:extLst>
      <p:ext uri="{BB962C8B-B14F-4D97-AF65-F5344CB8AC3E}">
        <p14:creationId xmlns:p14="http://schemas.microsoft.com/office/powerpoint/2010/main" val="318124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3E4BAB2-9012-6A49-1257-9C161A048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13914" y="2619375"/>
            <a:ext cx="11061030" cy="3004659"/>
          </a:xfrm>
          <a:prstGeom prst="rect">
            <a:avLst/>
          </a:prstGeom>
          <a:solidFill>
            <a:srgbClr val="B1E4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0271E52-730B-F004-4A18-7A5FA282C6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45328" y="2970009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332553A-3882-76D9-C1D2-2CEDED6B8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89213" y="3227403"/>
            <a:ext cx="1375340" cy="182978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 sz="1600">
              <a:ea typeface="+mn-lt"/>
              <a:cs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0D16DB-3A7D-7C4A-B52B-C48E84668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502478" cy="1354217"/>
          </a:xfrm>
        </p:spPr>
        <p:txBody>
          <a:bodyPr/>
          <a:lstStyle/>
          <a:p>
            <a:r>
              <a:rPr lang="en-AU" dirty="0"/>
              <a:t>Request for Tender (</a:t>
            </a:r>
            <a:r>
              <a:rPr lang="en-AU" dirty="0" err="1"/>
              <a:t>RFT</a:t>
            </a:r>
            <a:r>
              <a:rPr lang="en-AU" dirty="0"/>
              <a:t>) process – </a:t>
            </a:r>
            <a:r>
              <a:rPr lang="en-AU" dirty="0">
                <a:ea typeface="+mj-lt"/>
                <a:cs typeface="+mj-lt"/>
              </a:rPr>
              <a:t>Evaluation of Responses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905DFE-E3FE-0C9B-23AA-A465D8CA8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51038"/>
            <a:ext cx="10514012" cy="4118504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AU" b="1" dirty="0">
                <a:ea typeface="+mn-lt"/>
                <a:cs typeface="+mn-lt"/>
              </a:rPr>
              <a:t>Staged approach to evaluation: </a:t>
            </a:r>
          </a:p>
          <a:p>
            <a:endParaRPr lang="en-AU" b="1" dirty="0">
              <a:ea typeface="+mn-lt"/>
              <a:cs typeface="+mn-lt"/>
            </a:endParaRPr>
          </a:p>
          <a:p>
            <a:endParaRPr lang="en-AU" b="1" dirty="0">
              <a:ea typeface="+mn-lt"/>
              <a:cs typeface="+mn-lt"/>
            </a:endParaRPr>
          </a:p>
          <a:p>
            <a:endParaRPr lang="en-AU" dirty="0">
              <a:ea typeface="+mn-lt"/>
              <a:cs typeface="+mn-lt"/>
            </a:endParaRPr>
          </a:p>
          <a:p>
            <a:endParaRPr lang="en-AU" dirty="0">
              <a:ea typeface="+mn-lt"/>
              <a:cs typeface="+mn-lt"/>
            </a:endParaRPr>
          </a:p>
          <a:p>
            <a:endParaRPr lang="en-AU" dirty="0">
              <a:ea typeface="+mn-lt"/>
              <a:cs typeface="+mn-lt"/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1372756-BC6E-EA34-BA10-17FAA7660D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22661" y="2994268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20C60AB6-35E0-E94E-E898-BBCD2FD19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82967" y="2970008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A4689D3-8797-F034-91AE-61D6B0F31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906795" y="2982469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8B2A33B-865D-93A7-0683-2CA53A9F3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601367" y="2985711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E42D1869-B178-A1BC-D001-43071A090B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9713" y="2988593"/>
            <a:ext cx="443590" cy="486764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84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639F5F-0DC1-1002-BDD5-27A23A2A9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82648" y="3217378"/>
            <a:ext cx="1371291" cy="182978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C9436-CA09-4F2C-DCBB-E85EE32AB3BA}"/>
              </a:ext>
            </a:extLst>
          </p:cNvPr>
          <p:cNvSpPr txBox="1"/>
          <p:nvPr/>
        </p:nvSpPr>
        <p:spPr>
          <a:xfrm>
            <a:off x="1116667" y="3259750"/>
            <a:ext cx="1346438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8987"/>
            <a:r>
              <a:rPr lang="en-AU" sz="1600" b="1" dirty="0">
                <a:ea typeface="+mn-lt"/>
                <a:cs typeface="+mn-lt"/>
              </a:rPr>
              <a:t>Stage 1 – </a:t>
            </a:r>
          </a:p>
          <a:p>
            <a:pPr algn="ctr" defTabSz="1218987"/>
            <a:endParaRPr lang="en-AU" sz="1600" b="1" dirty="0">
              <a:ea typeface="+mn-lt"/>
              <a:cs typeface="+mn-lt"/>
            </a:endParaRPr>
          </a:p>
          <a:p>
            <a:pPr algn="ctr" defTabSz="1218987"/>
            <a:r>
              <a:rPr lang="en-AU" sz="1600" dirty="0">
                <a:latin typeface="Tahoma"/>
                <a:ea typeface="+mn-lt"/>
                <a:cs typeface="Tahoma"/>
              </a:rPr>
              <a:t>Receipt and screening of Tenders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EBCB03-CEE0-D401-3D36-2D0C4F387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782469" y="3213028"/>
            <a:ext cx="1366214" cy="1820158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14AF41-B4B0-CEC5-CACC-B746F88F4143}"/>
              </a:ext>
            </a:extLst>
          </p:cNvPr>
          <p:cNvSpPr txBox="1"/>
          <p:nvPr/>
        </p:nvSpPr>
        <p:spPr>
          <a:xfrm>
            <a:off x="2850922" y="3270732"/>
            <a:ext cx="1297295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8987"/>
            <a:r>
              <a:rPr lang="en-AU" sz="1600" b="1" dirty="0">
                <a:ea typeface="+mn-lt"/>
                <a:cs typeface="+mn-lt"/>
              </a:rPr>
              <a:t>Stage 2 – </a:t>
            </a:r>
          </a:p>
          <a:p>
            <a:pPr algn="ctr" defTabSz="1218987"/>
            <a:endParaRPr lang="en-AU" sz="1600" b="1" dirty="0">
              <a:ea typeface="+mn-lt"/>
              <a:cs typeface="+mn-lt"/>
            </a:endParaRPr>
          </a:p>
          <a:p>
            <a:pPr algn="ctr" defTabSz="1218987"/>
            <a:r>
              <a:rPr lang="en-AU" sz="1600" dirty="0">
                <a:ea typeface="+mn-lt"/>
                <a:cs typeface="+mn-lt"/>
              </a:rPr>
              <a:t>Assessment  against selection criteria</a:t>
            </a:r>
            <a:endParaRPr lang="en-PH" sz="1600" b="1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01BAAAB-E31F-8F8A-C298-690A3B9B2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96773" y="3224377"/>
            <a:ext cx="1402391" cy="180032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 sz="1600">
              <a:ea typeface="+mn-lt"/>
              <a:cs typeface="+mn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C0B76A-F049-0111-72A1-0F3684024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62858" y="3226903"/>
            <a:ext cx="1373940" cy="182830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rtlCol="0" anchor="ctr"/>
          <a:lstStyle/>
          <a:p>
            <a:pPr algn="ctr"/>
            <a:endParaRPr lang="en-US" sz="1600">
              <a:ea typeface="+mn-lt"/>
              <a:cs typeface="+mn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F3DB97-2A03-FE32-8C9C-B7D0155B3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39599" y="3222700"/>
            <a:ext cx="1366640" cy="1805844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rgbClr val="00848B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1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A91164F-E432-1010-F52D-6B48E42623EF}"/>
              </a:ext>
            </a:extLst>
          </p:cNvPr>
          <p:cNvSpPr txBox="1"/>
          <p:nvPr/>
        </p:nvSpPr>
        <p:spPr>
          <a:xfrm>
            <a:off x="4601025" y="3262068"/>
            <a:ext cx="1404397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Stage 3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600" b="1" dirty="0">
              <a:solidFill>
                <a:prstClr val="black"/>
              </a:solidFill>
              <a:latin typeface="Tahoma"/>
              <a:ea typeface="Tahoma"/>
              <a:cs typeface="Tahoma"/>
            </a:endParaRPr>
          </a:p>
          <a:p>
            <a:pPr algn="ctr">
              <a:defRPr/>
            </a:pPr>
            <a:r>
              <a:rPr lang="en-AU" sz="1600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Right Fit For Risk </a:t>
            </a:r>
          </a:p>
          <a:p>
            <a:pPr algn="ctr">
              <a:defRPr/>
            </a:pPr>
            <a:r>
              <a:rPr lang="en-AU" sz="1600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preliminary</a:t>
            </a:r>
          </a:p>
          <a:p>
            <a:pPr algn="ctr">
              <a:defRPr/>
            </a:pPr>
            <a:r>
              <a:rPr lang="en-AU" sz="1600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assessment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Tahoma"/>
              <a:cs typeface="Tahom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0F8C54-A8ED-A8BE-4FB0-FEA685B37B8C}"/>
              </a:ext>
            </a:extLst>
          </p:cNvPr>
          <p:cNvSpPr txBox="1"/>
          <p:nvPr/>
        </p:nvSpPr>
        <p:spPr>
          <a:xfrm>
            <a:off x="6390632" y="3262068"/>
            <a:ext cx="1429236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AU" sz="1600" b="1" dirty="0">
                <a:ea typeface="+mn-lt"/>
                <a:cs typeface="+mn-lt"/>
              </a:rPr>
              <a:t>Stage 4 –</a:t>
            </a:r>
            <a:r>
              <a:rPr lang="en-AU" sz="1600" dirty="0">
                <a:ea typeface="+mn-lt"/>
                <a:cs typeface="+mn-lt"/>
              </a:rPr>
              <a:t> </a:t>
            </a:r>
          </a:p>
          <a:p>
            <a:pPr algn="ctr"/>
            <a:endParaRPr lang="en-AU" sz="1600" dirty="0">
              <a:ea typeface="+mn-lt"/>
              <a:cs typeface="+mn-lt"/>
            </a:endParaRPr>
          </a:p>
          <a:p>
            <a:pPr algn="ctr"/>
            <a:r>
              <a:rPr lang="en-AU" sz="1600" dirty="0">
                <a:ea typeface="+mn-lt"/>
                <a:cs typeface="+mn-lt"/>
              </a:rPr>
              <a:t>Financial viability assessment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75FE3A4-D612-5034-B97A-CA7EA4A26EFF}"/>
              </a:ext>
            </a:extLst>
          </p:cNvPr>
          <p:cNvSpPr txBox="1"/>
          <p:nvPr/>
        </p:nvSpPr>
        <p:spPr>
          <a:xfrm>
            <a:off x="8058406" y="3262069"/>
            <a:ext cx="1375132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AU" sz="1600" b="1" dirty="0">
                <a:ea typeface="+mn-lt"/>
                <a:cs typeface="+mn-lt"/>
              </a:rPr>
              <a:t>Stage 5 –</a:t>
            </a:r>
            <a:r>
              <a:rPr lang="en-AU" sz="1600" dirty="0">
                <a:ea typeface="+mn-lt"/>
                <a:cs typeface="+mn-lt"/>
              </a:rPr>
              <a:t> </a:t>
            </a:r>
          </a:p>
          <a:p>
            <a:pPr algn="ctr"/>
            <a:endParaRPr lang="en-AU" sz="1600" dirty="0">
              <a:ea typeface="+mn-lt"/>
              <a:cs typeface="+mn-lt"/>
            </a:endParaRPr>
          </a:p>
          <a:p>
            <a:pPr algn="ctr"/>
            <a:r>
              <a:rPr lang="en-AU" sz="1600" dirty="0">
                <a:ea typeface="+mn-lt"/>
                <a:cs typeface="+mn-lt"/>
              </a:rPr>
              <a:t>Value for money assessment </a:t>
            </a:r>
            <a:endParaRPr lang="en-US" sz="1600" dirty="0">
              <a:ea typeface="+mn-lt"/>
              <a:cs typeface="+mn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9E0CDB-2D30-739B-5B67-356374D09000}"/>
              </a:ext>
            </a:extLst>
          </p:cNvPr>
          <p:cNvSpPr txBox="1"/>
          <p:nvPr/>
        </p:nvSpPr>
        <p:spPr>
          <a:xfrm>
            <a:off x="9738684" y="3266798"/>
            <a:ext cx="1420607" cy="132343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Stage </a:t>
            </a:r>
            <a:r>
              <a:rPr lang="en-AU" sz="1600" b="1" dirty="0">
                <a:solidFill>
                  <a:prstClr val="black"/>
                </a:solidFill>
                <a:latin typeface="Tahoma"/>
                <a:ea typeface="Tahoma"/>
                <a:cs typeface="Tahoma"/>
              </a:rPr>
              <a:t>6</a:t>
            </a:r>
            <a:r>
              <a:rPr kumimoji="0" lang="en-A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 –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600" b="1" dirty="0">
              <a:solidFill>
                <a:prstClr val="black"/>
              </a:solidFill>
              <a:latin typeface="Tahoma"/>
              <a:ea typeface="Tahoma"/>
              <a:cs typeface="Tahoma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Negotiations and final decisions</a:t>
            </a:r>
            <a:endParaRPr kumimoji="0" lang="en-PH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532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D4C375A-D631-2CA0-6123-72291B8D7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59793"/>
            <a:ext cx="4959986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0F9A2-2672-3CB9-5CFA-F93FDF669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480261" y="5159793"/>
            <a:ext cx="4708563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73600"/>
            <a:ext cx="7972148" cy="677108"/>
          </a:xfrm>
        </p:spPr>
        <p:txBody>
          <a:bodyPr/>
          <a:lstStyle/>
          <a:p>
            <a:r>
              <a:rPr lang="en-AU" dirty="0"/>
              <a:t>How will tenders be assessed?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9EC9416-5F3A-F937-E212-DD4628ABCDC0}"/>
              </a:ext>
            </a:extLst>
          </p:cNvPr>
          <p:cNvSpPr txBox="1"/>
          <p:nvPr/>
        </p:nvSpPr>
        <p:spPr>
          <a:xfrm>
            <a:off x="530173" y="1335093"/>
            <a:ext cx="9022619" cy="398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09600" marR="0" lvl="1" indent="-34290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ea typeface="+mn-ea"/>
                <a:cs typeface="Calibri"/>
              </a:rPr>
              <a:t>Proposed selection criteria: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ea typeface="+mn-ea"/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C8B4C-ABF3-7AE2-B8C6-85F61BDA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691899"/>
            <a:ext cx="495998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117EA-4561-16A0-4D14-5AB70889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480263" y="4691899"/>
            <a:ext cx="4708562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EB98DDC-60B8-D260-A633-AC7EF6821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53530" y="2757600"/>
            <a:ext cx="2520276" cy="3497135"/>
            <a:chOff x="987086" y="1844824"/>
            <a:chExt cx="2520276" cy="349713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CC8F4B9-78AC-F169-8B16-80DECEBF9D2F}"/>
                </a:ext>
              </a:extLst>
            </p:cNvPr>
            <p:cNvSpPr/>
            <p:nvPr/>
          </p:nvSpPr>
          <p:spPr>
            <a:xfrm>
              <a:off x="1053852" y="4793424"/>
              <a:ext cx="2432726" cy="511194"/>
            </a:xfrm>
            <a:prstGeom prst="rect">
              <a:avLst/>
            </a:prstGeom>
            <a:solidFill>
              <a:sysClr val="windowText" lastClr="000000">
                <a:lumMod val="95000"/>
                <a:lumOff val="5000"/>
                <a:alpha val="54000"/>
              </a:sysClr>
            </a:solidFill>
            <a:ln w="25400" cap="flat" cmpd="sng" algn="ctr">
              <a:noFill/>
              <a:prstDash val="solid"/>
            </a:ln>
            <a:effectLst>
              <a:softEdge rad="190500"/>
            </a:effectLst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CDD201D-6974-E2C9-D096-6E555815B3F3}"/>
                </a:ext>
              </a:extLst>
            </p:cNvPr>
            <p:cNvSpPr/>
            <p:nvPr/>
          </p:nvSpPr>
          <p:spPr>
            <a:xfrm flipV="1">
              <a:off x="987086" y="1844824"/>
              <a:ext cx="2520276" cy="3497135"/>
            </a:xfrm>
            <a:custGeom>
              <a:avLst/>
              <a:gdLst>
                <a:gd name="connsiteX0" fmla="*/ 0 w 2520276"/>
                <a:gd name="connsiteY0" fmla="*/ 3497135 h 3497135"/>
                <a:gd name="connsiteX1" fmla="*/ 2520276 w 2520276"/>
                <a:gd name="connsiteY1" fmla="*/ 3497135 h 3497135"/>
                <a:gd name="connsiteX2" fmla="*/ 2520276 w 2520276"/>
                <a:gd name="connsiteY2" fmla="*/ 328787 h 3497135"/>
                <a:gd name="connsiteX3" fmla="*/ 816053 w 2520276"/>
                <a:gd name="connsiteY3" fmla="*/ 328787 h 3497135"/>
                <a:gd name="connsiteX4" fmla="*/ 549799 w 2520276"/>
                <a:gd name="connsiteY4" fmla="*/ 0 h 3497135"/>
                <a:gd name="connsiteX5" fmla="*/ 283545 w 2520276"/>
                <a:gd name="connsiteY5" fmla="*/ 328787 h 3497135"/>
                <a:gd name="connsiteX6" fmla="*/ 0 w 2520276"/>
                <a:gd name="connsiteY6" fmla="*/ 328787 h 349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76" h="3497135">
                  <a:moveTo>
                    <a:pt x="0" y="3497135"/>
                  </a:moveTo>
                  <a:lnTo>
                    <a:pt x="2520276" y="3497135"/>
                  </a:lnTo>
                  <a:lnTo>
                    <a:pt x="2520276" y="328787"/>
                  </a:lnTo>
                  <a:lnTo>
                    <a:pt x="816053" y="328787"/>
                  </a:lnTo>
                  <a:lnTo>
                    <a:pt x="549799" y="0"/>
                  </a:lnTo>
                  <a:lnTo>
                    <a:pt x="283545" y="328787"/>
                  </a:lnTo>
                  <a:lnTo>
                    <a:pt x="0" y="328787"/>
                  </a:ln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solidFill>
                <a:srgbClr val="9FB1BC">
                  <a:lumMod val="40000"/>
                  <a:lumOff val="60000"/>
                </a:srgbClr>
              </a:solidFill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B3C603E-E0D8-AB62-BF44-234BC340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59987" y="2757234"/>
            <a:ext cx="2520276" cy="3497135"/>
            <a:chOff x="4880085" y="1844824"/>
            <a:chExt cx="2520276" cy="349713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74A39BF-A38B-DF61-A9FF-4DF019301FDB}"/>
                </a:ext>
              </a:extLst>
            </p:cNvPr>
            <p:cNvSpPr/>
            <p:nvPr/>
          </p:nvSpPr>
          <p:spPr>
            <a:xfrm>
              <a:off x="4946851" y="4793424"/>
              <a:ext cx="2432726" cy="511194"/>
            </a:xfrm>
            <a:prstGeom prst="rect">
              <a:avLst/>
            </a:prstGeom>
            <a:solidFill>
              <a:sysClr val="windowText" lastClr="000000">
                <a:lumMod val="95000"/>
                <a:lumOff val="5000"/>
                <a:alpha val="54000"/>
              </a:sysClr>
            </a:solidFill>
            <a:ln w="25400" cap="flat" cmpd="sng" algn="ctr">
              <a:noFill/>
              <a:prstDash val="solid"/>
            </a:ln>
            <a:effectLst>
              <a:softEdge rad="190500"/>
            </a:effectLst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EA027890-4784-2FF0-DA49-51FBF89891D1}"/>
                </a:ext>
              </a:extLst>
            </p:cNvPr>
            <p:cNvSpPr/>
            <p:nvPr/>
          </p:nvSpPr>
          <p:spPr>
            <a:xfrm flipV="1">
              <a:off x="4880085" y="1844824"/>
              <a:ext cx="2520276" cy="3497135"/>
            </a:xfrm>
            <a:custGeom>
              <a:avLst/>
              <a:gdLst>
                <a:gd name="connsiteX0" fmla="*/ 0 w 2520276"/>
                <a:gd name="connsiteY0" fmla="*/ 3497135 h 3497135"/>
                <a:gd name="connsiteX1" fmla="*/ 2520276 w 2520276"/>
                <a:gd name="connsiteY1" fmla="*/ 3497135 h 3497135"/>
                <a:gd name="connsiteX2" fmla="*/ 2520276 w 2520276"/>
                <a:gd name="connsiteY2" fmla="*/ 328787 h 3497135"/>
                <a:gd name="connsiteX3" fmla="*/ 816053 w 2520276"/>
                <a:gd name="connsiteY3" fmla="*/ 328787 h 3497135"/>
                <a:gd name="connsiteX4" fmla="*/ 549799 w 2520276"/>
                <a:gd name="connsiteY4" fmla="*/ 0 h 3497135"/>
                <a:gd name="connsiteX5" fmla="*/ 283545 w 2520276"/>
                <a:gd name="connsiteY5" fmla="*/ 328787 h 3497135"/>
                <a:gd name="connsiteX6" fmla="*/ 0 w 2520276"/>
                <a:gd name="connsiteY6" fmla="*/ 328787 h 349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76" h="3497135">
                  <a:moveTo>
                    <a:pt x="0" y="3497135"/>
                  </a:moveTo>
                  <a:lnTo>
                    <a:pt x="2520276" y="3497135"/>
                  </a:lnTo>
                  <a:lnTo>
                    <a:pt x="2520276" y="328787"/>
                  </a:lnTo>
                  <a:lnTo>
                    <a:pt x="816053" y="328787"/>
                  </a:lnTo>
                  <a:lnTo>
                    <a:pt x="549799" y="0"/>
                  </a:lnTo>
                  <a:lnTo>
                    <a:pt x="283545" y="328787"/>
                  </a:lnTo>
                  <a:lnTo>
                    <a:pt x="0" y="328787"/>
                  </a:ln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solidFill>
                <a:srgbClr val="9FB1BC">
                  <a:lumMod val="40000"/>
                  <a:lumOff val="60000"/>
                </a:srgbClr>
              </a:solidFill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B7DEEFF-96EA-C600-8142-5DFB5EC5B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44383" y="2757600"/>
            <a:ext cx="2520276" cy="3497135"/>
            <a:chOff x="8708871" y="1844824"/>
            <a:chExt cx="2520276" cy="349713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A6926B6-AA4E-B8B5-A4BC-ACA8C9DC7CE0}"/>
                </a:ext>
              </a:extLst>
            </p:cNvPr>
            <p:cNvSpPr/>
            <p:nvPr/>
          </p:nvSpPr>
          <p:spPr>
            <a:xfrm>
              <a:off x="8775637" y="4793424"/>
              <a:ext cx="2432726" cy="511194"/>
            </a:xfrm>
            <a:prstGeom prst="rect">
              <a:avLst/>
            </a:prstGeom>
            <a:solidFill>
              <a:sysClr val="windowText" lastClr="000000">
                <a:lumMod val="95000"/>
                <a:lumOff val="5000"/>
                <a:alpha val="54000"/>
              </a:sysClr>
            </a:solidFill>
            <a:ln w="25400" cap="flat" cmpd="sng" algn="ctr">
              <a:noFill/>
              <a:prstDash val="solid"/>
            </a:ln>
            <a:effectLst>
              <a:softEdge rad="190500"/>
            </a:effectLst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F207B2A-6EB8-1B8C-FE07-F8BFC26E6702}"/>
                </a:ext>
              </a:extLst>
            </p:cNvPr>
            <p:cNvSpPr/>
            <p:nvPr/>
          </p:nvSpPr>
          <p:spPr>
            <a:xfrm flipV="1">
              <a:off x="8708871" y="1844824"/>
              <a:ext cx="2520276" cy="3497135"/>
            </a:xfrm>
            <a:custGeom>
              <a:avLst/>
              <a:gdLst>
                <a:gd name="connsiteX0" fmla="*/ 0 w 2520276"/>
                <a:gd name="connsiteY0" fmla="*/ 3497135 h 3497135"/>
                <a:gd name="connsiteX1" fmla="*/ 2520276 w 2520276"/>
                <a:gd name="connsiteY1" fmla="*/ 3497135 h 3497135"/>
                <a:gd name="connsiteX2" fmla="*/ 2520276 w 2520276"/>
                <a:gd name="connsiteY2" fmla="*/ 328787 h 3497135"/>
                <a:gd name="connsiteX3" fmla="*/ 816053 w 2520276"/>
                <a:gd name="connsiteY3" fmla="*/ 328787 h 3497135"/>
                <a:gd name="connsiteX4" fmla="*/ 549799 w 2520276"/>
                <a:gd name="connsiteY4" fmla="*/ 0 h 3497135"/>
                <a:gd name="connsiteX5" fmla="*/ 283545 w 2520276"/>
                <a:gd name="connsiteY5" fmla="*/ 328787 h 3497135"/>
                <a:gd name="connsiteX6" fmla="*/ 0 w 2520276"/>
                <a:gd name="connsiteY6" fmla="*/ 328787 h 3497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76" h="3497135">
                  <a:moveTo>
                    <a:pt x="0" y="3497135"/>
                  </a:moveTo>
                  <a:lnTo>
                    <a:pt x="2520276" y="3497135"/>
                  </a:lnTo>
                  <a:lnTo>
                    <a:pt x="2520276" y="328787"/>
                  </a:lnTo>
                  <a:lnTo>
                    <a:pt x="816053" y="328787"/>
                  </a:lnTo>
                  <a:lnTo>
                    <a:pt x="549799" y="0"/>
                  </a:lnTo>
                  <a:lnTo>
                    <a:pt x="283545" y="328787"/>
                  </a:lnTo>
                  <a:lnTo>
                    <a:pt x="0" y="328787"/>
                  </a:lnTo>
                  <a:close/>
                </a:path>
              </a:pathLst>
            </a:custGeom>
            <a:solidFill>
              <a:sysClr val="window" lastClr="FFFFFF"/>
            </a:solidFill>
            <a:ln w="25400" cap="flat" cmpd="sng" algn="ctr">
              <a:solidFill>
                <a:srgbClr val="9FB1BC">
                  <a:lumMod val="40000"/>
                  <a:lumOff val="60000"/>
                </a:srgbClr>
              </a:solidFill>
              <a:prstDash val="solid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4799705-273C-91E6-1975-6F1C9C42F9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8573" y="2243316"/>
            <a:ext cx="1256365" cy="1282538"/>
            <a:chOff x="738573" y="1268760"/>
            <a:chExt cx="1256365" cy="1282538"/>
          </a:xfrm>
          <a:solidFill>
            <a:srgbClr val="00A29E"/>
          </a:solidFill>
        </p:grpSpPr>
        <p:sp>
          <p:nvSpPr>
            <p:cNvPr id="21" name="Frame 20">
              <a:extLst>
                <a:ext uri="{FF2B5EF4-FFF2-40B4-BE49-F238E27FC236}">
                  <a16:creationId xmlns:a16="http://schemas.microsoft.com/office/drawing/2014/main" id="{0169CDB1-C2E5-E274-9BD7-F81293968639}"/>
                </a:ext>
              </a:extLst>
            </p:cNvPr>
            <p:cNvSpPr/>
            <p:nvPr/>
          </p:nvSpPr>
          <p:spPr>
            <a:xfrm>
              <a:off x="738573" y="1513222"/>
              <a:ext cx="1011905" cy="1038076"/>
            </a:xfrm>
            <a:prstGeom prst="frame">
              <a:avLst>
                <a:gd name="adj1" fmla="val 10491"/>
              </a:avLst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049CAAA-4994-C536-D69C-0A628A84D3DA}"/>
                </a:ext>
              </a:extLst>
            </p:cNvPr>
            <p:cNvSpPr/>
            <p:nvPr/>
          </p:nvSpPr>
          <p:spPr>
            <a:xfrm>
              <a:off x="1750478" y="1268760"/>
              <a:ext cx="244460" cy="24446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ADE08A2-9D99-D3A6-F04D-4DA7CBA02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55001" y="2243316"/>
            <a:ext cx="1251796" cy="1282538"/>
            <a:chOff x="4655001" y="1268760"/>
            <a:chExt cx="1251796" cy="1282538"/>
          </a:xfrm>
          <a:solidFill>
            <a:srgbClr val="00A29E"/>
          </a:solidFill>
        </p:grpSpPr>
        <p:sp>
          <p:nvSpPr>
            <p:cNvPr id="24" name="Frame 23">
              <a:extLst>
                <a:ext uri="{FF2B5EF4-FFF2-40B4-BE49-F238E27FC236}">
                  <a16:creationId xmlns:a16="http://schemas.microsoft.com/office/drawing/2014/main" id="{CC972C6B-C8AD-5978-E05C-03BD7E76859C}"/>
                </a:ext>
              </a:extLst>
            </p:cNvPr>
            <p:cNvSpPr/>
            <p:nvPr/>
          </p:nvSpPr>
          <p:spPr>
            <a:xfrm>
              <a:off x="4655001" y="1513222"/>
              <a:ext cx="1011905" cy="1038076"/>
            </a:xfrm>
            <a:prstGeom prst="frame">
              <a:avLst>
                <a:gd name="adj1" fmla="val 10491"/>
              </a:avLst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74D4B6A-6D6E-07FD-2753-44531E316D13}"/>
                </a:ext>
              </a:extLst>
            </p:cNvPr>
            <p:cNvSpPr/>
            <p:nvPr/>
          </p:nvSpPr>
          <p:spPr>
            <a:xfrm>
              <a:off x="5662337" y="1268760"/>
              <a:ext cx="244460" cy="24446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1B30A1D-950B-611F-6F1D-F4A9605F9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77967" y="2243316"/>
            <a:ext cx="1249477" cy="1282538"/>
            <a:chOff x="8477967" y="1268760"/>
            <a:chExt cx="1249477" cy="1282538"/>
          </a:xfrm>
          <a:solidFill>
            <a:srgbClr val="00A29E"/>
          </a:solidFill>
        </p:grpSpPr>
        <p:sp>
          <p:nvSpPr>
            <p:cNvPr id="27" name="Frame 26">
              <a:extLst>
                <a:ext uri="{FF2B5EF4-FFF2-40B4-BE49-F238E27FC236}">
                  <a16:creationId xmlns:a16="http://schemas.microsoft.com/office/drawing/2014/main" id="{BF39CD4D-7443-5526-136D-60A43BCF954F}"/>
                </a:ext>
              </a:extLst>
            </p:cNvPr>
            <p:cNvSpPr/>
            <p:nvPr/>
          </p:nvSpPr>
          <p:spPr>
            <a:xfrm>
              <a:off x="8477967" y="1513222"/>
              <a:ext cx="1011905" cy="1038076"/>
            </a:xfrm>
            <a:prstGeom prst="frame">
              <a:avLst>
                <a:gd name="adj1" fmla="val 10491"/>
              </a:avLst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E675917A-E704-9556-2F4D-FFC00DECE7EF}"/>
                </a:ext>
              </a:extLst>
            </p:cNvPr>
            <p:cNvSpPr/>
            <p:nvPr/>
          </p:nvSpPr>
          <p:spPr>
            <a:xfrm>
              <a:off x="9482984" y="1268760"/>
              <a:ext cx="244460" cy="244460"/>
            </a:xfrm>
            <a:prstGeom prst="rect">
              <a:avLst/>
            </a:prstGeom>
            <a:grp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21898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PH" sz="2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B9ECBC4A-437F-797E-C94D-A258CC4CAE33}"/>
              </a:ext>
            </a:extLst>
          </p:cNvPr>
          <p:cNvSpPr txBox="1"/>
          <p:nvPr/>
        </p:nvSpPr>
        <p:spPr>
          <a:xfrm>
            <a:off x="987447" y="2666670"/>
            <a:ext cx="5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511D45-9818-06A3-25E3-98955851A8E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188442" y="3771787"/>
            <a:ext cx="2169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AU" dirty="0">
                <a:solidFill>
                  <a:prstClr val="black"/>
                </a:solidFill>
              </a:rPr>
              <a:t>Organisational Capability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656AC3-464C-7623-D317-7805277926D5}"/>
              </a:ext>
            </a:extLst>
          </p:cNvPr>
          <p:cNvSpPr txBox="1"/>
          <p:nvPr/>
        </p:nvSpPr>
        <p:spPr>
          <a:xfrm>
            <a:off x="4903100" y="2667600"/>
            <a:ext cx="5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AFA4D6-2E38-87AA-0B04-6F98324C016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041482" y="3771787"/>
            <a:ext cx="2169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987"/>
            <a:r>
              <a:rPr lang="en-PH" dirty="0">
                <a:solidFill>
                  <a:prstClr val="black"/>
                </a:solidFill>
              </a:rPr>
              <a:t>Quality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FFAEA4-32CD-70E4-D70A-75D1518370A7}"/>
              </a:ext>
            </a:extLst>
          </p:cNvPr>
          <p:cNvSpPr txBox="1"/>
          <p:nvPr/>
        </p:nvSpPr>
        <p:spPr>
          <a:xfrm>
            <a:off x="8719472" y="2666669"/>
            <a:ext cx="5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B67FDF-F656-52C8-19E7-1300CFE18D0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8827333" y="3709356"/>
            <a:ext cx="2381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AU" dirty="0">
                <a:solidFill>
                  <a:prstClr val="black"/>
                </a:solidFill>
              </a:rPr>
              <a:t>Specialist WMS </a:t>
            </a:r>
          </a:p>
          <a:p>
            <a:pPr defTabSz="1218987"/>
            <a:r>
              <a:rPr lang="en-AU" dirty="0">
                <a:solidFill>
                  <a:prstClr val="black"/>
                </a:solidFill>
              </a:rPr>
              <a:t>(</a:t>
            </a:r>
            <a:r>
              <a:rPr lang="en-AU" i="1" dirty="0">
                <a:solidFill>
                  <a:prstClr val="black"/>
                </a:solidFill>
              </a:rPr>
              <a:t>for Providers who wish to deliver specialist WMS only</a:t>
            </a:r>
            <a:r>
              <a:rPr lang="en-AU" dirty="0">
                <a:solidFill>
                  <a:prstClr val="blac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21955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73600"/>
            <a:ext cx="7972148" cy="677108"/>
          </a:xfrm>
        </p:spPr>
        <p:txBody>
          <a:bodyPr/>
          <a:lstStyle/>
          <a:p>
            <a:r>
              <a:rPr lang="en-AU" dirty="0"/>
              <a:t>Organisational Capability (SC1)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C8B4C-ABF3-7AE2-B8C6-85F61BDA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4C375A-D631-2CA0-6123-72291B8D7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117EA-4561-16A0-4D14-5AB70889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750598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0F9A2-2672-3CB9-5CFA-F93FDF669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326664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7E0DF764-9123-B053-3900-1D587FDF7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9734" y="1594464"/>
            <a:ext cx="5556708" cy="45499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22FF0B8-4955-6640-0AF8-79B23CD603B7}"/>
              </a:ext>
            </a:extLst>
          </p:cNvPr>
          <p:cNvSpPr txBox="1"/>
          <p:nvPr/>
        </p:nvSpPr>
        <p:spPr>
          <a:xfrm>
            <a:off x="4722919" y="2733178"/>
            <a:ext cx="4545368" cy="1826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000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Describe your organisation’s capability to deliver OSA/SWS Assessment Services and/or WMS (as applicable) Assessment Services. </a:t>
            </a:r>
            <a:endParaRPr lang="en-AU" sz="20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7059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73600"/>
            <a:ext cx="9022619" cy="677108"/>
          </a:xfrm>
        </p:spPr>
        <p:txBody>
          <a:bodyPr/>
          <a:lstStyle/>
          <a:p>
            <a:r>
              <a:rPr lang="en-AU" dirty="0"/>
              <a:t>Quality (SC2)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C8B4C-ABF3-7AE2-B8C6-85F61BDA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4C375A-D631-2CA0-6123-72291B8D7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117EA-4561-16A0-4D14-5AB70889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750598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0F9A2-2672-3CB9-5CFA-F93FDF669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326664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1F8179-9134-7FAC-3094-1E146BA22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854" y="1698208"/>
            <a:ext cx="5556708" cy="4392844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828DE78F-D81E-643C-D095-0F0CF833DAF1}"/>
              </a:ext>
            </a:extLst>
          </p:cNvPr>
          <p:cNvSpPr txBox="1"/>
          <p:nvPr/>
        </p:nvSpPr>
        <p:spPr>
          <a:xfrm>
            <a:off x="4639583" y="2208333"/>
            <a:ext cx="4972692" cy="1826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000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Describe how your organisation will provide and maintain quality Assessment Services, including any Assessment Services provided by Subcontractors (if applicable). </a:t>
            </a:r>
            <a:endParaRPr lang="en-AU" sz="20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4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273600"/>
            <a:ext cx="9297441" cy="677108"/>
          </a:xfrm>
        </p:spPr>
        <p:txBody>
          <a:bodyPr/>
          <a:lstStyle/>
          <a:p>
            <a:r>
              <a:rPr lang="en-AU" dirty="0"/>
              <a:t>Specialist WMS (SC3)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BC8B4C-ABF3-7AE2-B8C6-85F61BDA69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4C375A-D631-2CA0-6123-72291B8D7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2117EA-4561-16A0-4D14-5AB708892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750598" y="4691899"/>
            <a:ext cx="4438227" cy="467893"/>
          </a:xfrm>
          <a:prstGeom prst="rect">
            <a:avLst/>
          </a:prstGeom>
          <a:solidFill>
            <a:srgbClr val="B3B6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30F9A2-2672-3CB9-5CFA-F93FDF669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8326664" y="5159793"/>
            <a:ext cx="3862161" cy="467893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8C16AA-3267-9C69-A7DF-2BB7610F7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7854" y="1849348"/>
            <a:ext cx="5556708" cy="4241704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1FB43347-48EE-40B5-2A39-A3319DCCF8E7}"/>
              </a:ext>
            </a:extLst>
          </p:cNvPr>
          <p:cNvSpPr txBox="1"/>
          <p:nvPr/>
        </p:nvSpPr>
        <p:spPr>
          <a:xfrm>
            <a:off x="4639583" y="2208333"/>
            <a:ext cx="49726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AU" sz="2000" b="1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Describe your organisation’s capability and specialist knowledge to be able to deliver Specialist WMS Assessment Services. </a:t>
            </a:r>
            <a:endParaRPr lang="en-AU" sz="2000" dirty="0">
              <a:solidFill>
                <a:schemeClr val="bg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707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D82BF-6669-3560-291C-2B6019F2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502478" cy="677108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Financial viability and other checks 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73D3EB0-6A95-33E3-B301-6BEC35461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28047" y="1452282"/>
            <a:ext cx="6637218" cy="4629541"/>
            <a:chOff x="1632787" y="2472403"/>
            <a:chExt cx="3479648" cy="2649644"/>
          </a:xfrm>
        </p:grpSpPr>
        <p:sp>
          <p:nvSpPr>
            <p:cNvPr id="6" name="Graphic 2">
              <a:extLst>
                <a:ext uri="{FF2B5EF4-FFF2-40B4-BE49-F238E27FC236}">
                  <a16:creationId xmlns:a16="http://schemas.microsoft.com/office/drawing/2014/main" id="{63429A6C-AE58-2654-969D-CE3CCD1B9A34}"/>
                </a:ext>
              </a:extLst>
            </p:cNvPr>
            <p:cNvSpPr/>
            <p:nvPr/>
          </p:nvSpPr>
          <p:spPr>
            <a:xfrm>
              <a:off x="3217618" y="3481073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1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algn="ctr" defTabSz="914349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2000" dirty="0">
                  <a:ea typeface="+mn-lt"/>
                  <a:cs typeface="+mn-lt"/>
                </a:rPr>
                <a:t>Credentials </a:t>
              </a:r>
            </a:p>
            <a:p>
              <a:pPr algn="ctr" defTabSz="914349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US" sz="2000" dirty="0">
                  <a:ea typeface="+mn-lt"/>
                  <a:cs typeface="+mn-lt"/>
                </a:rPr>
                <a:t>check</a:t>
              </a:r>
              <a:r>
                <a:rPr lang="en-US" sz="2000" dirty="0"/>
                <a:t>s</a:t>
              </a:r>
              <a:endParaRPr kumimoji="0" lang="en-A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1" name="Graphic 2">
              <a:extLst>
                <a:ext uri="{FF2B5EF4-FFF2-40B4-BE49-F238E27FC236}">
                  <a16:creationId xmlns:a16="http://schemas.microsoft.com/office/drawing/2014/main" id="{85388C0D-7DCA-A029-C15A-64DCED4B3925}"/>
                </a:ext>
              </a:extLst>
            </p:cNvPr>
            <p:cNvSpPr/>
            <p:nvPr/>
          </p:nvSpPr>
          <p:spPr>
            <a:xfrm>
              <a:off x="1632787" y="2472403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4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Financial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viability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information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049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BDB2B-0BA9-28CD-3FBC-B00B1D13E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10502478" cy="677108"/>
          </a:xfrm>
        </p:spPr>
        <p:txBody>
          <a:bodyPr/>
          <a:lstStyle/>
          <a:p>
            <a:r>
              <a:rPr lang="en-AU" dirty="0">
                <a:ea typeface="+mj-lt"/>
                <a:cs typeface="+mj-lt"/>
              </a:rPr>
              <a:t>Legal and other matters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3365FB7-4252-457F-2460-AC231C7599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820715" y="1955285"/>
            <a:ext cx="8255021" cy="3888186"/>
            <a:chOff x="2082938" y="1557984"/>
            <a:chExt cx="6472091" cy="3463689"/>
          </a:xfrm>
        </p:grpSpPr>
        <p:sp>
          <p:nvSpPr>
            <p:cNvPr id="12" name="Graphic 2">
              <a:extLst>
                <a:ext uri="{FF2B5EF4-FFF2-40B4-BE49-F238E27FC236}">
                  <a16:creationId xmlns:a16="http://schemas.microsoft.com/office/drawing/2014/main" id="{B0D00D17-AE17-2114-CD3C-2566F42F3037}"/>
                </a:ext>
              </a:extLst>
            </p:cNvPr>
            <p:cNvSpPr/>
            <p:nvPr/>
          </p:nvSpPr>
          <p:spPr>
            <a:xfrm>
              <a:off x="6660212" y="3380699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4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Probity</a:t>
              </a:r>
              <a:endParaRPr lang="en-US" sz="2000" dirty="0"/>
            </a:p>
          </p:txBody>
        </p:sp>
        <p:sp>
          <p:nvSpPr>
            <p:cNvPr id="14" name="Graphic 2">
              <a:extLst>
                <a:ext uri="{FF2B5EF4-FFF2-40B4-BE49-F238E27FC236}">
                  <a16:creationId xmlns:a16="http://schemas.microsoft.com/office/drawing/2014/main" id="{73F9045E-6339-F20F-D579-CA817A13AC38}"/>
                </a:ext>
              </a:extLst>
            </p:cNvPr>
            <p:cNvSpPr/>
            <p:nvPr/>
          </p:nvSpPr>
          <p:spPr>
            <a:xfrm>
              <a:off x="3540869" y="3380699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2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algn="ctr" defTabSz="914349">
                <a:lnSpc>
                  <a:spcPct val="90000"/>
                </a:lnSpc>
                <a:spcAft>
                  <a:spcPts val="300"/>
                </a:spcAft>
                <a:defRPr/>
              </a:pPr>
              <a:r>
                <a:rPr lang="en-AU" sz="2000" dirty="0"/>
                <a:t>Legal and policy requirements </a:t>
              </a:r>
            </a:p>
          </p:txBody>
        </p:sp>
        <p:sp>
          <p:nvSpPr>
            <p:cNvPr id="15" name="Graphic 2">
              <a:extLst>
                <a:ext uri="{FF2B5EF4-FFF2-40B4-BE49-F238E27FC236}">
                  <a16:creationId xmlns:a16="http://schemas.microsoft.com/office/drawing/2014/main" id="{DEF70FFB-75E3-F279-AD9E-0EA6FD1B437B}"/>
                </a:ext>
              </a:extLst>
            </p:cNvPr>
            <p:cNvSpPr/>
            <p:nvPr/>
          </p:nvSpPr>
          <p:spPr>
            <a:xfrm>
              <a:off x="2082938" y="1557984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4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Conditions of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 err="1"/>
                <a:t>lodgement</a:t>
              </a:r>
              <a:r>
                <a:rPr lang="en-US" sz="2000" dirty="0"/>
                <a:t>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 </a:t>
              </a:r>
              <a:endParaRPr kumimoji="0" lang="en-AU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16" name="Graphic 2">
              <a:extLst>
                <a:ext uri="{FF2B5EF4-FFF2-40B4-BE49-F238E27FC236}">
                  <a16:creationId xmlns:a16="http://schemas.microsoft.com/office/drawing/2014/main" id="{534ACFDA-805A-EB30-0430-818047B5D65F}"/>
                </a:ext>
              </a:extLst>
            </p:cNvPr>
            <p:cNvSpPr/>
            <p:nvPr/>
          </p:nvSpPr>
          <p:spPr>
            <a:xfrm>
              <a:off x="5182518" y="1557984"/>
              <a:ext cx="1894817" cy="1640974"/>
            </a:xfrm>
            <a:custGeom>
              <a:avLst/>
              <a:gdLst>
                <a:gd name="connsiteX0" fmla="*/ 1052608 w 1403508"/>
                <a:gd name="connsiteY0" fmla="*/ 0 h 1215485"/>
                <a:gd name="connsiteX1" fmla="*/ 350901 w 1403508"/>
                <a:gd name="connsiteY1" fmla="*/ 0 h 1215485"/>
                <a:gd name="connsiteX2" fmla="*/ 0 w 1403508"/>
                <a:gd name="connsiteY2" fmla="*/ 607695 h 1215485"/>
                <a:gd name="connsiteX3" fmla="*/ 350901 w 1403508"/>
                <a:gd name="connsiteY3" fmla="*/ 1215485 h 1215485"/>
                <a:gd name="connsiteX4" fmla="*/ 1052608 w 1403508"/>
                <a:gd name="connsiteY4" fmla="*/ 1215485 h 1215485"/>
                <a:gd name="connsiteX5" fmla="*/ 1403509 w 1403508"/>
                <a:gd name="connsiteY5" fmla="*/ 607695 h 1215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03508" h="1215485">
                  <a:moveTo>
                    <a:pt x="1052608" y="0"/>
                  </a:moveTo>
                  <a:lnTo>
                    <a:pt x="350901" y="0"/>
                  </a:lnTo>
                  <a:lnTo>
                    <a:pt x="0" y="607695"/>
                  </a:lnTo>
                  <a:lnTo>
                    <a:pt x="350901" y="1215485"/>
                  </a:lnTo>
                  <a:lnTo>
                    <a:pt x="1052608" y="1215485"/>
                  </a:lnTo>
                  <a:lnTo>
                    <a:pt x="1403509" y="607695"/>
                  </a:lnTo>
                  <a:close/>
                </a:path>
              </a:pathLst>
            </a:custGeom>
            <a:solidFill>
              <a:schemeClr val="bg1"/>
            </a:solidFill>
            <a:ln w="82550" cap="flat">
              <a:solidFill>
                <a:schemeClr val="accent1"/>
              </a:solidFill>
              <a:prstDash val="solid"/>
              <a:miter/>
            </a:ln>
          </p:spPr>
          <p:txBody>
            <a:bodyPr lIns="36000" rIns="36000" rtlCol="0" anchor="ctr"/>
            <a:lstStyle/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Indigenous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Procurement </a:t>
              </a:r>
            </a:p>
            <a:p>
              <a:pPr marL="0" marR="0" lvl="0" indent="0" algn="ctr" defTabSz="914349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000" dirty="0"/>
                <a:t>Policy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7188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34A01-1DA4-9BCF-9721-69EC8B271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73600"/>
            <a:ext cx="7876859" cy="677108"/>
          </a:xfrm>
        </p:spPr>
        <p:txBody>
          <a:bodyPr/>
          <a:lstStyle/>
          <a:p>
            <a:r>
              <a:rPr lang="en-AU" dirty="0">
                <a:solidFill>
                  <a:srgbClr val="00556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Consultation and Feedback</a:t>
            </a:r>
            <a:endParaRPr lang="en-AU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0D2470E-AFC1-6E64-C2A1-22A520062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668616" y="3165516"/>
            <a:ext cx="3425121" cy="712072"/>
          </a:xfrm>
          <a:prstGeom prst="line">
            <a:avLst/>
          </a:prstGeom>
          <a:ln w="19050" cap="rnd">
            <a:solidFill>
              <a:schemeClr val="bg2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D7C234D-A84B-D2A5-C6E1-92FBAC640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270925" y="2997068"/>
            <a:ext cx="220503" cy="0"/>
          </a:xfrm>
          <a:prstGeom prst="line">
            <a:avLst/>
          </a:prstGeom>
          <a:ln w="19050" cap="rnd">
            <a:solidFill>
              <a:schemeClr val="bg2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2EF08FAE-BE55-11AE-3A67-3988DD404E81}"/>
              </a:ext>
            </a:extLst>
          </p:cNvPr>
          <p:cNvSpPr/>
          <p:nvPr/>
        </p:nvSpPr>
        <p:spPr>
          <a:xfrm>
            <a:off x="552998" y="1404840"/>
            <a:ext cx="6707338" cy="361891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ysDot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5987" bIns="35987" rtlCol="0" anchor="ctr"/>
          <a:lstStyle/>
          <a:p>
            <a:pPr algn="ctr" defTabSz="1038825"/>
            <a:r>
              <a:rPr lang="en-AU" sz="2000" dirty="0">
                <a:solidFill>
                  <a:srgbClr val="F8F8F8"/>
                </a:solidFill>
                <a:latin typeface="+mj-lt"/>
                <a:cs typeface="Segoe UI Semibold" panose="020B0702040204020203" pitchFamily="34" charset="0"/>
              </a:rPr>
              <a:t>We want to hear feedback from stakeholders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A6683C-7209-4D68-C66A-45480F670568}"/>
              </a:ext>
            </a:extLst>
          </p:cNvPr>
          <p:cNvSpPr txBox="1"/>
          <p:nvPr/>
        </p:nvSpPr>
        <p:spPr>
          <a:xfrm>
            <a:off x="552998" y="2031288"/>
            <a:ext cx="1039633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Feedback, comments and questions on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Exposure Draft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can be submitted to: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>
              <a:solidFill>
                <a:prstClr val="black"/>
              </a:solidFill>
              <a:latin typeface="Tahoma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DESConsultations@dss.gov.au</a:t>
            </a:r>
            <a:endParaRPr lang="en-US" sz="2000" dirty="0">
              <a:solidFill>
                <a:prstClr val="black"/>
              </a:solidFill>
              <a:latin typeface="Tahoma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The department has issued a Companion Document to suggest questions to which stakeholders and potential respondents may wish to provide feedback.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Submissions need to be made before 5.00 pm (Canberra time) on 27 September 2024 to ensure they will be considered in preparation for the Request for Tender.</a:t>
            </a:r>
          </a:p>
        </p:txBody>
      </p:sp>
    </p:spTree>
    <p:extLst>
      <p:ext uri="{BB962C8B-B14F-4D97-AF65-F5344CB8AC3E}">
        <p14:creationId xmlns:p14="http://schemas.microsoft.com/office/powerpoint/2010/main" val="2661763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DEAD-DE34-97DF-342A-593691673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29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8C937A-988B-4DFF-9B07-7204BDA36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70847"/>
            <a:ext cx="12192000" cy="2823882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450530-C675-EAE7-BECC-6BF8B3484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04683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D246F-FE0C-BEF3-049A-618272947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9472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12DD73E7-30DF-4037-0D16-0147339515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0400" y="493200"/>
            <a:ext cx="11276063" cy="7017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We invite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you to join the discussion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5568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93A545F1-7E25-25E2-3463-B804C086A6C0}"/>
              </a:ext>
            </a:extLst>
          </p:cNvPr>
          <p:cNvSpPr txBox="1"/>
          <p:nvPr/>
        </p:nvSpPr>
        <p:spPr>
          <a:xfrm>
            <a:off x="279321" y="2325621"/>
            <a:ext cx="7146048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Use QR code or go to: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AU" sz="2800" u="sng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https://app.sli.do/event/uXcTz5xxLX2PcThewuVTYw</a:t>
            </a: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pic>
        <p:nvPicPr>
          <p:cNvPr id="6" name="Picture 5" descr="Use QR code or go to:&#10;https://app.sli.do/event/uXcTz5xxLX2PcThewuVTYw">
            <a:extLst>
              <a:ext uri="{FF2B5EF4-FFF2-40B4-BE49-F238E27FC236}">
                <a16:creationId xmlns:a16="http://schemas.microsoft.com/office/drawing/2014/main" id="{D19F513F-B0B5-0762-2967-3303F9C8D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000" y="221253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57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8BA7047-78B5-7A41-76AD-8ADF819D14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289213"/>
            <a:ext cx="12192000" cy="2823882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8FF214-1039-2244-B2E7-5C0D26090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82304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659ECF7-0B8B-A6F7-9387-18A9F165C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5113095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520D4A5-12AA-16E3-F3DA-A2205F9F5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00" y="493200"/>
            <a:ext cx="7972148" cy="689129"/>
          </a:xfrm>
        </p:spPr>
        <p:txBody>
          <a:bodyPr/>
          <a:lstStyle/>
          <a:p>
            <a:r>
              <a:rPr lang="en-AU" dirty="0">
                <a:solidFill>
                  <a:srgbClr val="005A70"/>
                </a:solidFill>
              </a:rPr>
              <a:t>Probity Statement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736701-AD14-E3D6-82F0-9E73390CBFFE}"/>
              </a:ext>
            </a:extLst>
          </p:cNvPr>
          <p:cNvSpPr txBox="1"/>
          <p:nvPr/>
        </p:nvSpPr>
        <p:spPr>
          <a:xfrm>
            <a:off x="276367" y="2550047"/>
            <a:ext cx="5220337" cy="1753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AU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The Department of Social Services is committed to conducting a fair, honest, and transparent process for the design and implementation of the National Panel of Assessors program and related services.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DCEDC6-2C84-BCF9-4450-397E08B93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47889" y="2402433"/>
            <a:ext cx="6597641" cy="2855864"/>
            <a:chOff x="4981503" y="3573016"/>
            <a:chExt cx="6597641" cy="285586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6C3CF6-6954-44B2-2A5A-502DAE481F79}"/>
                </a:ext>
              </a:extLst>
            </p:cNvPr>
            <p:cNvSpPr/>
            <p:nvPr/>
          </p:nvSpPr>
          <p:spPr>
            <a:xfrm>
              <a:off x="4981503" y="4039534"/>
              <a:ext cx="6597641" cy="2389346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46000"/>
              </a:schemeClr>
            </a:solidFill>
            <a:ln>
              <a:noFill/>
            </a:ln>
            <a:effectLst>
              <a:softEdge rad="1778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166D67F-E990-2882-407D-27EF9A00A803}"/>
                </a:ext>
              </a:extLst>
            </p:cNvPr>
            <p:cNvSpPr/>
            <p:nvPr/>
          </p:nvSpPr>
          <p:spPr>
            <a:xfrm>
              <a:off x="4981743" y="3573016"/>
              <a:ext cx="6597401" cy="26018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3EC3772-2020-ED03-3AB7-039A6E265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6200000">
            <a:off x="5409273" y="2345848"/>
            <a:ext cx="646869" cy="472006"/>
          </a:xfrm>
          <a:custGeom>
            <a:avLst/>
            <a:gdLst>
              <a:gd name="connsiteX0" fmla="*/ 646869 w 646869"/>
              <a:gd name="connsiteY0" fmla="*/ 0 h 472006"/>
              <a:gd name="connsiteX1" fmla="*/ 646869 w 646869"/>
              <a:gd name="connsiteY1" fmla="*/ 472006 h 472006"/>
              <a:gd name="connsiteX2" fmla="*/ 502852 w 646869"/>
              <a:gd name="connsiteY2" fmla="*/ 472006 h 472006"/>
              <a:gd name="connsiteX3" fmla="*/ 502852 w 646869"/>
              <a:gd name="connsiteY3" fmla="*/ 151187 h 472006"/>
              <a:gd name="connsiteX4" fmla="*/ 0 w 646869"/>
              <a:gd name="connsiteY4" fmla="*/ 151187 h 472006"/>
              <a:gd name="connsiteX5" fmla="*/ 0 w 646869"/>
              <a:gd name="connsiteY5" fmla="*/ 1 h 472006"/>
              <a:gd name="connsiteX6" fmla="*/ 502852 w 646869"/>
              <a:gd name="connsiteY6" fmla="*/ 1 h 472006"/>
              <a:gd name="connsiteX7" fmla="*/ 502852 w 646869"/>
              <a:gd name="connsiteY7" fmla="*/ 0 h 47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869" h="472006">
                <a:moveTo>
                  <a:pt x="646869" y="0"/>
                </a:moveTo>
                <a:lnTo>
                  <a:pt x="646869" y="472006"/>
                </a:lnTo>
                <a:lnTo>
                  <a:pt x="502852" y="472006"/>
                </a:lnTo>
                <a:lnTo>
                  <a:pt x="502852" y="151187"/>
                </a:lnTo>
                <a:lnTo>
                  <a:pt x="0" y="151187"/>
                </a:lnTo>
                <a:lnTo>
                  <a:pt x="0" y="1"/>
                </a:lnTo>
                <a:lnTo>
                  <a:pt x="502852" y="1"/>
                </a:lnTo>
                <a:lnTo>
                  <a:pt x="502852" y="0"/>
                </a:lnTo>
                <a:close/>
              </a:path>
            </a:pathLst>
          </a:custGeom>
          <a:solidFill>
            <a:srgbClr val="B3B6B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AAFB214-D938-359F-AB71-B6F0F394539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5883892" y="2549644"/>
            <a:ext cx="6031741" cy="19323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/>
              <a:t>For today's event, this means that: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/>
              <a:t>this presentation will be made publicly available on the </a:t>
            </a:r>
            <a:br>
              <a:rPr lang="en-AU" dirty="0"/>
            </a:br>
            <a:r>
              <a:rPr lang="en-AU" dirty="0"/>
              <a:t>DSS Engage website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/>
              <a:t>any views expressed, or information provided, by attendees to this event will be considered, along with the views expressed and information provided by other stakeholders.</a:t>
            </a:r>
            <a:br>
              <a:rPr lang="en-AU" dirty="0"/>
            </a:br>
            <a:endParaRPr lang="en-AU" dirty="0"/>
          </a:p>
          <a:p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61314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538A33-420C-4355-150B-B73D2F57E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70847"/>
            <a:ext cx="12192000" cy="2823882"/>
          </a:xfrm>
          <a:prstGeom prst="rect">
            <a:avLst/>
          </a:prstGeom>
          <a:solidFill>
            <a:srgbClr val="00A2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FF78D55-61AD-ED12-D589-E2ABCFF6F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04683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FA118D-AF91-D09A-D05B-5449CB0E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400" y="493200"/>
            <a:ext cx="4351211" cy="973274"/>
          </a:xfrm>
        </p:spPr>
        <p:txBody>
          <a:bodyPr/>
          <a:lstStyle/>
          <a:p>
            <a:r>
              <a:rPr lang="en-US" sz="6000" dirty="0">
                <a:solidFill>
                  <a:srgbClr val="005A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</a:t>
            </a:r>
            <a:r>
              <a:rPr lang="en-US" sz="6000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6000" dirty="0">
                <a:solidFill>
                  <a:srgbClr val="005A7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3AC120-489A-7D6D-FC76-943DDD5F5E92}"/>
              </a:ext>
            </a:extLst>
          </p:cNvPr>
          <p:cNvSpPr txBox="1"/>
          <p:nvPr/>
        </p:nvSpPr>
        <p:spPr>
          <a:xfrm>
            <a:off x="941863" y="2324003"/>
            <a:ext cx="29133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40">
              <a:defRPr/>
            </a:pPr>
            <a:r>
              <a:rPr 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in touch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939AB0D0-7B3F-1E6B-EADF-13890DD58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8862" y="3063422"/>
            <a:ext cx="569526" cy="53844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6B64E9-4DF8-F87A-5FE3-59D5C8DB3C16}"/>
              </a:ext>
            </a:extLst>
          </p:cNvPr>
          <p:cNvSpPr txBox="1"/>
          <p:nvPr/>
        </p:nvSpPr>
        <p:spPr>
          <a:xfrm>
            <a:off x="1599345" y="3194142"/>
            <a:ext cx="245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40">
              <a:defRPr/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www.dss.gov.au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BF37B10-A87A-9D03-F61C-3EE34DE18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5862" y="4009478"/>
            <a:ext cx="540000" cy="5105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1F73128-123B-E1EB-3C8D-4274F4C6A9BC}"/>
              </a:ext>
            </a:extLst>
          </p:cNvPr>
          <p:cNvSpPr txBox="1"/>
          <p:nvPr/>
        </p:nvSpPr>
        <p:spPr>
          <a:xfrm>
            <a:off x="1599345" y="4055539"/>
            <a:ext cx="3275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40">
              <a:defRPr/>
            </a:pPr>
            <a:r>
              <a:rPr lang="en-US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DESConsultations@dss.gov.au</a:t>
            </a:r>
            <a:endParaRPr lang="en-US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A458BFA-58A5-79C8-2E2F-4E262F5C1D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49378" y="3763068"/>
            <a:ext cx="368758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748FDB5-4243-BD26-20A6-1BB6A9380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1864" y="4667061"/>
            <a:ext cx="353161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D62DEA0-897F-3043-8CBB-B8F2C95C6C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0619" y="2955473"/>
            <a:ext cx="389012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0B5DDDB-F4F4-D3EC-45C5-AC202A9B7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9472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0685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DEAD-DE34-97DF-342A-593691673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4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8C937A-988B-4DFF-9B07-7204BDA36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70847"/>
            <a:ext cx="12192000" cy="2823882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450530-C675-EAE7-BECC-6BF8B3484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04683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D246F-FE0C-BEF3-049A-618272947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9472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12DD73E7-30DF-4037-0D16-0147339515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0400" y="493200"/>
            <a:ext cx="11276063" cy="7017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We invite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you to join the discussion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5568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93A545F1-7E25-25E2-3463-B804C086A6C0}"/>
              </a:ext>
            </a:extLst>
          </p:cNvPr>
          <p:cNvSpPr txBox="1"/>
          <p:nvPr/>
        </p:nvSpPr>
        <p:spPr>
          <a:xfrm>
            <a:off x="279321" y="2325621"/>
            <a:ext cx="6947744" cy="23637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Use QR code or go to:</a:t>
            </a: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AU" sz="2800" u="sng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https://app.sli.do/event/uXcTz5xxLX2PcThewuVTYw</a:t>
            </a: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pic>
        <p:nvPicPr>
          <p:cNvPr id="6" name="Picture 5" descr="Use QR code or go to: https://app.sli.do/event/uXcTz5xxLX2PcThewuVTYw">
            <a:extLst>
              <a:ext uri="{FF2B5EF4-FFF2-40B4-BE49-F238E27FC236}">
                <a16:creationId xmlns:a16="http://schemas.microsoft.com/office/drawing/2014/main" id="{D19F513F-B0B5-0762-2967-3303F9C8D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000" y="221253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03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4A1B9A-254D-D854-9458-812D7C383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7113" y="1163028"/>
            <a:ext cx="11176230" cy="4350804"/>
          </a:xfrm>
          <a:prstGeom prst="rect">
            <a:avLst/>
          </a:prstGeom>
          <a:solidFill>
            <a:srgbClr val="B1E4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itle 8">
            <a:extLst>
              <a:ext uri="{FF2B5EF4-FFF2-40B4-BE49-F238E27FC236}">
                <a16:creationId xmlns:a16="http://schemas.microsoft.com/office/drawing/2014/main" id="{E6C4856C-2DC0-8BF9-E0B5-8E3266495D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40000" y="273600"/>
            <a:ext cx="3859795" cy="73308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60949" rIns="0" bIns="60949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1218987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PH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Overview</a:t>
            </a:r>
          </a:p>
        </p:txBody>
      </p:sp>
      <p:sp>
        <p:nvSpPr>
          <p:cNvPr id="4" name="TextBox 17">
            <a:extLst>
              <a:ext uri="{FF2B5EF4-FFF2-40B4-BE49-F238E27FC236}">
                <a16:creationId xmlns:a16="http://schemas.microsoft.com/office/drawing/2014/main" id="{99D9C022-DDBE-3C50-BCD9-0FD3B8379EED}"/>
              </a:ext>
            </a:extLst>
          </p:cNvPr>
          <p:cNvSpPr txBox="1"/>
          <p:nvPr/>
        </p:nvSpPr>
        <p:spPr>
          <a:xfrm>
            <a:off x="737792" y="1163028"/>
            <a:ext cx="3629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H" b="1" dirty="0"/>
              <a:t>Key Topics</a:t>
            </a:r>
          </a:p>
        </p:txBody>
      </p:sp>
      <p:sp>
        <p:nvSpPr>
          <p:cNvPr id="5" name="TextBox 22">
            <a:extLst>
              <a:ext uri="{FF2B5EF4-FFF2-40B4-BE49-F238E27FC236}">
                <a16:creationId xmlns:a16="http://schemas.microsoft.com/office/drawing/2014/main" id="{62980AE6-2620-8242-598C-795D2F9752A0}"/>
              </a:ext>
            </a:extLst>
          </p:cNvPr>
          <p:cNvSpPr txBox="1"/>
          <p:nvPr/>
        </p:nvSpPr>
        <p:spPr>
          <a:xfrm>
            <a:off x="737792" y="1722409"/>
            <a:ext cx="7839525" cy="41873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AU" sz="2000" dirty="0">
                <a:ea typeface="Tahoma"/>
                <a:cs typeface="Tahoma"/>
              </a:rPr>
              <a:t>Approach to Market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2000" dirty="0">
                <a:ea typeface="Tahoma"/>
                <a:cs typeface="Tahoma"/>
              </a:rPr>
              <a:t>Indicative timeline</a:t>
            </a:r>
            <a:endParaRPr lang="en-AU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2000" dirty="0">
                <a:ea typeface="Tahoma"/>
                <a:cs typeface="Tahoma"/>
              </a:rPr>
              <a:t>Overview of the National Panel of Assessors (NPA) program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2000" dirty="0">
                <a:ea typeface="Tahoma"/>
                <a:cs typeface="Tahoma"/>
              </a:rPr>
              <a:t>Key changes from current program </a:t>
            </a:r>
            <a:endParaRPr lang="en-AU" dirty="0"/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2000" dirty="0">
                <a:ea typeface="Tahoma"/>
                <a:cs typeface="Tahoma"/>
              </a:rPr>
              <a:t>Request For Tender (</a:t>
            </a:r>
            <a:r>
              <a:rPr lang="en-AU" sz="2000" dirty="0" err="1">
                <a:ea typeface="Tahoma"/>
                <a:cs typeface="Tahoma"/>
              </a:rPr>
              <a:t>RFT</a:t>
            </a:r>
            <a:r>
              <a:rPr lang="en-AU" sz="2000" dirty="0">
                <a:ea typeface="Tahoma"/>
                <a:cs typeface="Tahoma"/>
              </a:rPr>
              <a:t>) process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AU" sz="2000" dirty="0">
                <a:ea typeface="Tahoma"/>
                <a:cs typeface="Tahoma"/>
              </a:rPr>
              <a:t>Consultation and feedback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endParaRPr lang="en-AU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6F1318-E2E9-E35B-D826-22BBB55E1922}"/>
              </a:ext>
            </a:extLst>
          </p:cNvPr>
          <p:cNvSpPr txBox="1"/>
          <p:nvPr/>
        </p:nvSpPr>
        <p:spPr>
          <a:xfrm>
            <a:off x="6223248" y="5811660"/>
            <a:ext cx="3420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600" b="1" dirty="0">
                <a:solidFill>
                  <a:srgbClr val="005A70"/>
                </a:solidFill>
              </a:rPr>
              <a:t>The NPA program commences 1 July 2025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3BC22DAB-F7CE-8C23-0C2D-D15126487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67680" y="4570510"/>
            <a:ext cx="2213647" cy="221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2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F839FF4F-9B95-A153-5C96-336904EEE8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86543" y="2160963"/>
            <a:ext cx="3844160" cy="3921227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</a:sys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8F634A7-2AC9-4AEC-D388-A1BD72B18B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036732" y="2157811"/>
            <a:ext cx="3844160" cy="3716511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</a:sysClr>
              </a:gs>
            </a:gsLst>
            <a:lin ang="162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987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PH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3EDD6-0995-BD26-A920-A48CFEDDEDC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0829" y="273600"/>
            <a:ext cx="11266472" cy="67710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Approach to Market – two stage process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882767-4C39-287C-05DA-F35901DE8FC5}"/>
              </a:ext>
            </a:extLst>
          </p:cNvPr>
          <p:cNvSpPr txBox="1"/>
          <p:nvPr/>
        </p:nvSpPr>
        <p:spPr>
          <a:xfrm>
            <a:off x="1376524" y="2203122"/>
            <a:ext cx="5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>
                <a:solidFill>
                  <a:srgbClr val="005A70"/>
                </a:solidFill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43F398-4B5E-1D3C-92C8-DFFF856B651C}"/>
              </a:ext>
            </a:extLst>
          </p:cNvPr>
          <p:cNvSpPr txBox="1"/>
          <p:nvPr/>
        </p:nvSpPr>
        <p:spPr>
          <a:xfrm>
            <a:off x="2241012" y="2337937"/>
            <a:ext cx="25712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000" b="1">
                <a:solidFill>
                  <a:srgbClr val="005A70"/>
                </a:solidFill>
              </a:rPr>
              <a:t>Exposure Draft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D221BC-E3E4-99FB-F851-EBCC7942F856}"/>
              </a:ext>
            </a:extLst>
          </p:cNvPr>
          <p:cNvSpPr txBox="1"/>
          <p:nvPr/>
        </p:nvSpPr>
        <p:spPr>
          <a:xfrm>
            <a:off x="1293098" y="3063213"/>
            <a:ext cx="3628382" cy="337015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Stakeholders provide feedback to the department on key policy areas and tender arrangements.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Questions and requests for clarification can be forwarded to the department.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/>
                <a:ea typeface="+mn-ea"/>
                <a:cs typeface="+mn-cs"/>
              </a:rPr>
              <a:t>Tender responses must not be lodged in response to the Exposure Draft.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ABBCF1-0710-EB56-F4FC-A4841B6129F4}"/>
              </a:ext>
            </a:extLst>
          </p:cNvPr>
          <p:cNvSpPr txBox="1"/>
          <p:nvPr/>
        </p:nvSpPr>
        <p:spPr>
          <a:xfrm>
            <a:off x="6181143" y="2149365"/>
            <a:ext cx="528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b="1">
                <a:solidFill>
                  <a:srgbClr val="00A29E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5A3B40-BC18-2B38-6EC9-1DAD8D2FDCC5}"/>
              </a:ext>
            </a:extLst>
          </p:cNvPr>
          <p:cNvSpPr txBox="1"/>
          <p:nvPr/>
        </p:nvSpPr>
        <p:spPr>
          <a:xfrm>
            <a:off x="6926755" y="2264838"/>
            <a:ext cx="3569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000" b="1">
                <a:solidFill>
                  <a:srgbClr val="00A29E"/>
                </a:solidFill>
              </a:rPr>
              <a:t>Request for Tender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7111FB4-86BD-F2B7-71C8-9D1B370563E8}"/>
              </a:ext>
            </a:extLst>
          </p:cNvPr>
          <p:cNvSpPr txBox="1">
            <a:spLocks/>
          </p:cNvSpPr>
          <p:nvPr/>
        </p:nvSpPr>
        <p:spPr>
          <a:xfrm>
            <a:off x="6181143" y="3063213"/>
            <a:ext cx="3604423" cy="41951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8288" indent="-268288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0000" indent="-2700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Calibri Light" panose="020F0302020204030204" pitchFamily="34" charset="0"/>
              <a:buChar char="−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None/>
              <a:defRPr sz="24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68288" indent="-268288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+mj-lt"/>
              <a:buAutoNum type="arabicPeriod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2700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+mj-lt"/>
              <a:buAutoNum type="alphaLcPeriod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tx1"/>
                </a:solidFill>
              </a:rPr>
              <a:t>The formal, structured invitation for potential providers to bid to deliver services under the     NPA program</a:t>
            </a:r>
            <a:endParaRPr lang="en-AU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159FD56B-AB82-5FCD-5FFB-325C30450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94888" y="1718904"/>
            <a:ext cx="802224" cy="855040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A29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E7D6B61-1194-0E9B-4DCB-FED7B6D98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1986" y="1733443"/>
            <a:ext cx="802224" cy="855040"/>
          </a:xfrm>
          <a:custGeom>
            <a:avLst/>
            <a:gdLst>
              <a:gd name="connsiteX0" fmla="*/ 0 w 719137"/>
              <a:gd name="connsiteY0" fmla="*/ 0 h 719137"/>
              <a:gd name="connsiteX1" fmla="*/ 719137 w 719137"/>
              <a:gd name="connsiteY1" fmla="*/ 0 h 719137"/>
              <a:gd name="connsiteX2" fmla="*/ 719137 w 719137"/>
              <a:gd name="connsiteY2" fmla="*/ 361577 h 719137"/>
              <a:gd name="connsiteX3" fmla="*/ 591145 w 719137"/>
              <a:gd name="connsiteY3" fmla="*/ 361577 h 719137"/>
              <a:gd name="connsiteX4" fmla="*/ 591145 w 719137"/>
              <a:gd name="connsiteY4" fmla="*/ 127992 h 719137"/>
              <a:gd name="connsiteX5" fmla="*/ 127992 w 719137"/>
              <a:gd name="connsiteY5" fmla="*/ 127992 h 719137"/>
              <a:gd name="connsiteX6" fmla="*/ 127992 w 719137"/>
              <a:gd name="connsiteY6" fmla="*/ 591145 h 719137"/>
              <a:gd name="connsiteX7" fmla="*/ 251575 w 719137"/>
              <a:gd name="connsiteY7" fmla="*/ 591145 h 719137"/>
              <a:gd name="connsiteX8" fmla="*/ 251575 w 719137"/>
              <a:gd name="connsiteY8" fmla="*/ 719137 h 719137"/>
              <a:gd name="connsiteX9" fmla="*/ 0 w 719137"/>
              <a:gd name="connsiteY9" fmla="*/ 719137 h 71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9137" h="719137">
                <a:moveTo>
                  <a:pt x="0" y="0"/>
                </a:moveTo>
                <a:lnTo>
                  <a:pt x="719137" y="0"/>
                </a:lnTo>
                <a:lnTo>
                  <a:pt x="719137" y="361577"/>
                </a:lnTo>
                <a:lnTo>
                  <a:pt x="591145" y="361577"/>
                </a:lnTo>
                <a:lnTo>
                  <a:pt x="591145" y="127992"/>
                </a:lnTo>
                <a:lnTo>
                  <a:pt x="127992" y="127992"/>
                </a:lnTo>
                <a:lnTo>
                  <a:pt x="127992" y="591145"/>
                </a:lnTo>
                <a:lnTo>
                  <a:pt x="251575" y="591145"/>
                </a:lnTo>
                <a:lnTo>
                  <a:pt x="251575" y="719137"/>
                </a:lnTo>
                <a:lnTo>
                  <a:pt x="0" y="719137"/>
                </a:lnTo>
                <a:close/>
              </a:path>
            </a:pathLst>
          </a:cu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P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42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913D348-FAC7-E8DF-9122-EE87E6CD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829" y="273600"/>
            <a:ext cx="7876859" cy="507831"/>
          </a:xfrm>
        </p:spPr>
        <p:txBody>
          <a:bodyPr/>
          <a:lstStyle/>
          <a:p>
            <a:r>
              <a:rPr lang="en-AU" dirty="0"/>
              <a:t>Indicative Timeline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BF13F01-2B50-CF7A-9CD0-AC3FB6B3E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050998"/>
              </p:ext>
            </p:extLst>
          </p:nvPr>
        </p:nvGraphicFramePr>
        <p:xfrm>
          <a:off x="540829" y="1118586"/>
          <a:ext cx="10954221" cy="5200330"/>
        </p:xfrm>
        <a:graphic>
          <a:graphicData uri="http://schemas.openxmlformats.org/drawingml/2006/table">
            <a:tbl>
              <a:tblPr firstRow="1" bandRow="1">
                <a:tableStyleId>{8E69BC5D-742D-4883-A4A0-CE9C66BB31B4}</a:tableStyleId>
              </a:tblPr>
              <a:tblGrid>
                <a:gridCol w="3476000">
                  <a:extLst>
                    <a:ext uri="{9D8B030D-6E8A-4147-A177-3AD203B41FA5}">
                      <a16:colId xmlns:a16="http://schemas.microsoft.com/office/drawing/2014/main" val="3119612278"/>
                    </a:ext>
                  </a:extLst>
                </a:gridCol>
                <a:gridCol w="7478221">
                  <a:extLst>
                    <a:ext uri="{9D8B030D-6E8A-4147-A177-3AD203B41FA5}">
                      <a16:colId xmlns:a16="http://schemas.microsoft.com/office/drawing/2014/main" val="2240686082"/>
                    </a:ext>
                  </a:extLst>
                </a:gridCol>
              </a:tblGrid>
              <a:tr h="5445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9pPr>
                    </a:lstStyle>
                    <a:p>
                      <a:pPr marL="108000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n-lt"/>
                        </a:rPr>
                        <a:t>Date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Segoe UI"/>
                          <a:cs typeface="Segoe UI"/>
                        </a:defRPr>
                      </a:lvl9pPr>
                    </a:lstStyle>
                    <a:p>
                      <a:pPr marL="108000" lvl="0" algn="l">
                        <a:buNone/>
                      </a:pPr>
                      <a:r>
                        <a:rPr lang="en-US" sz="2400" b="1">
                          <a:solidFill>
                            <a:schemeClr val="tx1"/>
                          </a:solidFill>
                          <a:latin typeface="+mn-lt"/>
                        </a:rPr>
                        <a:t>Key element</a:t>
                      </a:r>
                      <a:endParaRPr lang="en-US" sz="2400" b="1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065370"/>
                  </a:ext>
                </a:extLst>
              </a:tr>
              <a:tr h="1061847">
                <a:tc>
                  <a:txBody>
                    <a:bodyPr/>
                    <a:lstStyle/>
                    <a:p>
                      <a:r>
                        <a:rPr lang="en-AU" sz="1800" dirty="0"/>
                        <a:t>30 August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the Exposure Draft for the National Panel of Assessors 2025-2028 Request for Tender (RFT) on AusTender and </a:t>
                      </a:r>
                      <a:r>
                        <a:rPr lang="en-AU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engage.dss.gov.au </a:t>
                      </a:r>
                      <a:endParaRPr lang="en-AU" sz="1800" u="sng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45910695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 dirty="0"/>
                        <a:t>6 September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/>
                        <a:t>Exposure Draft Public Briefing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47343135"/>
                  </a:ext>
                </a:extLst>
              </a:tr>
              <a:tr h="735125">
                <a:tc>
                  <a:txBody>
                    <a:bodyPr/>
                    <a:lstStyle/>
                    <a:p>
                      <a:r>
                        <a:rPr lang="en-AU" sz="1800" dirty="0"/>
                        <a:t>27 September 2024</a:t>
                      </a:r>
                    </a:p>
                    <a:p>
                      <a:r>
                        <a:rPr lang="en-AU" sz="1800" dirty="0"/>
                        <a:t>(5.00 pm Canberra time)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/>
                        <a:t>Closing date for comments on the Exposure Draft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22434391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 dirty="0"/>
                        <a:t>October/November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Release of the RFT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6741981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dirty="0"/>
                        <a:t>October/November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/>
                        <a:t>RFT Public Briefing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20548823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 dirty="0"/>
                        <a:t>November/December 2024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/>
                        <a:t>Closing date and time for responses to the RFT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03838286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/>
                        <a:t>March 2025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/>
                        <a:t>Notification of tender outcomes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86690167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/>
                        <a:t>April 2025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Commencement of the transition period to the new NPA program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73769978"/>
                  </a:ext>
                </a:extLst>
              </a:tr>
              <a:tr h="408403">
                <a:tc>
                  <a:txBody>
                    <a:bodyPr/>
                    <a:lstStyle/>
                    <a:p>
                      <a:r>
                        <a:rPr lang="en-AU" sz="1800"/>
                        <a:t>1 July 2025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dirty="0"/>
                        <a:t>NPA service delivery commences</a:t>
                      </a:r>
                    </a:p>
                  </a:txBody>
                  <a:tcPr marL="68580" marR="68580" marT="34290" marB="3429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8957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09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3DEAD-DE34-97DF-342A-593691673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3F2B1-4266-4ED4-AC2C-DB487684831E}" type="slidenum">
              <a:rPr lang="en-AU" noProof="0" smtClean="0"/>
              <a:t>8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8C937A-988B-4DFF-9B07-7204BDA36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2070847"/>
            <a:ext cx="12192000" cy="2823882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5450530-C675-EAE7-BECC-6BF8B34847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604683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9D246F-FE0C-BEF3-049A-6182729470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894729"/>
            <a:ext cx="12192000" cy="46616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12DD73E7-30DF-4037-0D16-0147339515A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0400" y="493200"/>
            <a:ext cx="11276063" cy="70173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j-ea"/>
                <a:cs typeface="Arial" panose="020B0604020202020204" pitchFamily="34" charset="0"/>
              </a:rPr>
              <a:t>We invite </a:t>
            </a: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you to join the discussion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005568"/>
              </a:solidFill>
              <a:effectLst/>
              <a:uLnTx/>
              <a:uFillTx/>
              <a:latin typeface="+mn-lt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2" descr="Use QR code or go to:&#10;https://app.sli.do/event/uXcTz5xxLX2PcThewuVTYw">
            <a:extLst>
              <a:ext uri="{FF2B5EF4-FFF2-40B4-BE49-F238E27FC236}">
                <a16:creationId xmlns:a16="http://schemas.microsoft.com/office/drawing/2014/main" id="{93A545F1-7E25-25E2-3463-B804C086A6C0}"/>
              </a:ext>
            </a:extLst>
          </p:cNvPr>
          <p:cNvSpPr txBox="1"/>
          <p:nvPr/>
        </p:nvSpPr>
        <p:spPr>
          <a:xfrm>
            <a:off x="279321" y="2325621"/>
            <a:ext cx="7767480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Use QR code or go to:</a:t>
            </a: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AU" sz="2800" u="sng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https://app.sli.do/event/uXcTz5xxLX2PcThewuVTYw</a:t>
            </a:r>
            <a:endParaRPr lang="en-US" sz="28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3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solidFill>
                <a:schemeClr val="bg1"/>
              </a:solidFill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D19F513F-B0B5-0762-2967-3303F9C8D4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619" y="2186081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600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7DBD6-9C9C-ED10-5438-FC7BA19946D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40000" y="273600"/>
            <a:ext cx="11524753" cy="10401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5568"/>
                </a:solidFill>
                <a:effectLst/>
                <a:uLnTx/>
                <a:uFillTx/>
                <a:latin typeface="Tahoma"/>
                <a:ea typeface="Tahoma"/>
                <a:cs typeface="Tahoma"/>
              </a:rPr>
              <a:t>Overview of National Panel of Assessors (NPA) program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ABB3B8-EC5D-C4E9-73D3-01A614D32877}"/>
              </a:ext>
            </a:extLst>
          </p:cNvPr>
          <p:cNvSpPr/>
          <p:nvPr/>
        </p:nvSpPr>
        <p:spPr>
          <a:xfrm>
            <a:off x="1052894" y="1641262"/>
            <a:ext cx="9968477" cy="290245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567111"/>
            <a:r>
              <a:rPr lang="en-AU" sz="2000" dirty="0">
                <a:solidFill>
                  <a:prstClr val="white"/>
                </a:solidFill>
                <a:cs typeface="Segoe UI Semibold" panose="020B0702040204020203" pitchFamily="34" charset="0"/>
              </a:rPr>
              <a:t>NPA Providers will continue to deliver three types of assessment services: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2B7405A-9432-2496-E1A0-AE2425D93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52895" y="2121477"/>
            <a:ext cx="9968478" cy="1010886"/>
            <a:chOff x="865529" y="1210098"/>
            <a:chExt cx="6526820" cy="2718576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700DD4E-D792-348A-48B2-4C39B7375DD4}"/>
                </a:ext>
              </a:extLst>
            </p:cNvPr>
            <p:cNvCxnSpPr>
              <a:cxnSpLocks/>
              <a:stCxn id="12" idx="1"/>
              <a:endCxn id="10" idx="3"/>
            </p:cNvCxnSpPr>
            <p:nvPr/>
          </p:nvCxnSpPr>
          <p:spPr>
            <a:xfrm flipH="1">
              <a:off x="2690590" y="2569386"/>
              <a:ext cx="526733" cy="0"/>
            </a:xfrm>
            <a:prstGeom prst="line">
              <a:avLst/>
            </a:prstGeom>
            <a:solidFill>
              <a:schemeClr val="accent1"/>
            </a:solidFill>
            <a:ln w="19050" cap="rnd">
              <a:solidFill>
                <a:schemeClr val="accent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33437C2-FF55-C6D4-092B-20E37E232C84}"/>
                </a:ext>
              </a:extLst>
            </p:cNvPr>
            <p:cNvCxnSpPr>
              <a:cxnSpLocks/>
              <a:stCxn id="11" idx="1"/>
              <a:endCxn id="12" idx="3"/>
            </p:cNvCxnSpPr>
            <p:nvPr/>
          </p:nvCxnSpPr>
          <p:spPr>
            <a:xfrm flipH="1">
              <a:off x="5041470" y="2569386"/>
              <a:ext cx="526732" cy="0"/>
            </a:xfrm>
            <a:prstGeom prst="line">
              <a:avLst/>
            </a:prstGeom>
            <a:solidFill>
              <a:schemeClr val="accent1"/>
            </a:solidFill>
            <a:ln w="19050" cap="rnd">
              <a:solidFill>
                <a:schemeClr val="accent1"/>
              </a:solidFill>
              <a:prstDash val="sysDot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 Placeholder 4">
              <a:extLst>
                <a:ext uri="{FF2B5EF4-FFF2-40B4-BE49-F238E27FC236}">
                  <a16:creationId xmlns:a16="http://schemas.microsoft.com/office/drawing/2014/main" id="{F9FD74FF-3CBA-5C37-78A3-1536688AF4DC}"/>
                </a:ext>
              </a:extLst>
            </p:cNvPr>
            <p:cNvSpPr txBox="1">
              <a:spLocks/>
            </p:cNvSpPr>
            <p:nvPr/>
          </p:nvSpPr>
          <p:spPr>
            <a:xfrm>
              <a:off x="865529" y="1210098"/>
              <a:ext cx="1825061" cy="2718576"/>
            </a:xfrm>
            <a:prstGeom prst="rect">
              <a:avLst/>
            </a:prstGeom>
            <a:solidFill>
              <a:schemeClr val="bg1">
                <a:alpha val="7000"/>
              </a:schemeClr>
            </a:solidFill>
            <a:ln w="19050">
              <a:solidFill>
                <a:schemeClr val="accent1"/>
              </a:solidFill>
            </a:ln>
          </p:spPr>
          <p:txBody>
            <a:bodyPr lIns="44653" tIns="44653" rIns="44653" bIns="44653" anchor="t" anchorCtr="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39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72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00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r>
                <a:rPr lang="en-AU" sz="1800" kern="100" dirty="0">
                  <a:latin typeface="+mn-lt"/>
                  <a:cs typeface="Arial" panose="020B0604020202020204" pitchFamily="34" charset="0"/>
                </a:rPr>
                <a:t>Supported Wage System (SWS) assessments</a:t>
              </a:r>
            </a:p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endParaRPr lang="en-AU" sz="1800" dirty="0">
                <a:solidFill>
                  <a:srgbClr val="00264D"/>
                </a:solidFill>
                <a:latin typeface="+mn-lt"/>
              </a:endParaRPr>
            </a:p>
          </p:txBody>
        </p:sp>
        <p:sp>
          <p:nvSpPr>
            <p:cNvPr id="11" name="Text Placeholder 4">
              <a:extLst>
                <a:ext uri="{FF2B5EF4-FFF2-40B4-BE49-F238E27FC236}">
                  <a16:creationId xmlns:a16="http://schemas.microsoft.com/office/drawing/2014/main" id="{9F381A97-46B5-26E7-BABE-0806E30B1E88}"/>
                </a:ext>
              </a:extLst>
            </p:cNvPr>
            <p:cNvSpPr txBox="1">
              <a:spLocks/>
            </p:cNvSpPr>
            <p:nvPr/>
          </p:nvSpPr>
          <p:spPr>
            <a:xfrm>
              <a:off x="5568202" y="1210098"/>
              <a:ext cx="1824147" cy="2718576"/>
            </a:xfrm>
            <a:prstGeom prst="rect">
              <a:avLst/>
            </a:prstGeom>
            <a:solidFill>
              <a:schemeClr val="bg1">
                <a:alpha val="7000"/>
              </a:schemeClr>
            </a:solidFill>
            <a:ln w="19050">
              <a:solidFill>
                <a:schemeClr val="accent1"/>
              </a:solidFill>
            </a:ln>
          </p:spPr>
          <p:txBody>
            <a:bodyPr lIns="44653" tIns="44653" rIns="44653" bIns="44653" anchor="t" anchorCtr="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39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72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00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r>
                <a:rPr lang="en-AU" sz="1800" kern="100" dirty="0">
                  <a:latin typeface="+mn-lt"/>
                  <a:cs typeface="Arial" panose="020B0604020202020204" pitchFamily="34" charset="0"/>
                </a:rPr>
                <a:t>Workplace Modifications Services (WMS) assessments. </a:t>
              </a:r>
            </a:p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endParaRPr lang="en-AU" sz="1800" dirty="0">
                <a:solidFill>
                  <a:srgbClr val="00264D"/>
                </a:solidFill>
                <a:latin typeface="+mn-lt"/>
              </a:endParaRPr>
            </a:p>
          </p:txBody>
        </p:sp>
        <p:sp>
          <p:nvSpPr>
            <p:cNvPr id="12" name="Text Placeholder 4">
              <a:extLst>
                <a:ext uri="{FF2B5EF4-FFF2-40B4-BE49-F238E27FC236}">
                  <a16:creationId xmlns:a16="http://schemas.microsoft.com/office/drawing/2014/main" id="{37CE7F04-E57E-9B9A-E854-7EA4F633B0A5}"/>
                </a:ext>
              </a:extLst>
            </p:cNvPr>
            <p:cNvSpPr txBox="1">
              <a:spLocks/>
            </p:cNvSpPr>
            <p:nvPr/>
          </p:nvSpPr>
          <p:spPr>
            <a:xfrm>
              <a:off x="3217323" y="1210098"/>
              <a:ext cx="1824147" cy="2718576"/>
            </a:xfrm>
            <a:prstGeom prst="rect">
              <a:avLst/>
            </a:prstGeom>
            <a:solidFill>
              <a:schemeClr val="bg1">
                <a:alpha val="7000"/>
              </a:schemeClr>
            </a:solidFill>
            <a:ln w="19050">
              <a:solidFill>
                <a:schemeClr val="accent1"/>
              </a:solidFill>
            </a:ln>
          </p:spPr>
          <p:txBody>
            <a:bodyPr lIns="44653" tIns="44653" rIns="44653" bIns="44653" anchor="t" anchorCtr="0"/>
            <a:lstStyle>
              <a:lvl1pPr marL="0" indent="0" algn="l" defTabSz="914349" rtl="0" eaLnBrk="1" latinLnBrk="0" hangingPunct="1">
                <a:spcBef>
                  <a:spcPts val="1200"/>
                </a:spcBef>
                <a:buFont typeface="Arial" pitchFamily="34" charset="0"/>
                <a:buNone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  <a:lvl2pPr marL="18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2pPr>
              <a:lvl3pPr marL="396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3pPr>
              <a:lvl4pPr marL="720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4pPr>
              <a:lvl5pPr marL="1008000" indent="-180000" algn="l" defTabSz="914349" rtl="0" eaLnBrk="1" latinLnBrk="0" hangingPunct="1">
                <a:spcBef>
                  <a:spcPts val="400"/>
                </a:spcBef>
                <a:buClr>
                  <a:schemeClr val="bg2"/>
                </a:buClr>
                <a:buFont typeface="Arial" pitchFamily="34" charset="0"/>
                <a:buChar char="•"/>
                <a:defRPr sz="1400" kern="1200" spc="0">
                  <a:solidFill>
                    <a:schemeClr val="tx1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5pPr>
              <a:lvl6pPr marL="53997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rabi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6pPr>
              <a:lvl7pPr marL="809955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alphaLcPeriod"/>
                <a:defRPr sz="1400" kern="1200" spc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7pPr>
              <a:lvl8pPr marL="1079940" indent="-269985" algn="l" defTabSz="914349" rtl="0" eaLnBrk="1" latinLnBrk="0" hangingPunct="1">
                <a:spcBef>
                  <a:spcPts val="400"/>
                </a:spcBef>
                <a:buClr>
                  <a:schemeClr val="accent2"/>
                </a:buClr>
                <a:buFont typeface="+mj-lt"/>
                <a:buAutoNum type="romanLcPeriod"/>
                <a:defRPr sz="1400" kern="1200" spc="0" baseline="0">
                  <a:solidFill>
                    <a:schemeClr val="bg2"/>
                  </a:solidFill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8pPr>
              <a:lvl9pPr marL="3885982" indent="-228587" algn="l" defTabSz="914349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r>
                <a:rPr lang="en-AU" sz="1800" kern="100" dirty="0">
                  <a:latin typeface="+mn-lt"/>
                  <a:cs typeface="Arial" panose="020B0604020202020204" pitchFamily="34" charset="0"/>
                </a:rPr>
                <a:t>Ongoing Support Assessments (OSA)</a:t>
              </a:r>
            </a:p>
            <a:p>
              <a:pPr algn="ctr" defTabSz="1134158">
                <a:spcBef>
                  <a:spcPts val="0"/>
                </a:spcBef>
                <a:spcAft>
                  <a:spcPts val="744"/>
                </a:spcAft>
                <a:defRPr/>
              </a:pPr>
              <a:endParaRPr lang="en-AU" sz="1800" dirty="0">
                <a:solidFill>
                  <a:srgbClr val="00264D"/>
                </a:solidFill>
                <a:latin typeface="+mn-lt"/>
              </a:endParaRP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90F7F840-FA8D-947E-C3E9-74F291AABEA8}"/>
              </a:ext>
            </a:extLst>
          </p:cNvPr>
          <p:cNvSpPr/>
          <p:nvPr/>
        </p:nvSpPr>
        <p:spPr>
          <a:xfrm>
            <a:off x="1062502" y="3360445"/>
            <a:ext cx="9958869" cy="290245"/>
          </a:xfrm>
          <a:prstGeom prst="rect">
            <a:avLst/>
          </a:prstGeom>
          <a:solidFill>
            <a:srgbClr val="005A7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567111"/>
            <a:r>
              <a:rPr lang="en-AU" sz="2000" dirty="0">
                <a:solidFill>
                  <a:prstClr val="white"/>
                </a:solidFill>
                <a:cs typeface="Segoe UI Semibold" panose="020B0702040204020203" pitchFamily="34" charset="0"/>
              </a:rPr>
              <a:t>Respondents will be required to have:</a:t>
            </a:r>
          </a:p>
        </p:txBody>
      </p:sp>
      <p:sp>
        <p:nvSpPr>
          <p:cNvPr id="21" name="Text Placeholder 4">
            <a:extLst>
              <a:ext uri="{FF2B5EF4-FFF2-40B4-BE49-F238E27FC236}">
                <a16:creationId xmlns:a16="http://schemas.microsoft.com/office/drawing/2014/main" id="{2374B625-6A1A-CC08-0AAB-AE3FAA4859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1052895" y="3868259"/>
            <a:ext cx="9968476" cy="2439013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lIns="156286" tIns="133959" rIns="156286" bIns="89306" anchor="t" anchorCtr="0"/>
          <a:lstStyle>
            <a:lvl1pPr marL="0" indent="0" algn="l" defTabSz="914349" rtl="0" eaLnBrk="1" latinLnBrk="0" hangingPunct="1">
              <a:spcBef>
                <a:spcPts val="1200"/>
              </a:spcBef>
              <a:buFont typeface="Arial" pitchFamily="34" charset="0"/>
              <a:buNone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18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396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720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008000" indent="-180000" algn="l" defTabSz="914349" rtl="0" eaLnBrk="1" latinLnBrk="0" hangingPunct="1">
              <a:spcBef>
                <a:spcPts val="400"/>
              </a:spcBef>
              <a:buClr>
                <a:schemeClr val="bg2"/>
              </a:buClr>
              <a:buFont typeface="Arial" pitchFamily="34" charset="0"/>
              <a:buChar char="•"/>
              <a:defRPr sz="1400" kern="1200" spc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  <a:lvl6pPr marL="53997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rabi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6pPr>
            <a:lvl7pPr marL="809955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alphaLcPeriod"/>
              <a:defRPr sz="1400" kern="1200" spc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7pPr>
            <a:lvl8pPr marL="1079940" indent="-269985" algn="l" defTabSz="914349" rtl="0" eaLnBrk="1" latinLnBrk="0" hangingPunct="1">
              <a:spcBef>
                <a:spcPts val="400"/>
              </a:spcBef>
              <a:buClr>
                <a:schemeClr val="accent2"/>
              </a:buClr>
              <a:buFont typeface="+mj-lt"/>
              <a:buAutoNum type="romanLcPeriod"/>
              <a:defRPr sz="1400" kern="1200" spc="0" baseline="0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8pPr>
            <a:lvl9pPr marL="3885982" indent="-228587" algn="l" defTabSz="91434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lnSpc>
                <a:spcPct val="115000"/>
              </a:lnSpc>
              <a:spcAft>
                <a:spcPts val="1000"/>
              </a:spcAft>
              <a:buNone/>
            </a:pPr>
            <a:endParaRPr lang="en-AU" sz="1800" kern="100" dirty="0"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802D97-E03B-AA61-55F0-E902BFCC0CAF}"/>
              </a:ext>
            </a:extLst>
          </p:cNvPr>
          <p:cNvSpPr txBox="1"/>
          <p:nvPr/>
        </p:nvSpPr>
        <p:spPr>
          <a:xfrm>
            <a:off x="728183" y="3967826"/>
            <a:ext cx="10134889" cy="1826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ü"/>
              <a:defRPr/>
            </a:pPr>
            <a:r>
              <a:rPr lang="en-AU" kern="100" dirty="0">
                <a:ea typeface="Calibri" panose="020F0502020204030204" pitchFamily="34" charset="0"/>
                <a:cs typeface="Arial" panose="020B0604020202020204" pitchFamily="34" charset="0"/>
              </a:rPr>
              <a:t>an understanding of employment supports for people with disability, including people with high support needs</a:t>
            </a:r>
          </a:p>
          <a:p>
            <a:pPr marL="800100" lvl="1" indent="-342900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ü"/>
              <a:defRPr/>
            </a:pPr>
            <a:r>
              <a:rPr lang="en-AU" kern="100" dirty="0">
                <a:ea typeface="Calibri" panose="020F0502020204030204" pitchFamily="34" charset="0"/>
                <a:cs typeface="Arial" panose="020B0604020202020204" pitchFamily="34" charset="0"/>
              </a:rPr>
              <a:t>q</a:t>
            </a:r>
            <a:r>
              <a:rPr lang="en-AU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ualified and experienced </a:t>
            </a:r>
            <a:r>
              <a:rPr lang="en-AU" kern="100" dirty="0">
                <a:ea typeface="Calibri" panose="020F0502020204030204" pitchFamily="34" charset="0"/>
                <a:cs typeface="Arial" panose="020B0604020202020204" pitchFamily="34" charset="0"/>
              </a:rPr>
              <a:t>Assessors (as per the mandatory qualifications and skills)</a:t>
            </a:r>
          </a:p>
          <a:p>
            <a:pPr marL="800100" lvl="1" indent="-342900">
              <a:lnSpc>
                <a:spcPct val="150000"/>
              </a:lnSpc>
              <a:spcBef>
                <a:spcPts val="450"/>
              </a:spcBef>
              <a:buFont typeface="Wingdings" panose="05000000000000000000" pitchFamily="2" charset="2"/>
              <a:buChar char="ü"/>
              <a:defRPr/>
            </a:pPr>
            <a:r>
              <a:rPr lang="en-AU" kern="100" dirty="0"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AU" kern="1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AU" kern="100" dirty="0">
                <a:ea typeface="Calibri" panose="020F0502020204030204" pitchFamily="34" charset="0"/>
                <a:cs typeface="Arial" panose="020B0604020202020204" pitchFamily="34" charset="0"/>
              </a:rPr>
              <a:t>rong communication skills to ensure high quality assessment services.</a:t>
            </a:r>
            <a:endParaRPr lang="en-AU" kern="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0065491"/>
      </p:ext>
    </p:extLst>
  </p:cSld>
  <p:clrMapOvr>
    <a:masterClrMapping/>
  </p:clrMapOvr>
</p:sld>
</file>

<file path=ppt/theme/theme1.xml><?xml version="1.0" encoding="utf-8"?>
<a:theme xmlns:a="http://schemas.openxmlformats.org/drawingml/2006/main" name="DSS Theme">
  <a:themeElements>
    <a:clrScheme name="DSS">
      <a:dk1>
        <a:sysClr val="windowText" lastClr="000000"/>
      </a:dk1>
      <a:lt1>
        <a:sysClr val="window" lastClr="FFFFFF"/>
      </a:lt1>
      <a:dk2>
        <a:srgbClr val="454545"/>
      </a:dk2>
      <a:lt2>
        <a:srgbClr val="F8F8F8"/>
      </a:lt2>
      <a:accent1>
        <a:srgbClr val="005A70"/>
      </a:accent1>
      <a:accent2>
        <a:srgbClr val="00B0B9"/>
      </a:accent2>
      <a:accent3>
        <a:srgbClr val="B1E4E3"/>
      </a:accent3>
      <a:accent4>
        <a:srgbClr val="D9D9D6"/>
      </a:accent4>
      <a:accent5>
        <a:srgbClr val="003542"/>
      </a:accent5>
      <a:accent6>
        <a:srgbClr val="007C82"/>
      </a:accent6>
      <a:hlink>
        <a:srgbClr val="0070C0"/>
      </a:hlink>
      <a:folHlink>
        <a:srgbClr val="0070C0"/>
      </a:folHlink>
    </a:clrScheme>
    <a:fontScheme name="D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S - Presentation Template With Instructions" id="{7DBEE956-F27C-411B-BF29-E70181FC9F20}" vid="{7D539CC2-BE18-4793-BE1E-D2F2C0E982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3387c7b-c272-44bc-9809-a5bd13883672">
      <Terms xmlns="http://schemas.microsoft.com/office/infopath/2007/PartnerControls"/>
    </lcf76f155ced4ddcb4097134ff3c332f>
    <TaxCatchAll xmlns="423de8da-8ec5-46ef-b3a3-37ce0b59824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DC523CAF65C24BAB48C7C1FEF2F37A" ma:contentTypeVersion="14" ma:contentTypeDescription="Create a new document." ma:contentTypeScope="" ma:versionID="ddd7286f7f87a4ddb612019c3ba3273b">
  <xsd:schema xmlns:xsd="http://www.w3.org/2001/XMLSchema" xmlns:xs="http://www.w3.org/2001/XMLSchema" xmlns:p="http://schemas.microsoft.com/office/2006/metadata/properties" xmlns:ns2="63387c7b-c272-44bc-9809-a5bd13883672" xmlns:ns3="423de8da-8ec5-46ef-b3a3-37ce0b598243" targetNamespace="http://schemas.microsoft.com/office/2006/metadata/properties" ma:root="true" ma:fieldsID="99b9128d21043a4fb6695764f1587797" ns2:_="" ns3:_="">
    <xsd:import namespace="63387c7b-c272-44bc-9809-a5bd13883672"/>
    <xsd:import namespace="423de8da-8ec5-46ef-b3a3-37ce0b5982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87c7b-c272-44bc-9809-a5bd138836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645b856-4cdd-4a87-aa29-9b4c24b6db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de8da-8ec5-46ef-b3a3-37ce0b59824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bd5422d2-effe-4607-9156-722322bc4989}" ma:internalName="TaxCatchAll" ma:showField="CatchAllData" ma:web="423de8da-8ec5-46ef-b3a3-37ce0b5982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F844F8-EBF5-4F7D-8194-3EA24479602C}">
  <ds:schemaRefs>
    <ds:schemaRef ds:uri="http://purl.org/dc/elements/1.1/"/>
    <ds:schemaRef ds:uri="http://schemas.microsoft.com/office/2006/metadata/properties"/>
    <ds:schemaRef ds:uri="63387c7b-c272-44bc-9809-a5bd13883672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23de8da-8ec5-46ef-b3a3-37ce0b59824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3FFE4D-1E10-4672-9C0C-EE0796F29A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387c7b-c272-44bc-9809-a5bd13883672"/>
    <ds:schemaRef ds:uri="423de8da-8ec5-46ef-b3a3-37ce0b598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E39A54-233D-49AD-8A16-19BEE7F126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DSS - Presentation Template</Template>
  <TotalTime>681</TotalTime>
  <Words>1598</Words>
  <Application>Microsoft Office PowerPoint</Application>
  <PresentationFormat>Widescreen</PresentationFormat>
  <Paragraphs>274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3" baseType="lpstr">
      <vt:lpstr>MS Mincho</vt:lpstr>
      <vt:lpstr>Aptos</vt:lpstr>
      <vt:lpstr>Arial</vt:lpstr>
      <vt:lpstr>Calibri</vt:lpstr>
      <vt:lpstr>Calibri Light</vt:lpstr>
      <vt:lpstr>Courier New</vt:lpstr>
      <vt:lpstr>Segoe UI</vt:lpstr>
      <vt:lpstr>Segoe UI Semibold</vt:lpstr>
      <vt:lpstr>Symbol</vt:lpstr>
      <vt:lpstr>Tahoma</vt:lpstr>
      <vt:lpstr>Times New Roman</vt:lpstr>
      <vt:lpstr>Wingdings</vt:lpstr>
      <vt:lpstr>DSS Theme</vt:lpstr>
      <vt:lpstr>National Panel of Assessors - Request for Tender (RFT)     Exposure Draft</vt:lpstr>
      <vt:lpstr>Acknowledgement of Country</vt:lpstr>
      <vt:lpstr>Probity Statement</vt:lpstr>
      <vt:lpstr>We invite you to join the discussion</vt:lpstr>
      <vt:lpstr>Overview</vt:lpstr>
      <vt:lpstr>The Approach to Market – two stage process </vt:lpstr>
      <vt:lpstr>Indicative Timeline</vt:lpstr>
      <vt:lpstr>We invite you to join the discussion</vt:lpstr>
      <vt:lpstr>Overview of National Panel of Assessors (NPA) program</vt:lpstr>
      <vt:lpstr>Mandatory Qualifications and Skills</vt:lpstr>
      <vt:lpstr>Performing Assessment Services </vt:lpstr>
      <vt:lpstr>Supported Wage System assessments</vt:lpstr>
      <vt:lpstr>Ongoing Support Assessments</vt:lpstr>
      <vt:lpstr>Workplace Modification System Assessments</vt:lpstr>
      <vt:lpstr>Coverage</vt:lpstr>
      <vt:lpstr>Performance Management </vt:lpstr>
      <vt:lpstr>Fees</vt:lpstr>
      <vt:lpstr>Key changes from current program</vt:lpstr>
      <vt:lpstr>We invite you to join the discussion</vt:lpstr>
      <vt:lpstr>Request for Tender (RFT) process – Lodging a Response  </vt:lpstr>
      <vt:lpstr>Request for Tender (RFT) process – Evaluation of Responses</vt:lpstr>
      <vt:lpstr>How will tenders be assessed?</vt:lpstr>
      <vt:lpstr>Organisational Capability (SC1)</vt:lpstr>
      <vt:lpstr>Quality (SC2)</vt:lpstr>
      <vt:lpstr>Specialist WMS (SC3) </vt:lpstr>
      <vt:lpstr>Financial viability and other checks </vt:lpstr>
      <vt:lpstr>Legal and other matters</vt:lpstr>
      <vt:lpstr>Consultation and Feedback</vt:lpstr>
      <vt:lpstr>We invite you to join the discussion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Panel of Assessors -</dc:title>
  <dc:creator>WHITER, Shaun</dc:creator>
  <cp:keywords>[SEC=OFFICIAL]</cp:keywords>
  <cp:lastModifiedBy>WHITER, Shaun</cp:lastModifiedBy>
  <cp:revision>2</cp:revision>
  <dcterms:created xsi:type="dcterms:W3CDTF">2024-08-15T04:53:31Z</dcterms:created>
  <dcterms:modified xsi:type="dcterms:W3CDTF">2024-09-13T05:13:45Z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2024-05-03T04:26:19Z</vt:lpwstr>
  </property>
  <property fmtid="{D5CDD505-2E9C-101B-9397-08002B2CF9AE}" pid="4" name="PM_Originating_FileId">
    <vt:lpwstr>83BFC7574F3F4C8DA6D1CACB0B454BE6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v=2022.1;a=SHA256;h=F5DB8C9608C72C5052706FE85C06BB01D3881DB5C8F6A50D133B9781EAF4C4D8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2024-05-03T04:26:19Z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f8ecabbf1007474ea267a54043b90751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F2B1A0DBBCFE88AA5B1F312AB77B9B9984DBCA1F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52B97822998D45A5FE76FBF575035034760AD13EE13D3825DB38D567D3AEDC5E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BFF2100141F5FDCC8100BD2BC3CDCAC8</vt:lpwstr>
  </property>
  <property fmtid="{D5CDD505-2E9C-101B-9397-08002B2CF9AE}" pid="32" name="PM_Hash_Salt">
    <vt:lpwstr>6130CB116FAD28558DAD0EB99EBCA3C2</vt:lpwstr>
  </property>
  <property fmtid="{D5CDD505-2E9C-101B-9397-08002B2CF9AE}" pid="33" name="PM_Hash_SHA1">
    <vt:lpwstr>DB37E6DD0FB1F3DFE5EF48AD2438EFBA22177EBB</vt:lpwstr>
  </property>
  <property fmtid="{D5CDD505-2E9C-101B-9397-08002B2CF9AE}" pid="34" name="PM_PrintOutPlacement_PPT">
    <vt:lpwstr/>
  </property>
  <property fmtid="{D5CDD505-2E9C-101B-9397-08002B2CF9AE}" pid="35" name="ContentTypeId">
    <vt:lpwstr>0x010100D1DC523CAF65C24BAB48C7C1FEF2F37A</vt:lpwstr>
  </property>
  <property fmtid="{D5CDD505-2E9C-101B-9397-08002B2CF9AE}" pid="36" name="PM_SecurityClassification_Prev">
    <vt:lpwstr>OFFICIAL</vt:lpwstr>
  </property>
  <property fmtid="{D5CDD505-2E9C-101B-9397-08002B2CF9AE}" pid="37" name="PM_Qualifier_Prev">
    <vt:lpwstr/>
  </property>
  <property fmtid="{D5CDD505-2E9C-101B-9397-08002B2CF9AE}" pid="38" name="MediaServiceImageTags">
    <vt:lpwstr/>
  </property>
</Properties>
</file>