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4"/>
  </p:sldMasterIdLst>
  <p:notesMasterIdLst>
    <p:notesMasterId r:id="rId34"/>
  </p:notesMasterIdLst>
  <p:handoutMasterIdLst>
    <p:handoutMasterId r:id="rId35"/>
  </p:handoutMasterIdLst>
  <p:sldIdLst>
    <p:sldId id="256" r:id="rId5"/>
    <p:sldId id="772" r:id="rId6"/>
    <p:sldId id="285" r:id="rId7"/>
    <p:sldId id="807" r:id="rId8"/>
    <p:sldId id="808" r:id="rId9"/>
    <p:sldId id="810" r:id="rId10"/>
    <p:sldId id="797" r:id="rId11"/>
    <p:sldId id="280" r:id="rId12"/>
    <p:sldId id="799" r:id="rId13"/>
    <p:sldId id="792" r:id="rId14"/>
    <p:sldId id="804" r:id="rId15"/>
    <p:sldId id="812" r:id="rId16"/>
    <p:sldId id="818" r:id="rId17"/>
    <p:sldId id="806" r:id="rId18"/>
    <p:sldId id="805" r:id="rId19"/>
    <p:sldId id="798" r:id="rId20"/>
    <p:sldId id="793" r:id="rId21"/>
    <p:sldId id="760" r:id="rId22"/>
    <p:sldId id="761" r:id="rId23"/>
    <p:sldId id="814" r:id="rId24"/>
    <p:sldId id="600" r:id="rId25"/>
    <p:sldId id="785" r:id="rId26"/>
    <p:sldId id="786" r:id="rId27"/>
    <p:sldId id="819" r:id="rId28"/>
    <p:sldId id="762" r:id="rId29"/>
    <p:sldId id="756" r:id="rId30"/>
    <p:sldId id="809" r:id="rId31"/>
    <p:sldId id="820" r:id="rId32"/>
    <p:sldId id="33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16EE0E-2D29-6A85-CC68-0AC9FF26D752}" name="GALANG, Leila" initials="GL" userId="GALANG, Leila" providerId="None"/>
  <p188:author id="{46D43C18-FBDC-D635-B5AF-AD4C29B0DB0B}" name="WHITTAKER, Khaytlin" initials="WK" userId="S::khaytlin.whittaker@dss.gov.au::703f9c36-432e-44ae-83ba-494321b613d8" providerId="AD"/>
  <p188:author id="{8F0B6E25-E3C4-978E-C335-BFD8FA9933BC}" name="LUONG, Genevieve" initials="LG" userId="S::genevieve.luong@dss.gov.au::7d6b00ff-262f-4943-9a85-43e8b7199aab" providerId="AD"/>
  <p188:author id="{A7509F25-5E05-8AB6-842E-ACD1D49168B3}" name="MACAULAY, Kate" initials="" userId="S::Kate.MACAULAY@dss.gov.au::af3f16c2-e00d-443f-adeb-beba52a24ccb" providerId="AD"/>
  <p188:author id="{7EBCF054-EF76-E3DC-6F02-47FB26169D59}" name="SIDDINS, Gina" initials="SG" userId="S::gina.siddins@dss.gov.au::e180be7e-82be-4ee6-be67-8d8c585fc588" providerId="AD"/>
  <p188:author id="{6133BC59-37C9-751F-CA70-B2BAE6989FFD}" name="GRIGGS, Carolynne" initials="CG" userId="S::Carolynne.GRIGGS@dss.gov.au::6bdc7f22-3d1b-44a7-bdb4-45bbb0c306ae" providerId="AD"/>
  <p188:author id="{2C5ECE5C-A7DD-56BA-E206-9FF5F9E2C328}" name="HUNT, Sam" initials="SH" userId="S::Sam.HUNT@dss.gov.au::4f312573-5c85-4bf2-bc69-56031104b0e5" providerId="AD"/>
  <p188:author id="{C7B6858B-129B-1474-C1B5-6D79AF348C3D}" name="SPENCE, Kellie" initials="SK" userId="S::kellie.spence@dss.gov.au::5134acbb-2d2e-4129-8bcb-5a9503b20ca7" providerId="AD"/>
  <p188:author id="{3CF206CD-26B4-466C-5581-C44916D28C4F}" name="FUTCHER, Pene" initials="FP" userId="S::pene.futcher@dss.gov.au::4de8a4b4-e6b2-4a13-8d86-079b5e589ddb" providerId="AD"/>
  <p188:author id="{9E3788F0-C5B5-A87C-3452-BF58DA333BE1}" name="BAKER, Laura" initials="LB" userId="S::Laura.BAKER@dss.gov.au::f7fc4bf3-6200-4b60-abb4-f6b976df306b" providerId="AD"/>
  <p188:author id="{CB76E5F2-DFE1-77F2-7484-F009D6AC3526}" name="MACAULAY, Kate" initials="MK" userId="MACAULAY, Ka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68"/>
    <a:srgbClr val="00848B"/>
    <a:srgbClr val="008A87"/>
    <a:srgbClr val="005A70"/>
    <a:srgbClr val="F2F2F2"/>
    <a:srgbClr val="B9B9B9"/>
    <a:srgbClr val="00A29E"/>
    <a:srgbClr val="B1E4E3"/>
    <a:srgbClr val="00B0B9"/>
    <a:srgbClr val="D9D9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DF5FE3-4308-4A0D-A3B9-C933ED497142}" v="37" dt="2024-10-19T01:27:24.096"/>
    <p1510:client id="{A948BCB0-2548-44E0-AD6B-B74FE7C3250C}" v="1" dt="2024-10-20T22:10:23.423"/>
  </p1510:revLst>
</p1510:revInfo>
</file>

<file path=ppt/tableStyles.xml><?xml version="1.0" encoding="utf-8"?>
<a:tblStyleLst xmlns:a="http://schemas.openxmlformats.org/drawingml/2006/main" def="{7DA834AB-767B-4E65-B5A6-EF2CF86DF1BC}">
  <a:tblStyle styleId="{7DA834AB-767B-4E65-B5A6-EF2CF86DF1BC}" styleName="DSS Table Style 1 (default)">
    <a:wholeTbl>
      <a:tcTxStyle>
        <a:fontRef idx="minor">
          <a:schemeClr val="dk1"/>
        </a:fontRef>
        <a:schemeClr val="dk1"/>
      </a:tcTxStyle>
      <a:tcStyle>
        <a:tcBdr>
          <a:left>
            <a:ln w="12700" cap="flat" cmpd="sng">
              <a:solidFill>
                <a:schemeClr val="lt1"/>
              </a:solidFill>
            </a:ln>
          </a:left>
          <a:right>
            <a:ln w="12700" cap="flat" cmpd="sng">
              <a:solidFill>
                <a:schemeClr val="lt1"/>
              </a:solidFill>
            </a:ln>
          </a:right>
          <a:top>
            <a:ln w="12700" cap="flat" cmpd="sng">
              <a:solidFill>
                <a:srgbClr val="F2F2F2"/>
              </a:solidFill>
            </a:ln>
          </a:top>
          <a:bottom>
            <a:ln w="12700" cap="flat" cmpd="sng">
              <a:solidFill>
                <a:srgbClr val="F2F2F2"/>
              </a:solidFill>
            </a:ln>
          </a:bottom>
          <a:insideH>
            <a:ln w="12700" cap="flat" cmpd="sng">
              <a:solidFill>
                <a:srgbClr val="F2F2F2"/>
              </a:solidFill>
            </a:ln>
          </a:insideH>
          <a:insideV>
            <a:ln w="12700" cap="flat" cmpd="sng">
              <a:solidFill>
                <a:schemeClr val="lt1"/>
              </a:solidFill>
            </a:ln>
          </a:insideV>
        </a:tcBdr>
        <a:fill>
          <a:noFill/>
        </a:fill>
      </a:tcStyle>
    </a:wholeTbl>
    <a:band1H>
      <a:tcStyle>
        <a:tcBdr/>
      </a:tcStyle>
    </a:band1H>
    <a:band2H>
      <a:tcStyle>
        <a:tcBdr/>
        <a:fill>
          <a:solidFill>
            <a:srgbClr val="F2F2F2"/>
          </a:solidFill>
        </a:fill>
      </a:tcStyle>
    </a:band2H>
    <a:band1V>
      <a:tcStyle>
        <a:tcBdr/>
        <a:fill>
          <a:noFill/>
        </a:fill>
      </a:tcStyle>
    </a:band1V>
    <a:band2V>
      <a:tcStyle>
        <a:tcBdr/>
        <a:fill>
          <a:solidFill>
            <a:srgbClr val="F2F2F2"/>
          </a:solidFill>
        </a:fill>
      </a:tcStyle>
    </a:band2V>
    <a:lastCol>
      <a:tcTxStyle>
        <a:fontRef idx="minor">
          <a:schemeClr val="dk1"/>
        </a:fontRef>
        <a:schemeClr val="dk1"/>
      </a:tcTxStyle>
      <a:tcStyle>
        <a:tcBdr/>
      </a:tcStyle>
    </a:lastCol>
    <a:firstCol>
      <a:tcTxStyle b="on">
        <a:fontRef idx="minor">
          <a:schemeClr val="dk1"/>
        </a:fontRef>
        <a:schemeClr val="dk1"/>
      </a:tcTxStyle>
      <a:tcStyle>
        <a:tcBdr/>
      </a:tcStyle>
    </a:firstCol>
    <a:lastRow>
      <a:tcTxStyle b="on">
        <a:fontRef idx="minor">
          <a:schemeClr val="dk1"/>
        </a:fontRef>
        <a:schemeClr val="dk1"/>
      </a:tcTxStyle>
      <a:tcStyle>
        <a:tcBdr>
          <a:top>
            <a:ln w="12700" cmpd="sng">
              <a:solidFill>
                <a:schemeClr val="dk1"/>
              </a:solidFill>
            </a:ln>
          </a:top>
          <a:bottom>
            <a:ln w="12700" cmpd="sng">
              <a:solidFill>
                <a:schemeClr val="lt1"/>
              </a:solidFill>
            </a:ln>
          </a:bottom>
          <a:insideV>
            <a:ln w="12700" cap="flat" cmpd="sng">
              <a:solidFill>
                <a:schemeClr val="lt1"/>
              </a:solidFill>
            </a:ln>
          </a:insideV>
        </a:tcBdr>
        <a:fill>
          <a:solidFill>
            <a:schemeClr val="lt1"/>
          </a:solidFill>
        </a:fill>
      </a:tcStyle>
    </a:lastRow>
    <a:firstRow>
      <a:tcTxStyle b="on">
        <a:fontRef idx="minor">
          <a:srgbClr val="FFFFFF"/>
        </a:fontRef>
        <a:schemeClr val="lt1"/>
      </a:tcTxStyle>
      <a:tcStyle>
        <a:tcBdr>
          <a:top>
            <a:ln w="12700" cmpd="sng">
              <a:solidFill>
                <a:schemeClr val="accent1"/>
              </a:solidFill>
            </a:ln>
          </a:top>
          <a:bottom>
            <a:ln w="12700" cmpd="sng">
              <a:solidFill>
                <a:schemeClr val="accent1"/>
              </a:solidFill>
            </a:ln>
          </a:bottom>
          <a:insideV>
            <a:ln w="12700" cap="flat" cmpd="sng">
              <a:solidFill>
                <a:schemeClr val="lt1"/>
              </a:solidFill>
            </a:ln>
          </a:insideV>
        </a:tcBdr>
        <a:fill>
          <a:solidFill>
            <a:schemeClr val="accent1"/>
          </a:solidFill>
        </a:fill>
      </a:tcStyle>
    </a:firstRow>
  </a:tblStyle>
  <a:tblStyle styleId="{8E69BC5D-742D-4883-A4A0-CE9C66BB31B4}" styleName="DSS Table Style 2">
    <a:wholeTbl>
      <a:tcTxStyle>
        <a:fontRef idx="minor">
          <a:schemeClr val="dk1"/>
        </a:fontRef>
        <a:schemeClr val="dk1"/>
      </a:tcTxStyle>
      <a:tcStyle>
        <a:tcBdr>
          <a:left>
            <a:ln w="12700" cap="flat" cmpd="sng">
              <a:solidFill>
                <a:schemeClr val="lt1"/>
              </a:solidFill>
            </a:ln>
          </a:left>
          <a:right>
            <a:ln w="12700" cap="flat" cmpd="sng">
              <a:solidFill>
                <a:schemeClr val="lt1"/>
              </a:solidFill>
            </a:ln>
          </a:right>
          <a:top>
            <a:ln w="12700" cap="flat" cmpd="sng">
              <a:solidFill>
                <a:srgbClr val="F2F2F2"/>
              </a:solidFill>
            </a:ln>
          </a:top>
          <a:bottom>
            <a:ln w="12700" cap="flat" cmpd="sng">
              <a:solidFill>
                <a:srgbClr val="F2F2F2"/>
              </a:solidFill>
            </a:ln>
          </a:bottom>
          <a:insideH>
            <a:ln w="12700" cap="flat" cmpd="sng">
              <a:solidFill>
                <a:srgbClr val="F2F2F2"/>
              </a:solidFill>
            </a:ln>
          </a:insideH>
          <a:insideV>
            <a:ln w="12700" cap="flat" cmpd="sng">
              <a:solidFill>
                <a:schemeClr val="lt1"/>
              </a:solidFill>
            </a:ln>
          </a:insideV>
        </a:tcBdr>
        <a:fill>
          <a:noFill/>
        </a:fill>
      </a:tcStyle>
    </a:wholeTbl>
    <a:band1H>
      <a:tcStyle>
        <a:tcBdr/>
      </a:tcStyle>
    </a:band1H>
    <a:band2H>
      <a:tcStyle>
        <a:tcBdr/>
        <a:fill>
          <a:solidFill>
            <a:srgbClr val="F2F2F2"/>
          </a:solidFill>
        </a:fill>
      </a:tcStyle>
    </a:band2H>
    <a:band1V>
      <a:tcStyle>
        <a:tcBdr/>
      </a:tcStyle>
    </a:band1V>
    <a:band2V>
      <a:tcStyle>
        <a:tcBdr/>
        <a:fill>
          <a:solidFill>
            <a:srgbClr val="F2F2F2"/>
          </a:solidFill>
        </a:fill>
      </a:tcStyle>
    </a:band2V>
    <a:lastCol>
      <a:tcTxStyle b="on">
        <a:fontRef idx="minor">
          <a:srgbClr val="008EAA"/>
        </a:fontRef>
        <a:schemeClr val="accent1"/>
      </a:tcTxStyle>
      <a:tcStyle>
        <a:tcBdr/>
      </a:tcStyle>
    </a:lastCol>
    <a:firstCol>
      <a:tcTxStyle b="on">
        <a:fontRef idx="minor">
          <a:schemeClr val="dk1"/>
        </a:fontRef>
        <a:schemeClr val="dk1"/>
      </a:tcTxStyle>
      <a:tcStyle>
        <a:tcBdr/>
      </a:tcStyle>
    </a:firstCol>
    <a:lastRow>
      <a:tcTxStyle b="on">
        <a:fontRef idx="minor">
          <a:schemeClr val="dk1"/>
        </a:fontRef>
        <a:schemeClr val="dk1"/>
      </a:tcTxStyle>
      <a:tcStyle>
        <a:tcBdr>
          <a:top>
            <a:ln w="12700" cmpd="sng">
              <a:solidFill>
                <a:schemeClr val="dk1"/>
              </a:solidFill>
            </a:ln>
          </a:top>
          <a:bottom>
            <a:ln w="12700" cmpd="sng">
              <a:solidFill>
                <a:schemeClr val="lt1"/>
              </a:solidFill>
            </a:ln>
          </a:bottom>
          <a:insideV>
            <a:ln w="12700" cap="flat" cmpd="sng">
              <a:solidFill>
                <a:schemeClr val="lt1"/>
              </a:solidFill>
            </a:ln>
          </a:insideV>
        </a:tcBdr>
        <a:fill>
          <a:solidFill>
            <a:schemeClr val="lt1"/>
          </a:solidFill>
        </a:fill>
      </a:tcStyle>
    </a:lastRow>
    <a:firstRow>
      <a:tcTxStyle b="on">
        <a:fontRef idx="minor">
          <a:schemeClr val="dk1"/>
        </a:fontRef>
        <a:schemeClr val="dk1"/>
      </a:tcTxStyle>
      <a:tcStyle>
        <a:tcBdr>
          <a:top>
            <a:ln w="12700" cmpd="sng">
              <a:solidFill>
                <a:schemeClr val="accent3"/>
              </a:solidFill>
            </a:ln>
          </a:top>
          <a:bottom>
            <a:ln w="12700" cmpd="sng">
              <a:solidFill>
                <a:schemeClr val="accent3"/>
              </a:solidFill>
            </a:ln>
          </a:bottom>
          <a:insideV>
            <a:ln w="12700" cap="flat" cmpd="sng">
              <a:solidFill>
                <a:schemeClr val="lt1"/>
              </a:solid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22" autoAdjust="0"/>
  </p:normalViewPr>
  <p:slideViewPr>
    <p:cSldViewPr snapToGrid="0">
      <p:cViewPr varScale="1">
        <p:scale>
          <a:sx n="91" d="100"/>
          <a:sy n="91" d="100"/>
        </p:scale>
        <p:origin x="672" y="7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2A456A-A532-4DC1-B087-08C0B9C24B4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E1C29F5E-D43E-4715-AFAE-2F73327A4B6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631C80-F70D-4AA1-8F3A-D6DA812A54BF}" type="datetimeFigureOut">
              <a:rPr lang="en-AU" smtClean="0"/>
              <a:t>23/10/2024</a:t>
            </a:fld>
            <a:endParaRPr lang="en-AU"/>
          </a:p>
        </p:txBody>
      </p:sp>
      <p:sp>
        <p:nvSpPr>
          <p:cNvPr id="4" name="Footer Placeholder 3">
            <a:extLst>
              <a:ext uri="{FF2B5EF4-FFF2-40B4-BE49-F238E27FC236}">
                <a16:creationId xmlns:a16="http://schemas.microsoft.com/office/drawing/2014/main" id="{2BF94BA0-AED3-437E-AAB0-25DF34AD96F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B394E698-05D7-4B2A-A1F4-C011A5E03B3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F503AF-5BEE-4133-932E-47C61C138638}" type="slidenum">
              <a:rPr lang="en-AU" smtClean="0"/>
              <a:t>‹#›</a:t>
            </a:fld>
            <a:endParaRPr lang="en-AU"/>
          </a:p>
        </p:txBody>
      </p:sp>
    </p:spTree>
    <p:extLst>
      <p:ext uri="{BB962C8B-B14F-4D97-AF65-F5344CB8AC3E}">
        <p14:creationId xmlns:p14="http://schemas.microsoft.com/office/powerpoint/2010/main" val="3191460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6878AB-02F9-4E6E-85A5-D058ABB8AD49}" type="datetimeFigureOut">
              <a:rPr lang="en-AU" smtClean="0"/>
              <a:t>23/10/2024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21617C-2330-43C0-83CA-1B53F434AD03}" type="slidenum">
              <a:rPr lang="en-AU" smtClean="0"/>
              <a:t>‹#›</a:t>
            </a:fld>
            <a:endParaRPr lang="en-AU"/>
          </a:p>
        </p:txBody>
      </p:sp>
    </p:spTree>
    <p:extLst>
      <p:ext uri="{BB962C8B-B14F-4D97-AF65-F5344CB8AC3E}">
        <p14:creationId xmlns:p14="http://schemas.microsoft.com/office/powerpoint/2010/main" val="4068259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800" kern="0">
              <a:latin typeface="Arial"/>
              <a:cs typeface="Arial"/>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a:t>
            </a:fld>
            <a:endParaRPr lang="en-AU"/>
          </a:p>
        </p:txBody>
      </p:sp>
      <p:sp>
        <p:nvSpPr>
          <p:cNvPr id="5" name="Footer Placeholder 4">
            <a:extLst>
              <a:ext uri="{FF2B5EF4-FFF2-40B4-BE49-F238E27FC236}">
                <a16:creationId xmlns:a16="http://schemas.microsoft.com/office/drawing/2014/main" id="{F093AAC6-EA44-92F4-290C-43A26748E3B5}"/>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65E049FE-BE61-9DD1-3F16-E6CF209918FC}"/>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434570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spcAft>
                <a:spcPts val="1200"/>
              </a:spcAft>
            </a:pPr>
            <a:endParaRPr lang="en-AU" sz="180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spcAft>
                <a:spcPts val="1200"/>
              </a:spcAft>
              <a:buFont typeface="Symbol" panose="05050102010706020507" pitchFamily="18" charset="2"/>
              <a:buChar char=""/>
            </a:pPr>
            <a:endParaRPr lang="en-AU" sz="110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10</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790401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pPr>
            <a:endParaRPr lang="en-AU" sz="1800">
              <a:latin typeface="Arial"/>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21617C-2330-43C0-83CA-1B53F434AD03}"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1939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35000" y="4305300"/>
            <a:ext cx="5740400" cy="3600450"/>
          </a:xfrm>
        </p:spPr>
        <p:txBody>
          <a:bodyPr/>
          <a:lstStyle/>
          <a:p>
            <a:endParaRPr lang="en-AU"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12</a:t>
            </a:fld>
            <a:endParaRPr lang="en-AU"/>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
        <p:nvSpPr>
          <p:cNvPr id="5" name="Footer Placeholder 4">
            <a:extLst>
              <a:ext uri="{FF2B5EF4-FFF2-40B4-BE49-F238E27FC236}">
                <a16:creationId xmlns:a16="http://schemas.microsoft.com/office/drawing/2014/main" id="{826C1E92-C927-E999-51AA-1491114E5AA5}"/>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949562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35000" y="4305300"/>
            <a:ext cx="5740400" cy="3600450"/>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a:effectLst/>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13</a:t>
            </a:fld>
            <a:endParaRPr lang="en-AU"/>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
        <p:nvSpPr>
          <p:cNvPr id="5" name="Footer Placeholder 4">
            <a:extLst>
              <a:ext uri="{FF2B5EF4-FFF2-40B4-BE49-F238E27FC236}">
                <a16:creationId xmlns:a16="http://schemas.microsoft.com/office/drawing/2014/main" id="{826C1E92-C927-E999-51AA-1491114E5AA5}"/>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938168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spcAft>
                <a:spcPts val="1200"/>
              </a:spcAft>
            </a:pPr>
            <a:endParaRPr lang="en-AU" sz="1800">
              <a:effectLst/>
              <a:latin typeface="Arial"/>
              <a:ea typeface="Aptos" panose="020B0004020202020204" pitchFamily="34" charset="0"/>
              <a:cs typeface="Arial"/>
            </a:endParaRP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1BC4C7F2-A515-32C0-0BFA-C394E5CF5D0F}"/>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50703382-D2C3-E682-F009-452451DBE2FF}"/>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CF3A61B4-5165-0E7A-7FD7-1F0E176F55D8}"/>
              </a:ext>
            </a:extLst>
          </p:cNvPr>
          <p:cNvSpPr>
            <a:spLocks noGrp="1"/>
          </p:cNvSpPr>
          <p:nvPr>
            <p:ph type="dt" idx="1"/>
          </p:nvPr>
        </p:nvSpPr>
        <p:spPr/>
        <p:txBody>
          <a:bodyPr/>
          <a:lstStyle/>
          <a:p>
            <a:fld id="{645F003C-21A5-470F-BA00-C5E24DB400C2}" type="datetime1">
              <a:rPr lang="en-US" smtClean="0"/>
              <a:t>10/23/2024</a:t>
            </a:fld>
            <a:endParaRPr lang="en-US"/>
          </a:p>
        </p:txBody>
      </p:sp>
    </p:spTree>
    <p:extLst>
      <p:ext uri="{BB962C8B-B14F-4D97-AF65-F5344CB8AC3E}">
        <p14:creationId xmlns:p14="http://schemas.microsoft.com/office/powerpoint/2010/main" val="810827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1200"/>
              </a:spcAft>
            </a:pPr>
            <a:endParaRPr lang="en-AU" sz="1800">
              <a:effectLst/>
              <a:latin typeface="Arial"/>
              <a:ea typeface="Aptos" panose="020B0004020202020204" pitchFamily="34" charset="0"/>
              <a:cs typeface="Arial"/>
            </a:endParaRP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1BC4C7F2-A515-32C0-0BFA-C394E5CF5D0F}"/>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50703382-D2C3-E682-F009-452451DBE2FF}"/>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CF3A61B4-5165-0E7A-7FD7-1F0E176F55D8}"/>
              </a:ext>
            </a:extLst>
          </p:cNvPr>
          <p:cNvSpPr>
            <a:spLocks noGrp="1"/>
          </p:cNvSpPr>
          <p:nvPr>
            <p:ph type="dt" idx="1"/>
          </p:nvPr>
        </p:nvSpPr>
        <p:spPr/>
        <p:txBody>
          <a:bodyPr/>
          <a:lstStyle/>
          <a:p>
            <a:fld id="{645F003C-21A5-470F-BA00-C5E24DB400C2}" type="datetime1">
              <a:rPr lang="en-US" smtClean="0"/>
              <a:t>10/23/2024</a:t>
            </a:fld>
            <a:endParaRPr lang="en-US"/>
          </a:p>
        </p:txBody>
      </p:sp>
    </p:spTree>
    <p:extLst>
      <p:ext uri="{BB962C8B-B14F-4D97-AF65-F5344CB8AC3E}">
        <p14:creationId xmlns:p14="http://schemas.microsoft.com/office/powerpoint/2010/main" val="4069034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a:effectLst/>
              <a:latin typeface="Calibri" panose="020F0502020204030204"/>
              <a:ea typeface="Calibri" panose="020F0502020204030204" pitchFamily="34" charset="0"/>
              <a:cs typeface="Calibri" panose="020F0502020204030204"/>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16</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171491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pPr>
            <a:endParaRPr lang="en-AU" sz="1800">
              <a:solidFill>
                <a:srgbClr val="000000"/>
              </a:solidFill>
              <a:effectLst/>
              <a:latin typeface="Arial"/>
              <a:ea typeface="Calibri" panose="020F0502020204030204" pitchFamily="34" charset="0"/>
              <a:cs typeface="Arial"/>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17</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0962811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18</a:t>
            </a:fld>
            <a:endParaRPr lang="en-AU"/>
          </a:p>
        </p:txBody>
      </p:sp>
      <p:sp>
        <p:nvSpPr>
          <p:cNvPr id="5" name="Footer Placeholder 4">
            <a:extLst>
              <a:ext uri="{FF2B5EF4-FFF2-40B4-BE49-F238E27FC236}">
                <a16:creationId xmlns:a16="http://schemas.microsoft.com/office/drawing/2014/main" id="{33A5A106-1C54-B8B8-CB26-CA4D5BFBC759}"/>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F16145AE-7BE1-995B-F65F-48F6033A9CF7}"/>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492270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521617C-2330-43C0-83CA-1B53F434AD03}" type="slidenum">
              <a:rPr lang="en-AU" smtClean="0"/>
              <a:t>19</a:t>
            </a:fld>
            <a:endParaRPr lang="en-AU"/>
          </a:p>
        </p:txBody>
      </p:sp>
      <p:sp>
        <p:nvSpPr>
          <p:cNvPr id="5" name="Footer Placeholder 4">
            <a:extLst>
              <a:ext uri="{FF2B5EF4-FFF2-40B4-BE49-F238E27FC236}">
                <a16:creationId xmlns:a16="http://schemas.microsoft.com/office/drawing/2014/main" id="{CFD8B9E7-173F-2607-4059-7E9BB72919A4}"/>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7ADF9376-A43A-F2D0-6950-7B79935ADF37}"/>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200727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Tx/>
              <a:buNone/>
            </a:pPr>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2</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165503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AU">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20</a:t>
            </a:fld>
            <a:endParaRPr lang="en-AU"/>
          </a:p>
        </p:txBody>
      </p:sp>
      <p:sp>
        <p:nvSpPr>
          <p:cNvPr id="6" name="Header Placeholder 5">
            <a:extLst>
              <a:ext uri="{FF2B5EF4-FFF2-40B4-BE49-F238E27FC236}">
                <a16:creationId xmlns:a16="http://schemas.microsoft.com/office/drawing/2014/main" id="{F16145AE-7BE1-995B-F65F-48F6033A9CF7}"/>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
        <p:nvSpPr>
          <p:cNvPr id="5" name="Footer Placeholder 4">
            <a:extLst>
              <a:ext uri="{FF2B5EF4-FFF2-40B4-BE49-F238E27FC236}">
                <a16:creationId xmlns:a16="http://schemas.microsoft.com/office/drawing/2014/main" id="{D95F6C2C-D379-5042-6653-0159677EB2F2}"/>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732523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spcAft>
                <a:spcPts val="1200"/>
              </a:spcAft>
              <a:buSzPts val="1200"/>
            </a:pPr>
            <a:endParaRPr lang="en-AU" sz="1800">
              <a:effectLst/>
              <a:latin typeface="Arial"/>
              <a:ea typeface="Calibri" panose="020F0502020204030204" pitchFamily="34" charset="0"/>
              <a:cs typeface="Arial"/>
            </a:endParaRPr>
          </a:p>
          <a:p>
            <a:endParaRPr lang="en-AU"/>
          </a:p>
        </p:txBody>
      </p:sp>
      <p:sp>
        <p:nvSpPr>
          <p:cNvPr id="4" name="Slide Number Placeholder 3"/>
          <p:cNvSpPr>
            <a:spLocks noGrp="1"/>
          </p:cNvSpPr>
          <p:nvPr>
            <p:ph type="sldNum" sz="quarter" idx="10"/>
          </p:nvPr>
        </p:nvSpPr>
        <p:spPr/>
        <p:txBody>
          <a:bodyPr/>
          <a:lstStyle/>
          <a:p>
            <a:fld id="{CE4F91A0-5B0B-4321-B2CD-795B1F6DDCB2}" type="slidenum">
              <a:rPr lang="en-AU" smtClean="0"/>
              <a:t>21</a:t>
            </a:fld>
            <a:endParaRPr lang="en-AU"/>
          </a:p>
        </p:txBody>
      </p:sp>
      <p:sp>
        <p:nvSpPr>
          <p:cNvPr id="5" name="Footer Placeholder 4"/>
          <p:cNvSpPr>
            <a:spLocks noGrp="1"/>
          </p:cNvSpPr>
          <p:nvPr>
            <p:ph type="ftr" sz="quarter" idx="4"/>
          </p:nvPr>
        </p:nvSpPr>
        <p:spPr>
          <a:xfrm>
            <a:off x="0" y="9428583"/>
            <a:ext cx="2945659" cy="496332"/>
          </a:xfrm>
        </p:spPr>
        <p:txBody>
          <a:bodyPr/>
          <a:lstStyle/>
          <a:p>
            <a:pPr algn="ctr"/>
            <a:endParaRPr lang="en-AU">
              <a:solidFill>
                <a:srgbClr val="FF7E00"/>
              </a:solidFill>
              <a:latin typeface="Times New Roman" panose="02020603050405020304" pitchFamily="18" charset="0"/>
            </a:endParaRPr>
          </a:p>
        </p:txBody>
      </p:sp>
      <p:sp>
        <p:nvSpPr>
          <p:cNvPr id="8" name="Header Placeholder 7"/>
          <p:cNvSpPr>
            <a:spLocks noGrp="1"/>
          </p:cNvSpPr>
          <p:nvPr>
            <p:ph type="hdr" sz="quarter"/>
          </p:nvPr>
        </p:nvSpPr>
        <p:spPr>
          <a:xfrm>
            <a:off x="0" y="0"/>
            <a:ext cx="2945659" cy="496332"/>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876306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spcAft>
                <a:spcPts val="1200"/>
              </a:spcAft>
              <a:buSzPts val="1200"/>
            </a:pPr>
            <a:endParaRPr lang="en-AU" sz="1800">
              <a:latin typeface="Arial"/>
              <a:cs typeface="Arial"/>
            </a:endParaRPr>
          </a:p>
        </p:txBody>
      </p:sp>
      <p:sp>
        <p:nvSpPr>
          <p:cNvPr id="4" name="Slide Number Placeholder 3"/>
          <p:cNvSpPr>
            <a:spLocks noGrp="1"/>
          </p:cNvSpPr>
          <p:nvPr>
            <p:ph type="sldNum" sz="quarter" idx="10"/>
          </p:nvPr>
        </p:nvSpPr>
        <p:spPr/>
        <p:txBody>
          <a:bodyPr/>
          <a:lstStyle/>
          <a:p>
            <a:fld id="{CE4F91A0-5B0B-4321-B2CD-795B1F6DDCB2}" type="slidenum">
              <a:rPr lang="en-AU" smtClean="0"/>
              <a:t>22</a:t>
            </a:fld>
            <a:endParaRPr lang="en-AU"/>
          </a:p>
        </p:txBody>
      </p:sp>
      <p:sp>
        <p:nvSpPr>
          <p:cNvPr id="5" name="Footer Placeholder 4"/>
          <p:cNvSpPr>
            <a:spLocks noGrp="1"/>
          </p:cNvSpPr>
          <p:nvPr>
            <p:ph type="ftr" sz="quarter" idx="4"/>
          </p:nvPr>
        </p:nvSpPr>
        <p:spPr>
          <a:xfrm>
            <a:off x="0" y="9428583"/>
            <a:ext cx="2945659" cy="496332"/>
          </a:xfrm>
        </p:spPr>
        <p:txBody>
          <a:bodyPr/>
          <a:lstStyle/>
          <a:p>
            <a:pPr algn="ctr"/>
            <a:endParaRPr lang="en-AU">
              <a:solidFill>
                <a:srgbClr val="FF7E00"/>
              </a:solidFill>
              <a:latin typeface="Times New Roman" panose="02020603050405020304" pitchFamily="18" charset="0"/>
            </a:endParaRPr>
          </a:p>
        </p:txBody>
      </p:sp>
      <p:sp>
        <p:nvSpPr>
          <p:cNvPr id="8" name="Header Placeholder 7"/>
          <p:cNvSpPr>
            <a:spLocks noGrp="1"/>
          </p:cNvSpPr>
          <p:nvPr>
            <p:ph type="hdr" sz="quarter"/>
          </p:nvPr>
        </p:nvSpPr>
        <p:spPr>
          <a:xfrm>
            <a:off x="0" y="0"/>
            <a:ext cx="2945659" cy="496332"/>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36952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spcAft>
                <a:spcPts val="1200"/>
              </a:spcAft>
              <a:buSzPts val="1200"/>
            </a:pPr>
            <a:endParaRPr lang="en-AU" sz="1800">
              <a:latin typeface="Arial"/>
              <a:cs typeface="Arial"/>
            </a:endParaRPr>
          </a:p>
          <a:p>
            <a:endParaRPr lang="en-AU"/>
          </a:p>
        </p:txBody>
      </p:sp>
      <p:sp>
        <p:nvSpPr>
          <p:cNvPr id="4" name="Slide Number Placeholder 3"/>
          <p:cNvSpPr>
            <a:spLocks noGrp="1"/>
          </p:cNvSpPr>
          <p:nvPr>
            <p:ph type="sldNum" sz="quarter" idx="10"/>
          </p:nvPr>
        </p:nvSpPr>
        <p:spPr/>
        <p:txBody>
          <a:bodyPr/>
          <a:lstStyle/>
          <a:p>
            <a:fld id="{CE4F91A0-5B0B-4321-B2CD-795B1F6DDCB2}" type="slidenum">
              <a:rPr lang="en-AU" smtClean="0"/>
              <a:t>23</a:t>
            </a:fld>
            <a:endParaRPr lang="en-AU"/>
          </a:p>
        </p:txBody>
      </p:sp>
      <p:sp>
        <p:nvSpPr>
          <p:cNvPr id="5" name="Footer Placeholder 4"/>
          <p:cNvSpPr>
            <a:spLocks noGrp="1"/>
          </p:cNvSpPr>
          <p:nvPr>
            <p:ph type="ftr" sz="quarter" idx="4"/>
          </p:nvPr>
        </p:nvSpPr>
        <p:spPr>
          <a:xfrm>
            <a:off x="0" y="9428583"/>
            <a:ext cx="2945659" cy="496332"/>
          </a:xfrm>
        </p:spPr>
        <p:txBody>
          <a:bodyPr/>
          <a:lstStyle/>
          <a:p>
            <a:pPr algn="ctr"/>
            <a:endParaRPr lang="en-AU">
              <a:solidFill>
                <a:srgbClr val="FF7E00"/>
              </a:solidFill>
              <a:latin typeface="Times New Roman" panose="02020603050405020304" pitchFamily="18" charset="0"/>
            </a:endParaRPr>
          </a:p>
        </p:txBody>
      </p:sp>
      <p:sp>
        <p:nvSpPr>
          <p:cNvPr id="8" name="Header Placeholder 7"/>
          <p:cNvSpPr>
            <a:spLocks noGrp="1"/>
          </p:cNvSpPr>
          <p:nvPr>
            <p:ph type="hdr" sz="quarter"/>
          </p:nvPr>
        </p:nvSpPr>
        <p:spPr>
          <a:xfrm>
            <a:off x="0" y="0"/>
            <a:ext cx="2945659" cy="496332"/>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070924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AU">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24</a:t>
            </a:fld>
            <a:endParaRPr lang="en-AU"/>
          </a:p>
        </p:txBody>
      </p:sp>
      <p:sp>
        <p:nvSpPr>
          <p:cNvPr id="6" name="Header Placeholder 5">
            <a:extLst>
              <a:ext uri="{FF2B5EF4-FFF2-40B4-BE49-F238E27FC236}">
                <a16:creationId xmlns:a16="http://schemas.microsoft.com/office/drawing/2014/main" id="{F16145AE-7BE1-995B-F65F-48F6033A9CF7}"/>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
        <p:nvSpPr>
          <p:cNvPr id="5" name="Footer Placeholder 4">
            <a:extLst>
              <a:ext uri="{FF2B5EF4-FFF2-40B4-BE49-F238E27FC236}">
                <a16:creationId xmlns:a16="http://schemas.microsoft.com/office/drawing/2014/main" id="{D95F6C2C-D379-5042-6653-0159677EB2F2}"/>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7881553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spcAft>
                <a:spcPts val="1200"/>
              </a:spcAft>
              <a:buSzPts val="1200"/>
            </a:pPr>
            <a:endParaRPr lang="en-AU" sz="1800">
              <a:latin typeface="Arial"/>
              <a:cs typeface="Arial"/>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25</a:t>
            </a:fld>
            <a:endParaRPr lang="en-AU"/>
          </a:p>
        </p:txBody>
      </p:sp>
      <p:sp>
        <p:nvSpPr>
          <p:cNvPr id="5" name="Footer Placeholder 4">
            <a:extLst>
              <a:ext uri="{FF2B5EF4-FFF2-40B4-BE49-F238E27FC236}">
                <a16:creationId xmlns:a16="http://schemas.microsoft.com/office/drawing/2014/main" id="{46E753D3-38F5-FF31-A208-B1B01B7407B4}"/>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98CC7287-0A9F-FE7C-628F-E3F30EC45805}"/>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5390385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26</a:t>
            </a:fld>
            <a:endParaRPr lang="en-AU"/>
          </a:p>
        </p:txBody>
      </p:sp>
      <p:sp>
        <p:nvSpPr>
          <p:cNvPr id="5" name="Footer Placeholder 4">
            <a:extLst>
              <a:ext uri="{FF2B5EF4-FFF2-40B4-BE49-F238E27FC236}">
                <a16:creationId xmlns:a16="http://schemas.microsoft.com/office/drawing/2014/main" id="{C115E3C8-1767-02D4-6E2B-50FF714C5395}"/>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13C23740-64AF-8136-0981-A99E7932E0C8}"/>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9824089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27</a:t>
            </a:fld>
            <a:endParaRPr lang="en-AU"/>
          </a:p>
        </p:txBody>
      </p:sp>
      <p:sp>
        <p:nvSpPr>
          <p:cNvPr id="6" name="Header Placeholder 5">
            <a:extLst>
              <a:ext uri="{FF2B5EF4-FFF2-40B4-BE49-F238E27FC236}">
                <a16:creationId xmlns:a16="http://schemas.microsoft.com/office/drawing/2014/main" id="{1718560E-C0FB-BABE-43B4-75938B497609}"/>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
        <p:nvSpPr>
          <p:cNvPr id="5" name="Footer Placeholder 4">
            <a:extLst>
              <a:ext uri="{FF2B5EF4-FFF2-40B4-BE49-F238E27FC236}">
                <a16:creationId xmlns:a16="http://schemas.microsoft.com/office/drawing/2014/main" id="{179C2DBA-168F-82F1-CF9E-8E0E3CC1D3F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5123774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AU">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28</a:t>
            </a:fld>
            <a:endParaRPr lang="en-AU"/>
          </a:p>
        </p:txBody>
      </p:sp>
      <p:sp>
        <p:nvSpPr>
          <p:cNvPr id="6" name="Header Placeholder 5">
            <a:extLst>
              <a:ext uri="{FF2B5EF4-FFF2-40B4-BE49-F238E27FC236}">
                <a16:creationId xmlns:a16="http://schemas.microsoft.com/office/drawing/2014/main" id="{F16145AE-7BE1-995B-F65F-48F6033A9CF7}"/>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
        <p:nvSpPr>
          <p:cNvPr id="5" name="Footer Placeholder 4">
            <a:extLst>
              <a:ext uri="{FF2B5EF4-FFF2-40B4-BE49-F238E27FC236}">
                <a16:creationId xmlns:a16="http://schemas.microsoft.com/office/drawing/2014/main" id="{D95F6C2C-D379-5042-6653-0159677EB2F2}"/>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9456965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effectLst/>
              <a:latin typeface="Calibri"/>
              <a:ea typeface="Calibri" panose="020F0502020204030204" pitchFamily="34" charset="0"/>
              <a:cs typeface="Calibri"/>
            </a:endParaRPr>
          </a:p>
          <a:p>
            <a:endParaRPr lang="en-AU"/>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E0640153-D7F4-73F8-2B86-2398C86EFA53}"/>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ED8B0081-560C-808F-8868-C73F827BAF94}"/>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D631EAA4-4011-CEFE-19BB-CCC8F2851007}"/>
              </a:ext>
            </a:extLst>
          </p:cNvPr>
          <p:cNvSpPr>
            <a:spLocks noGrp="1"/>
          </p:cNvSpPr>
          <p:nvPr>
            <p:ph type="dt" idx="1"/>
          </p:nvPr>
        </p:nvSpPr>
        <p:spPr/>
        <p:txBody>
          <a:bodyPr/>
          <a:lstStyle/>
          <a:p>
            <a:fld id="{2E72FA11-F9DF-4114-A8FA-E25318938F02}" type="datetime1">
              <a:rPr lang="en-US" smtClean="0"/>
              <a:t>10/23/2024</a:t>
            </a:fld>
            <a:endParaRPr lang="en-US"/>
          </a:p>
        </p:txBody>
      </p:sp>
    </p:spTree>
    <p:extLst>
      <p:ext uri="{BB962C8B-B14F-4D97-AF65-F5344CB8AC3E}">
        <p14:creationId xmlns:p14="http://schemas.microsoft.com/office/powerpoint/2010/main" val="947315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21617C-2330-43C0-83CA-1B53F434AD03}" type="slidenum">
              <a:rPr lang="en-AU" smtClean="0"/>
              <a:t>3</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53462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AU" b="1" u="sng">
              <a:ea typeface="Tahoma"/>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4</a:t>
            </a:fld>
            <a:endParaRPr lang="en-AU"/>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
        <p:nvSpPr>
          <p:cNvPr id="5" name="Footer Placeholder 4">
            <a:extLst>
              <a:ext uri="{FF2B5EF4-FFF2-40B4-BE49-F238E27FC236}">
                <a16:creationId xmlns:a16="http://schemas.microsoft.com/office/drawing/2014/main" id="{564F0C88-A6B2-9F2A-EF36-93FFE7E2862B}"/>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732582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indent="-171450">
              <a:buFont typeface="Courier New"/>
              <a:buChar char="o"/>
            </a:pPr>
            <a:endParaRPr lang="en-AU">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5</a:t>
            </a:fld>
            <a:endParaRPr lang="en-AU"/>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
        <p:nvSpPr>
          <p:cNvPr id="5" name="Footer Placeholder 4">
            <a:extLst>
              <a:ext uri="{FF2B5EF4-FFF2-40B4-BE49-F238E27FC236}">
                <a16:creationId xmlns:a16="http://schemas.microsoft.com/office/drawing/2014/main" id="{29AB1DA8-4772-539E-5790-4B91770F48BF}"/>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066174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914400" rtl="0" eaLnBrk="1" latinLnBrk="0" hangingPunct="1"/>
            <a:endParaRPr lang="en-AU" sz="1200" kern="1200">
              <a:solidFill>
                <a:schemeClr val="tx1"/>
              </a:solidFill>
              <a:latin typeface="+mn-lt"/>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6</a:t>
            </a:fld>
            <a:endParaRPr lang="en-AU"/>
          </a:p>
        </p:txBody>
      </p:sp>
      <p:sp>
        <p:nvSpPr>
          <p:cNvPr id="5" name="Footer Placeholder 4">
            <a:extLst>
              <a:ext uri="{FF2B5EF4-FFF2-40B4-BE49-F238E27FC236}">
                <a16:creationId xmlns:a16="http://schemas.microsoft.com/office/drawing/2014/main" id="{59E70EF6-714D-761A-EE4F-17B685360989}"/>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86AF42B7-2CB7-FD8A-B3A3-89566385AAA5}"/>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56322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50000"/>
              </a:lnSpc>
              <a:spcAft>
                <a:spcPts val="1200"/>
              </a:spcAft>
              <a:buFont typeface="Symbol" panose="05050102010706020507" pitchFamily="18" charset="2"/>
              <a:buNone/>
            </a:pPr>
            <a:endParaRPr lang="en-AU" sz="180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7</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68705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spcAft>
                <a:spcPts val="1200"/>
              </a:spcAft>
            </a:pPr>
            <a:endParaRPr lang="en-AU" sz="1800">
              <a:latin typeface="Arial"/>
              <a:cs typeface="Arial"/>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8</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968983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spcAft>
                <a:spcPts val="1200"/>
              </a:spcAft>
            </a:pPr>
            <a:endParaRPr lang="en-AU" sz="180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9</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5466343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7" name="Picture 6" descr="Australian Government Department of Social Services">
            <a:extLst>
              <a:ext uri="{FF2B5EF4-FFF2-40B4-BE49-F238E27FC236}">
                <a16:creationId xmlns:a16="http://schemas.microsoft.com/office/drawing/2014/main" id="{44AE8ECC-8499-17A7-7169-F0D446CB89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5767" y="589320"/>
            <a:ext cx="3999588" cy="814607"/>
          </a:xfrm>
          <a:prstGeom prst="rect">
            <a:avLst/>
          </a:prstGeom>
        </p:spPr>
      </p:pic>
      <p:sp>
        <p:nvSpPr>
          <p:cNvPr id="2" name="Title 1">
            <a:extLst>
              <a:ext uri="{FF2B5EF4-FFF2-40B4-BE49-F238E27FC236}">
                <a16:creationId xmlns:a16="http://schemas.microsoft.com/office/drawing/2014/main" id="{E3C2A176-702B-4376-AC71-2A106461FBBD}"/>
              </a:ext>
            </a:extLst>
          </p:cNvPr>
          <p:cNvSpPr>
            <a:spLocks noGrp="1"/>
          </p:cNvSpPr>
          <p:nvPr>
            <p:ph type="ctrTitle" hasCustomPrompt="1"/>
          </p:nvPr>
        </p:nvSpPr>
        <p:spPr>
          <a:xfrm>
            <a:off x="839789" y="2735054"/>
            <a:ext cx="7333444" cy="609398"/>
          </a:xfrm>
        </p:spPr>
        <p:txBody>
          <a:bodyPr wrap="square" anchor="b">
            <a:spAutoFit/>
          </a:bodyPr>
          <a:lstStyle>
            <a:lvl1pPr algn="l">
              <a:defRPr sz="4400">
                <a:solidFill>
                  <a:schemeClr val="accent1"/>
                </a:solidFill>
              </a:defRPr>
            </a:lvl1pPr>
          </a:lstStyle>
          <a:p>
            <a:r>
              <a:rPr lang="en-US"/>
              <a:t>Click to add presentation title</a:t>
            </a:r>
            <a:endParaRPr lang="en-AU"/>
          </a:p>
        </p:txBody>
      </p:sp>
      <p:sp>
        <p:nvSpPr>
          <p:cNvPr id="3" name="Subtitle 2">
            <a:extLst>
              <a:ext uri="{FF2B5EF4-FFF2-40B4-BE49-F238E27FC236}">
                <a16:creationId xmlns:a16="http://schemas.microsoft.com/office/drawing/2014/main" id="{E4446960-CED8-4CE7-8598-6F6C6F53871C}"/>
              </a:ext>
            </a:extLst>
          </p:cNvPr>
          <p:cNvSpPr>
            <a:spLocks noGrp="1"/>
          </p:cNvSpPr>
          <p:nvPr>
            <p:ph type="subTitle" idx="1" hasCustomPrompt="1"/>
          </p:nvPr>
        </p:nvSpPr>
        <p:spPr>
          <a:xfrm>
            <a:off x="839788" y="3428999"/>
            <a:ext cx="7333444" cy="332399"/>
          </a:xfrm>
        </p:spPr>
        <p:txBody>
          <a:bodyPr wrap="square">
            <a:sp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presentation subtitle</a:t>
            </a:r>
            <a:endParaRPr lang="en-AU"/>
          </a:p>
        </p:txBody>
      </p:sp>
      <p:pic>
        <p:nvPicPr>
          <p:cNvPr id="5" name="Picture 4">
            <a:extLst>
              <a:ext uri="{FF2B5EF4-FFF2-40B4-BE49-F238E27FC236}">
                <a16:creationId xmlns:a16="http://schemas.microsoft.com/office/drawing/2014/main" id="{E9880705-E9A4-9370-CD8E-E2E33E72EB23}"/>
              </a:ext>
              <a:ext uri="{C183D7F6-B498-43B3-948B-1728B52AA6E4}">
                <adec:decorative xmlns:adec="http://schemas.microsoft.com/office/drawing/2017/decorative" val="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4715355" y="1658708"/>
            <a:ext cx="7476645" cy="5199292"/>
          </a:xfrm>
          <a:prstGeom prst="rect">
            <a:avLst/>
          </a:prstGeom>
        </p:spPr>
      </p:pic>
    </p:spTree>
    <p:extLst>
      <p:ext uri="{BB962C8B-B14F-4D97-AF65-F5344CB8AC3E}">
        <p14:creationId xmlns:p14="http://schemas.microsoft.com/office/powerpoint/2010/main" val="1088860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B245E-612A-4802-AA86-02E58BC7CE77}"/>
              </a:ext>
            </a:extLst>
          </p:cNvPr>
          <p:cNvSpPr>
            <a:spLocks noGrp="1"/>
          </p:cNvSpPr>
          <p:nvPr>
            <p:ph type="title" hasCustomPrompt="1"/>
          </p:nvPr>
        </p:nvSpPr>
        <p:spPr>
          <a:xfrm>
            <a:off x="839788" y="2532701"/>
            <a:ext cx="10507661" cy="609398"/>
          </a:xfrm>
        </p:spPr>
        <p:txBody>
          <a:bodyPr anchor="b"/>
          <a:lstStyle>
            <a:lvl1pPr>
              <a:defRPr sz="4400">
                <a:solidFill>
                  <a:schemeClr val="accent1"/>
                </a:solidFill>
              </a:defRPr>
            </a:lvl1pPr>
          </a:lstStyle>
          <a:p>
            <a:r>
              <a:rPr lang="en-AU" noProof="0"/>
              <a:t>Click to Divider Title</a:t>
            </a:r>
          </a:p>
        </p:txBody>
      </p:sp>
      <p:sp>
        <p:nvSpPr>
          <p:cNvPr id="3" name="Text Placeholder 2">
            <a:extLst>
              <a:ext uri="{FF2B5EF4-FFF2-40B4-BE49-F238E27FC236}">
                <a16:creationId xmlns:a16="http://schemas.microsoft.com/office/drawing/2014/main" id="{341E9043-0D8E-45C5-985C-98474BC39454}"/>
              </a:ext>
            </a:extLst>
          </p:cNvPr>
          <p:cNvSpPr>
            <a:spLocks noGrp="1"/>
          </p:cNvSpPr>
          <p:nvPr>
            <p:ph type="body" idx="1" hasCustomPrompt="1"/>
          </p:nvPr>
        </p:nvSpPr>
        <p:spPr>
          <a:xfrm>
            <a:off x="839788" y="3428999"/>
            <a:ext cx="10507662" cy="2660651"/>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noProof="0"/>
              <a:t>Click to Divider Subtitle</a:t>
            </a:r>
          </a:p>
        </p:txBody>
      </p:sp>
      <p:sp>
        <p:nvSpPr>
          <p:cNvPr id="9" name="Footer Placeholder 4">
            <a:extLst>
              <a:ext uri="{FF2B5EF4-FFF2-40B4-BE49-F238E27FC236}">
                <a16:creationId xmlns:a16="http://schemas.microsoft.com/office/drawing/2014/main" id="{FB02FF60-60B3-41D5-967C-5DA1B9762B27}"/>
              </a:ext>
            </a:extLst>
          </p:cNvPr>
          <p:cNvSpPr>
            <a:spLocks noGrp="1"/>
          </p:cNvSpPr>
          <p:nvPr>
            <p:ph type="ftr" sz="quarter" idx="3"/>
          </p:nvPr>
        </p:nvSpPr>
        <p:spPr>
          <a:xfrm>
            <a:off x="839788" y="6286499"/>
            <a:ext cx="9708091" cy="252410"/>
          </a:xfrm>
          <a:prstGeom prst="rect">
            <a:avLst/>
          </a:prstGeom>
        </p:spPr>
        <p:txBody>
          <a:bodyPr vert="horz" lIns="0" tIns="0" rIns="0" bIns="0" rtlCol="0" anchor="ctr"/>
          <a:lstStyle>
            <a:lvl1pPr algn="l">
              <a:defRPr sz="800">
                <a:solidFill>
                  <a:schemeClr val="tx2"/>
                </a:solidFill>
              </a:defRPr>
            </a:lvl1pPr>
          </a:lstStyle>
          <a:p>
            <a:r>
              <a:rPr lang="en-AU" noProof="0"/>
              <a:t>[To add a Presentation Title, go to the Insert tab &gt; Header &amp; Footer &gt; enter the title in the Footer field &gt; Apply to All]</a:t>
            </a:r>
          </a:p>
        </p:txBody>
      </p:sp>
      <p:sp>
        <p:nvSpPr>
          <p:cNvPr id="8" name="Slide Number Placeholder 3">
            <a:extLst>
              <a:ext uri="{FF2B5EF4-FFF2-40B4-BE49-F238E27FC236}">
                <a16:creationId xmlns:a16="http://schemas.microsoft.com/office/drawing/2014/main" id="{9C20840B-C17A-4110-99B2-D999FF7D69F4}"/>
              </a:ext>
            </a:extLst>
          </p:cNvPr>
          <p:cNvSpPr>
            <a:spLocks noGrp="1"/>
          </p:cNvSpPr>
          <p:nvPr>
            <p:ph type="sldNum" sz="quarter" idx="12"/>
          </p:nvPr>
        </p:nvSpPr>
        <p:spPr>
          <a:xfrm>
            <a:off x="10547879" y="6286499"/>
            <a:ext cx="804334" cy="252412"/>
          </a:xfrm>
        </p:spPr>
        <p:txBody>
          <a:bodyPr/>
          <a:lstStyle>
            <a:lvl1pPr>
              <a:defRPr>
                <a:solidFill>
                  <a:schemeClr val="tx2"/>
                </a:solidFill>
              </a:defRPr>
            </a:lvl1p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66425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Option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E1E976E-710F-886E-052A-154F3E48082C}"/>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
        <p:nvSpPr>
          <p:cNvPr id="6" name="Text Placeholder 5">
            <a:extLst>
              <a:ext uri="{FF2B5EF4-FFF2-40B4-BE49-F238E27FC236}">
                <a16:creationId xmlns:a16="http://schemas.microsoft.com/office/drawing/2014/main" id="{4400EDFA-2A6E-7B0B-6B27-9FE0BB1763DD}"/>
              </a:ext>
            </a:extLst>
          </p:cNvPr>
          <p:cNvSpPr>
            <a:spLocks noGrp="1"/>
          </p:cNvSpPr>
          <p:nvPr>
            <p:ph type="body" sz="quarter" idx="12"/>
          </p:nvPr>
        </p:nvSpPr>
        <p:spPr>
          <a:xfrm>
            <a:off x="839788" y="800100"/>
            <a:ext cx="10502478" cy="5149850"/>
          </a:xfrm>
        </p:spPr>
        <p:txBody>
          <a:bodyPr anchor="ctr" anchorCtr="0"/>
          <a:lstStyle>
            <a:lvl1pPr algn="ctr">
              <a:defRPr sz="2400">
                <a:solidFill>
                  <a:schemeClr val="accent1"/>
                </a:solidFill>
              </a:defRPr>
            </a:lvl1pPr>
            <a:lvl2pPr algn="ctr">
              <a:defRPr/>
            </a:lvl2pPr>
            <a:lvl3pPr algn="ctr">
              <a:defRPr/>
            </a:lvl3pPr>
            <a:lvl4pPr algn="ctr">
              <a:defRPr/>
            </a:lvl4pPr>
            <a:lvl5pPr algn="ctr">
              <a:defRPr/>
            </a:lvl5pPr>
            <a:lvl6pPr algn="ctr">
              <a:defRPr/>
            </a:lvl6pPr>
            <a:lvl7pPr algn="ctr">
              <a:defRPr/>
            </a:lvl7pPr>
          </a:lstStyle>
          <a:p>
            <a:pPr lvl="0"/>
            <a:r>
              <a:rPr lang="en-US"/>
              <a:t>Click to edit Master text styles</a:t>
            </a:r>
          </a:p>
        </p:txBody>
      </p:sp>
    </p:spTree>
    <p:extLst>
      <p:ext uri="{BB962C8B-B14F-4D97-AF65-F5344CB8AC3E}">
        <p14:creationId xmlns:p14="http://schemas.microsoft.com/office/powerpoint/2010/main" val="3997808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2B82-0586-412C-B2EB-52662E7EA88D}"/>
              </a:ext>
            </a:extLst>
          </p:cNvPr>
          <p:cNvSpPr>
            <a:spLocks noGrp="1"/>
          </p:cNvSpPr>
          <p:nvPr>
            <p:ph type="title" hasCustomPrompt="1"/>
          </p:nvPr>
        </p:nvSpPr>
        <p:spPr/>
        <p:txBody>
          <a:bodyPr/>
          <a:lstStyle>
            <a:lvl1pPr>
              <a:defRPr/>
            </a:lvl1pPr>
          </a:lstStyle>
          <a:p>
            <a:r>
              <a:rPr lang="en-AU" noProof="0"/>
              <a:t>Click to add slide title</a:t>
            </a:r>
          </a:p>
        </p:txBody>
      </p:sp>
      <p:sp>
        <p:nvSpPr>
          <p:cNvPr id="4" name="Footer Placeholder 3">
            <a:extLst>
              <a:ext uri="{FF2B5EF4-FFF2-40B4-BE49-F238E27FC236}">
                <a16:creationId xmlns:a16="http://schemas.microsoft.com/office/drawing/2014/main" id="{44F9EE50-1CB9-4EAD-9841-CDCE34CF0E87}"/>
              </a:ext>
            </a:extLst>
          </p:cNvPr>
          <p:cNvSpPr>
            <a:spLocks noGrp="1"/>
          </p:cNvSpPr>
          <p:nvPr>
            <p:ph type="ftr" sz="quarter" idx="11"/>
          </p:nvPr>
        </p:nvSpPr>
        <p:spPr/>
        <p:txBody>
          <a:bodyPr/>
          <a:lstStyle/>
          <a:p>
            <a:r>
              <a:rPr lang="en-AU" noProof="0"/>
              <a:t>[To add a Presentation Title, go to the Insert tab &gt; Header &amp; Footer &gt; enter the title in the Footer field &gt; Apply to All]</a:t>
            </a:r>
          </a:p>
        </p:txBody>
      </p:sp>
      <p:sp>
        <p:nvSpPr>
          <p:cNvPr id="5" name="Slide Number Placeholder 4">
            <a:extLst>
              <a:ext uri="{FF2B5EF4-FFF2-40B4-BE49-F238E27FC236}">
                <a16:creationId xmlns:a16="http://schemas.microsoft.com/office/drawing/2014/main" id="{233D29F4-AD7A-44AF-A3B4-813CB209C251}"/>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3121522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D3FED3-4315-444D-8608-2FA7DA201C50}"/>
              </a:ext>
            </a:extLst>
          </p:cNvPr>
          <p:cNvSpPr>
            <a:spLocks noGrp="1"/>
          </p:cNvSpPr>
          <p:nvPr>
            <p:ph type="ftr" sz="quarter" idx="11"/>
          </p:nvPr>
        </p:nvSpPr>
        <p:spPr/>
        <p:txBody>
          <a:bodyPr/>
          <a:lstStyle/>
          <a:p>
            <a:r>
              <a:rPr lang="en-AU"/>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32FD4FE5-67E9-4B70-86CD-A9C4D76C3C40}"/>
              </a:ext>
            </a:extLst>
          </p:cNvPr>
          <p:cNvSpPr>
            <a:spLocks noGrp="1"/>
          </p:cNvSpPr>
          <p:nvPr>
            <p:ph type="sldNum" sz="quarter" idx="12"/>
          </p:nvPr>
        </p:nvSpPr>
        <p:spPr/>
        <p:txBody>
          <a:bodyPr/>
          <a:lstStyle/>
          <a:p>
            <a:fld id="{3F63F2B1-4266-4ED4-AC2C-DB487684831E}" type="slidenum">
              <a:rPr lang="en-AU" smtClean="0"/>
              <a:t>‹#›</a:t>
            </a:fld>
            <a:endParaRPr lang="en-AU"/>
          </a:p>
        </p:txBody>
      </p:sp>
    </p:spTree>
    <p:extLst>
      <p:ext uri="{BB962C8B-B14F-4D97-AF65-F5344CB8AC3E}">
        <p14:creationId xmlns:p14="http://schemas.microsoft.com/office/powerpoint/2010/main" val="256615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1" y="2139854"/>
            <a:ext cx="5486401" cy="2578297"/>
          </a:xfrm>
        </p:spPr>
        <p:txBody>
          <a:bodyPr>
            <a:noAutofit/>
          </a:bodyPr>
          <a:lstStyle>
            <a:lvl1pPr algn="r">
              <a:defRPr sz="5400">
                <a:solidFill>
                  <a:schemeClr val="accent1"/>
                </a:solidFill>
              </a:defRPr>
            </a:lvl1pPr>
          </a:lstStyle>
          <a:p>
            <a:r>
              <a:rPr lang="en-US"/>
              <a:t>Thank you!</a:t>
            </a:r>
          </a:p>
        </p:txBody>
      </p:sp>
      <p:sp>
        <p:nvSpPr>
          <p:cNvPr id="3" name="Date Placeholder 2"/>
          <p:cNvSpPr>
            <a:spLocks noGrp="1"/>
          </p:cNvSpPr>
          <p:nvPr>
            <p:ph type="dt" sz="half" idx="10"/>
          </p:nvPr>
        </p:nvSpPr>
        <p:spPr/>
        <p:txBody>
          <a:bodyPr/>
          <a:lstStyle/>
          <a:p>
            <a:fld id="{A73BC000-81E5-4501-AD48-4784C58675D4}" type="datetime1">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86110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74F4F-D185-416A-B1C8-BC8AC02C8CBB}"/>
              </a:ext>
            </a:extLst>
          </p:cNvPr>
          <p:cNvSpPr>
            <a:spLocks noGrp="1"/>
          </p:cNvSpPr>
          <p:nvPr>
            <p:ph type="title"/>
          </p:nvPr>
        </p:nvSpPr>
        <p:spPr/>
        <p:txBody>
          <a:bodyPr/>
          <a:lstStyle/>
          <a:p>
            <a:r>
              <a:rPr lang="en-US" noProof="0"/>
              <a:t>Click to edit Master title style</a:t>
            </a:r>
            <a:endParaRPr lang="en-AU" noProof="0"/>
          </a:p>
        </p:txBody>
      </p:sp>
      <p:sp>
        <p:nvSpPr>
          <p:cNvPr id="3" name="Content Placeholder 2">
            <a:extLst>
              <a:ext uri="{FF2B5EF4-FFF2-40B4-BE49-F238E27FC236}">
                <a16:creationId xmlns:a16="http://schemas.microsoft.com/office/drawing/2014/main" id="{1352C28F-30E6-414E-AF8D-DBC6B3748B6E}"/>
              </a:ext>
            </a:extLst>
          </p:cNvPr>
          <p:cNvSpPr>
            <a:spLocks noGrp="1"/>
          </p:cNvSpPr>
          <p:nvPr>
            <p:ph idx="1" hasCustomPrompt="1"/>
          </p:nvPr>
        </p:nvSpPr>
        <p:spPr>
          <a:xfrm>
            <a:off x="839788" y="1808163"/>
            <a:ext cx="10514012" cy="4118504"/>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5" name="Footer Placeholder 4">
            <a:extLst>
              <a:ext uri="{FF2B5EF4-FFF2-40B4-BE49-F238E27FC236}">
                <a16:creationId xmlns:a16="http://schemas.microsoft.com/office/drawing/2014/main" id="{D63CAB1C-7126-4630-B130-DC2CB18A93BC}"/>
              </a:ext>
            </a:extLst>
          </p:cNvPr>
          <p:cNvSpPr>
            <a:spLocks noGrp="1"/>
          </p:cNvSpPr>
          <p:nvPr>
            <p:ph type="ftr" sz="quarter" idx="11"/>
          </p:nvPr>
        </p:nvSpPr>
        <p:spPr/>
        <p:txBody>
          <a:bodyPr/>
          <a:lstStyle/>
          <a:p>
            <a:r>
              <a:rPr lang="en-AU" noProof="0"/>
              <a:t>[To add a Presentation Title, go to the Insert tab &gt; Header &amp; Footer &gt; enter the title in the Footer field &gt; Apply to All]</a:t>
            </a:r>
          </a:p>
        </p:txBody>
      </p:sp>
      <p:sp>
        <p:nvSpPr>
          <p:cNvPr id="6" name="Slide Number Placeholder 5">
            <a:extLst>
              <a:ext uri="{FF2B5EF4-FFF2-40B4-BE49-F238E27FC236}">
                <a16:creationId xmlns:a16="http://schemas.microsoft.com/office/drawing/2014/main" id="{19A15F07-24A7-4D18-87BB-E61B3DB02176}"/>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235415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7" name="Content Placeholder 5">
            <a:extLst>
              <a:ext uri="{FF2B5EF4-FFF2-40B4-BE49-F238E27FC236}">
                <a16:creationId xmlns:a16="http://schemas.microsoft.com/office/drawing/2014/main" id="{283D258A-47C9-0016-D8D1-F6A8D8B1847A}"/>
              </a:ext>
            </a:extLst>
          </p:cNvPr>
          <p:cNvSpPr>
            <a:spLocks noGrp="1"/>
          </p:cNvSpPr>
          <p:nvPr>
            <p:ph sz="quarter" idx="13"/>
          </p:nvPr>
        </p:nvSpPr>
        <p:spPr>
          <a:xfrm>
            <a:off x="6276084"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p>
            <a:r>
              <a:rPr lang="en-AU" noProof="0"/>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870653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US"/>
              <a:t>Click to add slide title</a:t>
            </a:r>
            <a:endParaRPr lang="en-AU"/>
          </a:p>
        </p:txBody>
      </p:sp>
      <p:sp>
        <p:nvSpPr>
          <p:cNvPr id="10" name="Text Placeholder 8">
            <a:extLst>
              <a:ext uri="{FF2B5EF4-FFF2-40B4-BE49-F238E27FC236}">
                <a16:creationId xmlns:a16="http://schemas.microsoft.com/office/drawing/2014/main" id="{9DDCE5CE-2057-EEA9-667F-2AE655372DE3}"/>
              </a:ext>
            </a:extLst>
          </p:cNvPr>
          <p:cNvSpPr>
            <a:spLocks noGrp="1"/>
          </p:cNvSpPr>
          <p:nvPr>
            <p:ph type="body" sz="quarter" idx="16" hasCustomPrompt="1"/>
          </p:nvPr>
        </p:nvSpPr>
        <p:spPr>
          <a:xfrm>
            <a:off x="844220" y="1808163"/>
            <a:ext cx="5067300" cy="609600"/>
          </a:xfrm>
        </p:spPr>
        <p:txBody>
          <a:bodyPr/>
          <a:lstStyle>
            <a:lvl1pPr>
              <a:spcBef>
                <a:spcPts val="0"/>
              </a:spcBef>
              <a:spcAft>
                <a:spcPts val="600"/>
              </a:spcAft>
              <a:defRPr sz="2400">
                <a:solidFill>
                  <a:schemeClr val="accent1"/>
                </a:solidFill>
              </a:defRPr>
            </a:lvl1pPr>
            <a:lvl2pPr marL="0" indent="0">
              <a:spcBef>
                <a:spcPts val="0"/>
              </a:spcBef>
              <a:buNone/>
              <a:defRPr/>
            </a:lvl2pPr>
          </a:lstStyle>
          <a:p>
            <a:pPr lvl="0"/>
            <a:r>
              <a:rPr lang="en-US"/>
              <a:t>Click to add subtitle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2485450"/>
            <a:ext cx="5076825" cy="3464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1" name="Text Placeholder 8">
            <a:extLst>
              <a:ext uri="{FF2B5EF4-FFF2-40B4-BE49-F238E27FC236}">
                <a16:creationId xmlns:a16="http://schemas.microsoft.com/office/drawing/2014/main" id="{93B4F6DB-7A1B-9100-D467-47F603598261}"/>
              </a:ext>
            </a:extLst>
          </p:cNvPr>
          <p:cNvSpPr>
            <a:spLocks noGrp="1"/>
          </p:cNvSpPr>
          <p:nvPr>
            <p:ph type="body" sz="quarter" idx="17" hasCustomPrompt="1"/>
          </p:nvPr>
        </p:nvSpPr>
        <p:spPr>
          <a:xfrm>
            <a:off x="6275388" y="1808163"/>
            <a:ext cx="5067300" cy="609600"/>
          </a:xfrm>
        </p:spPr>
        <p:txBody>
          <a:bodyPr/>
          <a:lstStyle>
            <a:lvl1pPr>
              <a:spcBef>
                <a:spcPts val="0"/>
              </a:spcBef>
              <a:spcAft>
                <a:spcPts val="600"/>
              </a:spcAft>
              <a:defRPr sz="2400">
                <a:solidFill>
                  <a:schemeClr val="accent1"/>
                </a:solidFill>
              </a:defRPr>
            </a:lvl1pPr>
            <a:lvl2pPr marL="0" indent="0">
              <a:spcBef>
                <a:spcPts val="0"/>
              </a:spcBef>
              <a:buNone/>
              <a:defRPr/>
            </a:lvl2pPr>
          </a:lstStyle>
          <a:p>
            <a:pPr lvl="0"/>
            <a:r>
              <a:rPr lang="en-US"/>
              <a:t>Click to add subtitle</a:t>
            </a:r>
          </a:p>
        </p:txBody>
      </p:sp>
      <p:sp>
        <p:nvSpPr>
          <p:cNvPr id="7" name="Content Placeholder 5">
            <a:extLst>
              <a:ext uri="{FF2B5EF4-FFF2-40B4-BE49-F238E27FC236}">
                <a16:creationId xmlns:a16="http://schemas.microsoft.com/office/drawing/2014/main" id="{283D258A-47C9-0016-D8D1-F6A8D8B1847A}"/>
              </a:ext>
            </a:extLst>
          </p:cNvPr>
          <p:cNvSpPr>
            <a:spLocks noGrp="1"/>
          </p:cNvSpPr>
          <p:nvPr>
            <p:ph sz="quarter" idx="13"/>
          </p:nvPr>
        </p:nvSpPr>
        <p:spPr>
          <a:xfrm>
            <a:off x="6276084" y="2485450"/>
            <a:ext cx="5076825" cy="3464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p>
            <a:r>
              <a:rPr lang="en-AU"/>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smtClean="0"/>
              <a:pPr/>
              <a:t>‹#›</a:t>
            </a:fld>
            <a:endParaRPr lang="en-AU"/>
          </a:p>
        </p:txBody>
      </p:sp>
    </p:spTree>
    <p:extLst>
      <p:ext uri="{BB962C8B-B14F-4D97-AF65-F5344CB8AC3E}">
        <p14:creationId xmlns:p14="http://schemas.microsoft.com/office/powerpoint/2010/main" val="4097021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LHS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8" name="Picture Placeholder 7" descr="Image Placeholder">
            <a:extLst>
              <a:ext uri="{FF2B5EF4-FFF2-40B4-BE49-F238E27FC236}">
                <a16:creationId xmlns:a16="http://schemas.microsoft.com/office/drawing/2014/main" id="{BC99C403-6B62-C078-AFF5-3C4A10E48ADA}"/>
              </a:ext>
            </a:extLst>
          </p:cNvPr>
          <p:cNvSpPr>
            <a:spLocks noGrp="1"/>
          </p:cNvSpPr>
          <p:nvPr>
            <p:ph type="pic" sz="quarter" idx="13" hasCustomPrompt="1"/>
          </p:nvPr>
        </p:nvSpPr>
        <p:spPr>
          <a:xfrm>
            <a:off x="6275388" y="1808163"/>
            <a:ext cx="5067300" cy="4141787"/>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p>
            <a:r>
              <a:rPr lang="en-AU" noProof="0"/>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395849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RHS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8" name="Picture Placeholder 7" descr="Image Placeholder">
            <a:extLst>
              <a:ext uri="{FF2B5EF4-FFF2-40B4-BE49-F238E27FC236}">
                <a16:creationId xmlns:a16="http://schemas.microsoft.com/office/drawing/2014/main" id="{BC99C403-6B62-C078-AFF5-3C4A10E48ADA}"/>
              </a:ext>
            </a:extLst>
          </p:cNvPr>
          <p:cNvSpPr>
            <a:spLocks noGrp="1"/>
          </p:cNvSpPr>
          <p:nvPr>
            <p:ph type="pic" sz="quarter" idx="13" hasCustomPrompt="1"/>
          </p:nvPr>
        </p:nvSpPr>
        <p:spPr>
          <a:xfrm>
            <a:off x="839788" y="1808163"/>
            <a:ext cx="5067300" cy="4141787"/>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62753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p>
            <a:r>
              <a:rPr lang="en-AU" noProof="0"/>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860597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Full Width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34EF-CFDD-70DD-88DA-AEE14095425D}"/>
              </a:ext>
            </a:extLst>
          </p:cNvPr>
          <p:cNvSpPr>
            <a:spLocks noGrp="1"/>
          </p:cNvSpPr>
          <p:nvPr>
            <p:ph type="title"/>
          </p:nvPr>
        </p:nvSpPr>
        <p:spPr/>
        <p:txBody>
          <a:bodyPr/>
          <a:lstStyle/>
          <a:p>
            <a:r>
              <a:rPr lang="en-US" noProof="0"/>
              <a:t>Click to edit Master title style</a:t>
            </a:r>
            <a:endParaRPr lang="en-AU" noProof="0"/>
          </a:p>
        </p:txBody>
      </p:sp>
      <p:sp>
        <p:nvSpPr>
          <p:cNvPr id="5" name="Picture Placeholder 4" descr="Image Placeholder">
            <a:extLst>
              <a:ext uri="{FF2B5EF4-FFF2-40B4-BE49-F238E27FC236}">
                <a16:creationId xmlns:a16="http://schemas.microsoft.com/office/drawing/2014/main" id="{7B90D30B-C5D8-286C-D2D2-0225FED3D45A}"/>
              </a:ext>
            </a:extLst>
          </p:cNvPr>
          <p:cNvSpPr>
            <a:spLocks noGrp="1"/>
          </p:cNvSpPr>
          <p:nvPr>
            <p:ph type="pic" sz="quarter" idx="13" hasCustomPrompt="1"/>
          </p:nvPr>
        </p:nvSpPr>
        <p:spPr>
          <a:xfrm>
            <a:off x="839788" y="1808163"/>
            <a:ext cx="10512425" cy="4141787"/>
          </a:xfrm>
          <a:solidFill>
            <a:schemeClr val="bg1">
              <a:lumMod val="95000"/>
            </a:schemeClr>
          </a:solidFill>
        </p:spPr>
        <p:txBody>
          <a:bodyPr lIns="360000" tIns="360000" rIns="360000" bIns="36000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2"/>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AU" noProof="0"/>
              <a:t>Click on the icon and follow the prompts to select your image.</a:t>
            </a:r>
          </a:p>
        </p:txBody>
      </p:sp>
      <p:sp>
        <p:nvSpPr>
          <p:cNvPr id="3" name="Footer Placeholder 2">
            <a:extLst>
              <a:ext uri="{FF2B5EF4-FFF2-40B4-BE49-F238E27FC236}">
                <a16:creationId xmlns:a16="http://schemas.microsoft.com/office/drawing/2014/main" id="{54B8E786-9F82-EC2F-6600-F6755441D565}"/>
              </a:ext>
            </a:extLst>
          </p:cNvPr>
          <p:cNvSpPr>
            <a:spLocks noGrp="1"/>
          </p:cNvSpPr>
          <p:nvPr>
            <p:ph type="ftr" sz="quarter" idx="10"/>
          </p:nvPr>
        </p:nvSpPr>
        <p:spPr/>
        <p:txBody>
          <a:bodyPr/>
          <a:lstStyle/>
          <a:p>
            <a:r>
              <a:rPr lang="en-AU" noProof="0"/>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C215B3C4-0B71-F92B-3B2D-9E91696424B2}"/>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670437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Picture Placeholder 7" descr="Image Placeholder">
            <a:extLst>
              <a:ext uri="{FF2B5EF4-FFF2-40B4-BE49-F238E27FC236}">
                <a16:creationId xmlns:a16="http://schemas.microsoft.com/office/drawing/2014/main" id="{E2450232-6A15-D0CD-EA3C-65FCBDB87C1C}"/>
              </a:ext>
            </a:extLst>
          </p:cNvPr>
          <p:cNvSpPr>
            <a:spLocks noGrp="1"/>
          </p:cNvSpPr>
          <p:nvPr>
            <p:ph type="pic" sz="quarter" idx="16" hasCustomPrompt="1"/>
          </p:nvPr>
        </p:nvSpPr>
        <p:spPr>
          <a:xfrm>
            <a:off x="5172076" y="800101"/>
            <a:ext cx="6170612" cy="5149850"/>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8" name="Title 1">
            <a:extLst>
              <a:ext uri="{FF2B5EF4-FFF2-40B4-BE49-F238E27FC236}">
                <a16:creationId xmlns:a16="http://schemas.microsoft.com/office/drawing/2014/main" id="{C257A185-0FB7-4828-92E2-2FEA7FD41077}"/>
              </a:ext>
            </a:extLst>
          </p:cNvPr>
          <p:cNvSpPr>
            <a:spLocks noGrp="1"/>
          </p:cNvSpPr>
          <p:nvPr>
            <p:ph type="title" hasCustomPrompt="1"/>
          </p:nvPr>
        </p:nvSpPr>
        <p:spPr>
          <a:xfrm>
            <a:off x="851322" y="800101"/>
            <a:ext cx="3932237" cy="1218795"/>
          </a:xfrm>
        </p:spPr>
        <p:txBody>
          <a:bodyPr anchor="t" anchorCtr="0"/>
          <a:lstStyle>
            <a:lvl1pPr>
              <a:defRPr/>
            </a:lvl1pPr>
          </a:lstStyle>
          <a:p>
            <a:r>
              <a:rPr lang="en-AU" noProof="0"/>
              <a:t>Click to add slide title</a:t>
            </a:r>
          </a:p>
        </p:txBody>
      </p:sp>
      <p:sp>
        <p:nvSpPr>
          <p:cNvPr id="11" name="Text Placeholder 4">
            <a:extLst>
              <a:ext uri="{FF2B5EF4-FFF2-40B4-BE49-F238E27FC236}">
                <a16:creationId xmlns:a16="http://schemas.microsoft.com/office/drawing/2014/main" id="{19A5836C-3EE2-491C-A804-D9E605D96C9B}"/>
              </a:ext>
            </a:extLst>
          </p:cNvPr>
          <p:cNvSpPr>
            <a:spLocks noGrp="1"/>
          </p:cNvSpPr>
          <p:nvPr>
            <p:ph type="body" sz="quarter" idx="15" hasCustomPrompt="1"/>
          </p:nvPr>
        </p:nvSpPr>
        <p:spPr>
          <a:xfrm>
            <a:off x="851322" y="2171700"/>
            <a:ext cx="3921125" cy="3697288"/>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6" name="Footer Placeholder 5">
            <a:extLst>
              <a:ext uri="{FF2B5EF4-FFF2-40B4-BE49-F238E27FC236}">
                <a16:creationId xmlns:a16="http://schemas.microsoft.com/office/drawing/2014/main" id="{CAE6F239-7AF3-4530-A2B5-B379DB148065}"/>
              </a:ext>
            </a:extLst>
          </p:cNvPr>
          <p:cNvSpPr>
            <a:spLocks noGrp="1"/>
          </p:cNvSpPr>
          <p:nvPr>
            <p:ph type="ftr" sz="quarter" idx="11"/>
          </p:nvPr>
        </p:nvSpPr>
        <p:spPr/>
        <p:txBody>
          <a:bodyPr/>
          <a:lstStyle/>
          <a:p>
            <a:r>
              <a:rPr lang="en-AU" noProof="0"/>
              <a:t>[To add a Presentation Title, go to the Insert tab &gt; Header &amp; Footer &gt; enter the title in the Footer field &gt; Apply to All]</a:t>
            </a:r>
          </a:p>
        </p:txBody>
      </p:sp>
      <p:sp>
        <p:nvSpPr>
          <p:cNvPr id="7" name="Slide Number Placeholder 6">
            <a:extLst>
              <a:ext uri="{FF2B5EF4-FFF2-40B4-BE49-F238E27FC236}">
                <a16:creationId xmlns:a16="http://schemas.microsoft.com/office/drawing/2014/main" id="{BF14895D-5805-4F7F-9E33-F0A235D9B040}"/>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361142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567CF47-2A6F-4805-8236-77CA0F4FE3E3}"/>
              </a:ext>
            </a:extLst>
          </p:cNvPr>
          <p:cNvSpPr>
            <a:spLocks noGrp="1"/>
          </p:cNvSpPr>
          <p:nvPr>
            <p:ph type="title" hasCustomPrompt="1"/>
          </p:nvPr>
        </p:nvSpPr>
        <p:spPr>
          <a:xfrm>
            <a:off x="851322" y="800100"/>
            <a:ext cx="3920703" cy="1218795"/>
          </a:xfrm>
        </p:spPr>
        <p:txBody>
          <a:bodyPr anchor="t" anchorCtr="0"/>
          <a:lstStyle>
            <a:lvl1pPr>
              <a:defRPr/>
            </a:lvl1pPr>
          </a:lstStyle>
          <a:p>
            <a:r>
              <a:rPr lang="en-AU" noProof="0"/>
              <a:t>Click to add slide title</a:t>
            </a:r>
          </a:p>
        </p:txBody>
      </p:sp>
      <p:sp>
        <p:nvSpPr>
          <p:cNvPr id="10" name="Text Placeholder 4">
            <a:extLst>
              <a:ext uri="{FF2B5EF4-FFF2-40B4-BE49-F238E27FC236}">
                <a16:creationId xmlns:a16="http://schemas.microsoft.com/office/drawing/2014/main" id="{F7F495E0-8AB2-4857-8B5D-A547941533C1}"/>
              </a:ext>
            </a:extLst>
          </p:cNvPr>
          <p:cNvSpPr>
            <a:spLocks noGrp="1"/>
          </p:cNvSpPr>
          <p:nvPr>
            <p:ph type="body" sz="quarter" idx="13" hasCustomPrompt="1"/>
          </p:nvPr>
        </p:nvSpPr>
        <p:spPr>
          <a:xfrm>
            <a:off x="851322" y="2193680"/>
            <a:ext cx="3921125" cy="3675307"/>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9" name="Content Placeholder 9">
            <a:extLst>
              <a:ext uri="{FF2B5EF4-FFF2-40B4-BE49-F238E27FC236}">
                <a16:creationId xmlns:a16="http://schemas.microsoft.com/office/drawing/2014/main" id="{69595EDF-D4E2-4869-B76F-4BF54300D68B}"/>
              </a:ext>
            </a:extLst>
          </p:cNvPr>
          <p:cNvSpPr>
            <a:spLocks noGrp="1"/>
          </p:cNvSpPr>
          <p:nvPr>
            <p:ph sz="quarter" idx="14" hasCustomPrompt="1"/>
          </p:nvPr>
        </p:nvSpPr>
        <p:spPr>
          <a:xfrm>
            <a:off x="5183188" y="800100"/>
            <a:ext cx="6172200" cy="5149850"/>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6" name="Footer Placeholder 5">
            <a:extLst>
              <a:ext uri="{FF2B5EF4-FFF2-40B4-BE49-F238E27FC236}">
                <a16:creationId xmlns:a16="http://schemas.microsoft.com/office/drawing/2014/main" id="{18F2AFEF-6796-4FF8-87CB-41D46879F44A}"/>
              </a:ext>
            </a:extLst>
          </p:cNvPr>
          <p:cNvSpPr>
            <a:spLocks noGrp="1"/>
          </p:cNvSpPr>
          <p:nvPr>
            <p:ph type="ftr" sz="quarter" idx="11"/>
          </p:nvPr>
        </p:nvSpPr>
        <p:spPr/>
        <p:txBody>
          <a:bodyPr/>
          <a:lstStyle/>
          <a:p>
            <a:r>
              <a:rPr lang="en-AU" noProof="0"/>
              <a:t>[To add a Presentation Title, go to the Insert tab &gt; Header &amp; Footer &gt; enter the title in the Footer field &gt; Apply to All]</a:t>
            </a:r>
          </a:p>
        </p:txBody>
      </p:sp>
      <p:sp>
        <p:nvSpPr>
          <p:cNvPr id="7" name="Slide Number Placeholder 6">
            <a:extLst>
              <a:ext uri="{FF2B5EF4-FFF2-40B4-BE49-F238E27FC236}">
                <a16:creationId xmlns:a16="http://schemas.microsoft.com/office/drawing/2014/main" id="{67C4A5DB-64FC-4FAC-AB87-9EFBD1176620}"/>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2839326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8C27A0-7D2C-4FBB-B70D-3BDA3F9AFD9A}"/>
              </a:ext>
            </a:extLst>
          </p:cNvPr>
          <p:cNvSpPr>
            <a:spLocks noGrp="1"/>
          </p:cNvSpPr>
          <p:nvPr>
            <p:ph type="title"/>
          </p:nvPr>
        </p:nvSpPr>
        <p:spPr>
          <a:xfrm>
            <a:off x="839788" y="732390"/>
            <a:ext cx="10502478" cy="677108"/>
          </a:xfrm>
          <a:prstGeom prst="rect">
            <a:avLst/>
          </a:prstGeom>
        </p:spPr>
        <p:txBody>
          <a:bodyPr vert="horz" wrap="square" lIns="0" tIns="0" rIns="0" bIns="0" rtlCol="0" anchor="b" anchorCtr="0">
            <a:spAutoFit/>
          </a:bodyPr>
          <a:lstStyle/>
          <a:p>
            <a:r>
              <a:rPr lang="en-AU" noProof="0"/>
              <a:t>Click to add slide title</a:t>
            </a:r>
          </a:p>
        </p:txBody>
      </p:sp>
      <p:sp>
        <p:nvSpPr>
          <p:cNvPr id="3" name="Text Placeholder 2">
            <a:extLst>
              <a:ext uri="{FF2B5EF4-FFF2-40B4-BE49-F238E27FC236}">
                <a16:creationId xmlns:a16="http://schemas.microsoft.com/office/drawing/2014/main" id="{7CAB03F2-F2F4-4F78-98F4-3316FD88B3BD}"/>
              </a:ext>
            </a:extLst>
          </p:cNvPr>
          <p:cNvSpPr>
            <a:spLocks noGrp="1"/>
          </p:cNvSpPr>
          <p:nvPr>
            <p:ph type="body" idx="1"/>
          </p:nvPr>
        </p:nvSpPr>
        <p:spPr>
          <a:xfrm>
            <a:off x="851322" y="1808163"/>
            <a:ext cx="10502478" cy="4118504"/>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5" name="Footer Placeholder 4">
            <a:extLst>
              <a:ext uri="{FF2B5EF4-FFF2-40B4-BE49-F238E27FC236}">
                <a16:creationId xmlns:a16="http://schemas.microsoft.com/office/drawing/2014/main" id="{4B1F260C-52B2-4D1C-B9C7-80179DFAC500}"/>
              </a:ext>
            </a:extLst>
          </p:cNvPr>
          <p:cNvSpPr>
            <a:spLocks noGrp="1"/>
          </p:cNvSpPr>
          <p:nvPr>
            <p:ph type="ftr" sz="quarter" idx="3"/>
          </p:nvPr>
        </p:nvSpPr>
        <p:spPr>
          <a:xfrm>
            <a:off x="839788" y="6286499"/>
            <a:ext cx="9938166" cy="252410"/>
          </a:xfrm>
          <a:prstGeom prst="rect">
            <a:avLst/>
          </a:prstGeom>
        </p:spPr>
        <p:txBody>
          <a:bodyPr vert="horz" lIns="0" tIns="0" rIns="0" bIns="0" rtlCol="0" anchor="ctr"/>
          <a:lstStyle>
            <a:lvl1pPr algn="l">
              <a:defRPr sz="800">
                <a:solidFill>
                  <a:schemeClr val="tx2"/>
                </a:solidFill>
              </a:defRPr>
            </a:lvl1pPr>
          </a:lstStyle>
          <a:p>
            <a:r>
              <a:rPr lang="en-AU" noProof="0"/>
              <a:t>[To add a Presentation Title, go to the Insert tab &gt; Header &amp; Footer &gt; enter the title in the Footer field &gt; Apply to All]</a:t>
            </a:r>
          </a:p>
        </p:txBody>
      </p:sp>
      <p:sp>
        <p:nvSpPr>
          <p:cNvPr id="6" name="Slide Number Placeholder 5">
            <a:extLst>
              <a:ext uri="{FF2B5EF4-FFF2-40B4-BE49-F238E27FC236}">
                <a16:creationId xmlns:a16="http://schemas.microsoft.com/office/drawing/2014/main" id="{885A0918-8A9E-4284-8EAE-6CC43FB0AF63}"/>
              </a:ext>
            </a:extLst>
          </p:cNvPr>
          <p:cNvSpPr>
            <a:spLocks noGrp="1"/>
          </p:cNvSpPr>
          <p:nvPr>
            <p:ph type="sldNum" sz="quarter" idx="4"/>
          </p:nvPr>
        </p:nvSpPr>
        <p:spPr>
          <a:xfrm>
            <a:off x="10537932" y="6286499"/>
            <a:ext cx="804334" cy="252412"/>
          </a:xfrm>
          <a:prstGeom prst="rect">
            <a:avLst/>
          </a:prstGeom>
        </p:spPr>
        <p:txBody>
          <a:bodyPr vert="horz" lIns="0" tIns="0" rIns="0" bIns="0" rtlCol="0" anchor="ctr"/>
          <a:lstStyle>
            <a:lvl1pPr algn="r">
              <a:defRPr sz="800">
                <a:solidFill>
                  <a:schemeClr val="tx2"/>
                </a:solidFill>
              </a:defRPr>
            </a:lvl1pPr>
          </a:lstStyle>
          <a:p>
            <a:fld id="{3F63F2B1-4266-4ED4-AC2C-DB487684831E}" type="slidenum">
              <a:rPr lang="en-AU" noProof="0" smtClean="0"/>
              <a:pPr/>
              <a:t>‹#›</a:t>
            </a:fld>
            <a:endParaRPr lang="en-AU" noProof="0"/>
          </a:p>
        </p:txBody>
      </p:sp>
      <p:pic>
        <p:nvPicPr>
          <p:cNvPr id="4" name="Picture 3">
            <a:extLst>
              <a:ext uri="{FF2B5EF4-FFF2-40B4-BE49-F238E27FC236}">
                <a16:creationId xmlns:a16="http://schemas.microsoft.com/office/drawing/2014/main" id="{99DF88D5-AF3C-F480-1F11-695A3233C51C}"/>
              </a:ext>
            </a:extLst>
          </p:cNvPr>
          <p:cNvPicPr>
            <a:picLocks noChangeAspect="1"/>
          </p:cNvPicPr>
          <p:nvPr userDrawn="1"/>
        </p:nvPicPr>
        <p:blipFill rotWithShape="1">
          <a:blip r:embed="rId16" cstate="print">
            <a:extLst>
              <a:ext uri="{28A0092B-C50C-407E-A947-70E740481C1C}">
                <a14:useLocalDpi xmlns:a14="http://schemas.microsoft.com/office/drawing/2010/main" val="0"/>
              </a:ext>
            </a:extLst>
          </a:blip>
          <a:srcRect/>
          <a:stretch/>
        </p:blipFill>
        <p:spPr>
          <a:xfrm>
            <a:off x="10976697" y="6012872"/>
            <a:ext cx="1215303" cy="845127"/>
          </a:xfrm>
          <a:prstGeom prst="rect">
            <a:avLst/>
          </a:prstGeom>
        </p:spPr>
      </p:pic>
    </p:spTree>
    <p:extLst>
      <p:ext uri="{BB962C8B-B14F-4D97-AF65-F5344CB8AC3E}">
        <p14:creationId xmlns:p14="http://schemas.microsoft.com/office/powerpoint/2010/main" val="947559637"/>
      </p:ext>
    </p:extLst>
  </p:cSld>
  <p:clrMap bg1="lt1" tx1="dk1" bg2="lt2" tx2="dk2" accent1="accent1" accent2="accent2" accent3="accent3" accent4="accent4" accent5="accent5" accent6="accent6" hlink="hlink" folHlink="folHlink"/>
  <p:sldLayoutIdLst>
    <p:sldLayoutId id="2147483693" r:id="rId1"/>
    <p:sldLayoutId id="2147483695" r:id="rId2"/>
    <p:sldLayoutId id="2147483706" r:id="rId3"/>
    <p:sldLayoutId id="2147483708" r:id="rId4"/>
    <p:sldLayoutId id="2147483707" r:id="rId5"/>
    <p:sldLayoutId id="2147483709" r:id="rId6"/>
    <p:sldLayoutId id="2147483710" r:id="rId7"/>
    <p:sldLayoutId id="2147483705" r:id="rId8"/>
    <p:sldLayoutId id="2147483704" r:id="rId9"/>
    <p:sldLayoutId id="2147483697" r:id="rId10"/>
    <p:sldLayoutId id="2147483711" r:id="rId11"/>
    <p:sldLayoutId id="2147483701" r:id="rId12"/>
    <p:sldLayoutId id="2147483702" r:id="rId13"/>
    <p:sldLayoutId id="2147483712" r:id="rId14"/>
  </p:sldLayoutIdLst>
  <p:hf sldNum="0" hdr="0" dt="0"/>
  <p:txStyles>
    <p:titleStyle>
      <a:lvl1pPr algn="l" defTabSz="914400" rtl="0" eaLnBrk="1" latinLnBrk="0" hangingPunct="1">
        <a:lnSpc>
          <a:spcPct val="100000"/>
        </a:lnSpc>
        <a:spcBef>
          <a:spcPct val="0"/>
        </a:spcBef>
        <a:buNone/>
        <a:defRPr sz="4400" b="0" kern="1200">
          <a:solidFill>
            <a:schemeClr val="accent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504" userDrawn="1">
          <p15:clr>
            <a:srgbClr val="F26B43"/>
          </p15:clr>
        </p15:guide>
        <p15:guide id="4" pos="529" userDrawn="1">
          <p15:clr>
            <a:srgbClr val="F26B43"/>
          </p15:clr>
        </p15:guide>
        <p15:guide id="5" pos="7151" userDrawn="1">
          <p15:clr>
            <a:srgbClr val="F26B43"/>
          </p15:clr>
        </p15:guide>
        <p15:guide id="6" orient="horz" pos="822" userDrawn="1">
          <p15:clr>
            <a:srgbClr val="F26B43"/>
          </p15:clr>
        </p15:guide>
        <p15:guide id="7" pos="3727" userDrawn="1">
          <p15:clr>
            <a:srgbClr val="F26B43"/>
          </p15:clr>
        </p15:guide>
        <p15:guide id="8" pos="3953" userDrawn="1">
          <p15:clr>
            <a:srgbClr val="F26B43"/>
          </p15:clr>
        </p15:guide>
        <p15:guide id="9" orient="horz" pos="1139" userDrawn="1">
          <p15:clr>
            <a:srgbClr val="F26B43"/>
          </p15:clr>
        </p15:guide>
        <p15:guide id="10"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DE2025Purchasing@dss.gov.au" TargetMode="External"/><Relationship Id="rId4" Type="http://schemas.openxmlformats.org/officeDocument/2006/relationships/image" Target="../media/image5.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tenders.gov.au/"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mailto:DE2025Purchasing@dss.gov.au"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hyperlink" Target="mailto:DE2025Purchasing@dss.gov.au" TargetMode="External"/><Relationship Id="rId2" Type="http://schemas.openxmlformats.org/officeDocument/2006/relationships/notesSlide" Target="../notesSlides/notesSlide29.xml"/><Relationship Id="rId1" Type="http://schemas.openxmlformats.org/officeDocument/2006/relationships/slideLayout" Target="../slideLayouts/slideLayout14.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3" Type="http://schemas.openxmlformats.org/officeDocument/2006/relationships/hyperlink" Target="mailto:DE2025Purchasing@dss.gov.a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DE2025Purchasing@dss.gov.a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C8335BF-D805-6DD7-5ADC-3D33935309A0}"/>
              </a:ext>
            </a:extLst>
          </p:cNvPr>
          <p:cNvSpPr>
            <a:spLocks noGrp="1"/>
          </p:cNvSpPr>
          <p:nvPr>
            <p:ph type="subTitle" idx="1"/>
          </p:nvPr>
        </p:nvSpPr>
        <p:spPr>
          <a:xfrm>
            <a:off x="491088" y="5353077"/>
            <a:ext cx="7333444" cy="429220"/>
          </a:xfrm>
        </p:spPr>
        <p:txBody>
          <a:bodyPr vert="horz" wrap="square" lIns="0" tIns="0" rIns="0" bIns="0" rtlCol="0" anchor="t">
            <a:spAutoFit/>
          </a:bodyPr>
          <a:lstStyle/>
          <a:p>
            <a:r>
              <a:rPr lang="en-AU" sz="2800">
                <a:solidFill>
                  <a:schemeClr val="tx1"/>
                </a:solidFill>
              </a:rPr>
              <a:t>Monday 21 October 2024</a:t>
            </a:r>
            <a:endParaRPr lang="en-AU" sz="2800">
              <a:solidFill>
                <a:schemeClr val="tx1"/>
              </a:solidFill>
              <a:ea typeface="Calibri"/>
              <a:cs typeface="Times New Roman"/>
            </a:endParaRPr>
          </a:p>
        </p:txBody>
      </p:sp>
      <p:pic>
        <p:nvPicPr>
          <p:cNvPr id="16" name="Graphic 15">
            <a:extLst>
              <a:ext uri="{FF2B5EF4-FFF2-40B4-BE49-F238E27FC236}">
                <a16:creationId xmlns:a16="http://schemas.microsoft.com/office/drawing/2014/main" id="{012C83B3-2A18-4DEF-03C4-B5031A36A60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2475" y="6154160"/>
            <a:ext cx="604576" cy="562189"/>
          </a:xfrm>
          <a:prstGeom prst="rect">
            <a:avLst/>
          </a:prstGeom>
        </p:spPr>
      </p:pic>
      <p:sp>
        <p:nvSpPr>
          <p:cNvPr id="17" name="TextBox 16">
            <a:extLst>
              <a:ext uri="{FF2B5EF4-FFF2-40B4-BE49-F238E27FC236}">
                <a16:creationId xmlns:a16="http://schemas.microsoft.com/office/drawing/2014/main" id="{1C63E6BA-6692-8041-B732-93C276DC3DF3}"/>
              </a:ext>
            </a:extLst>
          </p:cNvPr>
          <p:cNvSpPr txBox="1"/>
          <p:nvPr/>
        </p:nvSpPr>
        <p:spPr>
          <a:xfrm>
            <a:off x="998319" y="6158608"/>
            <a:ext cx="588160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800" u="sng">
                <a:solidFill>
                  <a:srgbClr val="0070C0"/>
                </a:solidFill>
                <a:cs typeface="Segoe UI"/>
                <a:hlinkClick r:id="rId5"/>
              </a:rPr>
              <a:t>DE2025Purchasing@dss.gov.au</a:t>
            </a:r>
            <a:r>
              <a:rPr lang="en-US" sz="2800">
                <a:ea typeface="Tahoma"/>
                <a:cs typeface="Tahoma"/>
              </a:rPr>
              <a:t>​</a:t>
            </a:r>
            <a:endParaRPr lang="en-US"/>
          </a:p>
        </p:txBody>
      </p:sp>
      <p:sp>
        <p:nvSpPr>
          <p:cNvPr id="18" name="TextBox 17">
            <a:extLst>
              <a:ext uri="{FF2B5EF4-FFF2-40B4-BE49-F238E27FC236}">
                <a16:creationId xmlns:a16="http://schemas.microsoft.com/office/drawing/2014/main" id="{3659BDAF-DFEF-AFFD-90AE-0BF1C18C5CD2}"/>
              </a:ext>
            </a:extLst>
          </p:cNvPr>
          <p:cNvSpPr txBox="1"/>
          <p:nvPr/>
        </p:nvSpPr>
        <p:spPr>
          <a:xfrm>
            <a:off x="489332" y="4059295"/>
            <a:ext cx="5907437"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4000" b="1" dirty="0">
                <a:solidFill>
                  <a:srgbClr val="007C82"/>
                </a:solidFill>
              </a:rPr>
              <a:t>Public Briefing</a:t>
            </a:r>
            <a:r>
              <a:rPr lang="en-US" sz="4000" b="1" dirty="0">
                <a:ea typeface="Tahoma"/>
                <a:cs typeface="Tahoma"/>
              </a:rPr>
              <a:t>​</a:t>
            </a:r>
          </a:p>
        </p:txBody>
      </p:sp>
      <p:sp>
        <p:nvSpPr>
          <p:cNvPr id="2" name="Title 1">
            <a:extLst>
              <a:ext uri="{FF2B5EF4-FFF2-40B4-BE49-F238E27FC236}">
                <a16:creationId xmlns:a16="http://schemas.microsoft.com/office/drawing/2014/main" id="{A5BE4B70-E2D6-4B0D-83B5-E4F9BB0C1722}"/>
              </a:ext>
            </a:extLst>
          </p:cNvPr>
          <p:cNvSpPr>
            <a:spLocks noGrp="1"/>
          </p:cNvSpPr>
          <p:nvPr/>
        </p:nvSpPr>
        <p:spPr>
          <a:xfrm>
            <a:off x="491088" y="2048596"/>
            <a:ext cx="10471363" cy="1831271"/>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4400" b="0" kern="1200">
                <a:solidFill>
                  <a:schemeClr val="accent1"/>
                </a:solidFill>
                <a:latin typeface="+mj-lt"/>
                <a:ea typeface="+mj-ea"/>
                <a:cs typeface="+mj-cs"/>
              </a:defRPr>
            </a:lvl1pPr>
          </a:lstStyle>
          <a:p>
            <a:r>
              <a:rPr lang="en-AU" sz="3900" dirty="0"/>
              <a:t>National Panel of Assessors (NPA)</a:t>
            </a:r>
            <a:r>
              <a:rPr lang="en-AU" sz="3200" dirty="0"/>
              <a:t> </a:t>
            </a:r>
            <a:br>
              <a:rPr lang="en-AU" sz="4000" dirty="0"/>
            </a:br>
            <a:br>
              <a:rPr lang="en-AU" sz="4000" dirty="0"/>
            </a:br>
            <a:r>
              <a:rPr lang="en-AU" sz="4000" dirty="0"/>
              <a:t>Request for Tender (RFT)</a:t>
            </a:r>
            <a:endParaRPr lang="en-US" dirty="0">
              <a:ea typeface="Tahoma"/>
              <a:cs typeface="Tahoma"/>
            </a:endParaRPr>
          </a:p>
        </p:txBody>
      </p:sp>
    </p:spTree>
    <p:extLst>
      <p:ext uri="{BB962C8B-B14F-4D97-AF65-F5344CB8AC3E}">
        <p14:creationId xmlns:p14="http://schemas.microsoft.com/office/powerpoint/2010/main" val="158762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FE503F9D-E2E8-4A22-DA6B-7C0751D21E2D}"/>
              </a:ext>
            </a:extLst>
          </p:cNvPr>
          <p:cNvSpPr>
            <a:spLocks noGrp="1"/>
          </p:cNvSpPr>
          <p:nvPr>
            <p:ph type="title"/>
          </p:nvPr>
        </p:nvSpPr>
        <p:spPr>
          <a:xfrm>
            <a:off x="612570" y="522309"/>
            <a:ext cx="9888225" cy="1354217"/>
          </a:xfrm>
        </p:spPr>
        <p:txBody>
          <a:bodyPr/>
          <a:lstStyle/>
          <a:p>
            <a:r>
              <a:rPr lang="en-US" dirty="0">
                <a:solidFill>
                  <a:srgbClr val="005568"/>
                </a:solidFill>
                <a:latin typeface="Tahoma"/>
                <a:ea typeface="Tahoma"/>
                <a:cs typeface="Tahoma"/>
              </a:rPr>
              <a:t>Workplace Modification Services (WMS)</a:t>
            </a:r>
            <a:br>
              <a:rPr lang="en-US" dirty="0">
                <a:solidFill>
                  <a:srgbClr val="005568"/>
                </a:solidFill>
                <a:latin typeface="Tahoma"/>
                <a:ea typeface="Tahoma"/>
                <a:cs typeface="Tahoma"/>
              </a:rPr>
            </a:br>
            <a:r>
              <a:rPr lang="en-US" dirty="0">
                <a:solidFill>
                  <a:srgbClr val="005568"/>
                </a:solidFill>
                <a:latin typeface="Tahoma"/>
                <a:ea typeface="Tahoma"/>
                <a:cs typeface="Tahoma"/>
              </a:rPr>
              <a:t>Assessments</a:t>
            </a:r>
          </a:p>
        </p:txBody>
      </p:sp>
      <p:sp>
        <p:nvSpPr>
          <p:cNvPr id="3" name="Text Placeholder 4">
            <a:extLst>
              <a:ext uri="{FF2B5EF4-FFF2-40B4-BE49-F238E27FC236}">
                <a16:creationId xmlns:a16="http://schemas.microsoft.com/office/drawing/2014/main" id="{90D5C0B6-BB80-4565-B5B9-C281B065B363}"/>
              </a:ext>
            </a:extLst>
          </p:cNvPr>
          <p:cNvSpPr txBox="1">
            <a:spLocks/>
          </p:cNvSpPr>
          <p:nvPr/>
        </p:nvSpPr>
        <p:spPr>
          <a:xfrm>
            <a:off x="1778237" y="2413787"/>
            <a:ext cx="3269319" cy="2781630"/>
          </a:xfrm>
          <a:prstGeom prst="rect">
            <a:avLst/>
          </a:prstGeom>
          <a:ln/>
        </p:spPr>
        <p:style>
          <a:lnRef idx="0">
            <a:schemeClr val="accent1"/>
          </a:lnRef>
          <a:fillRef idx="3">
            <a:schemeClr val="accent1"/>
          </a:fillRef>
          <a:effectRef idx="3">
            <a:schemeClr val="accent1"/>
          </a:effectRef>
          <a:fontRef idx="minor">
            <a:schemeClr val="lt1"/>
          </a:fontRef>
        </p:style>
        <p:txBody>
          <a:bodyPr lIns="156286" tIns="133959" rIns="156286" bIns="89306" anchor="t" anchorCtr="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1134158">
              <a:spcBef>
                <a:spcPts val="0"/>
              </a:spcBef>
              <a:spcAft>
                <a:spcPts val="744"/>
              </a:spcAft>
              <a:defRPr/>
            </a:pPr>
            <a:r>
              <a:rPr lang="en-AU" sz="2000" kern="0" dirty="0">
                <a:solidFill>
                  <a:schemeClr val="bg1"/>
                </a:solidFill>
                <a:effectLst/>
                <a:latin typeface="+mn-lt"/>
                <a:ea typeface="Calibri" panose="020F0502020204030204" pitchFamily="34" charset="0"/>
              </a:rPr>
              <a:t>NPA Assessors conduct WMS Assessments for people with disability to identify barriers to accessing or performing their work</a:t>
            </a:r>
          </a:p>
        </p:txBody>
      </p:sp>
      <p:sp>
        <p:nvSpPr>
          <p:cNvPr id="4" name="Text Placeholder 4">
            <a:extLst>
              <a:ext uri="{FF2B5EF4-FFF2-40B4-BE49-F238E27FC236}">
                <a16:creationId xmlns:a16="http://schemas.microsoft.com/office/drawing/2014/main" id="{92793F7A-5075-53D9-F68B-006601F2D6E1}"/>
              </a:ext>
            </a:extLst>
          </p:cNvPr>
          <p:cNvSpPr txBox="1">
            <a:spLocks/>
          </p:cNvSpPr>
          <p:nvPr/>
        </p:nvSpPr>
        <p:spPr>
          <a:xfrm>
            <a:off x="6330462" y="2411749"/>
            <a:ext cx="3269319" cy="2783668"/>
          </a:xfrm>
          <a:prstGeom prst="rect">
            <a:avLst/>
          </a:prstGeom>
          <a:ln/>
        </p:spPr>
        <p:style>
          <a:lnRef idx="0">
            <a:schemeClr val="accent2"/>
          </a:lnRef>
          <a:fillRef idx="3">
            <a:schemeClr val="accent2"/>
          </a:fillRef>
          <a:effectRef idx="3">
            <a:schemeClr val="accent2"/>
          </a:effectRef>
          <a:fontRef idx="minor">
            <a:schemeClr val="lt1"/>
          </a:fontRef>
        </p:style>
        <p:txBody>
          <a:bodyPr lIns="154800" tIns="133200" rIns="154800" bIns="90000" anchor="t" anchorCtr="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1134158">
              <a:spcBef>
                <a:spcPts val="0"/>
              </a:spcBef>
              <a:spcAft>
                <a:spcPts val="744"/>
              </a:spcAft>
              <a:defRPr/>
            </a:pPr>
            <a:r>
              <a:rPr lang="en-AU" sz="2000" kern="0" dirty="0">
                <a:latin typeface="+mn-lt"/>
              </a:rPr>
              <a:t>WMS Assessments will recommend equipment, modifications and other support, funded through the Employment Assistance Fund, to remove the identified barriers</a:t>
            </a:r>
          </a:p>
        </p:txBody>
      </p:sp>
    </p:spTree>
    <p:extLst>
      <p:ext uri="{BB962C8B-B14F-4D97-AF65-F5344CB8AC3E}">
        <p14:creationId xmlns:p14="http://schemas.microsoft.com/office/powerpoint/2010/main" val="949534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FE503F9D-E2E8-4A22-DA6B-7C0751D21E2D}"/>
              </a:ext>
            </a:extLst>
          </p:cNvPr>
          <p:cNvSpPr>
            <a:spLocks noGrp="1"/>
          </p:cNvSpPr>
          <p:nvPr>
            <p:ph type="title"/>
          </p:nvPr>
        </p:nvSpPr>
        <p:spPr>
          <a:xfrm>
            <a:off x="474686" y="273600"/>
            <a:ext cx="10381914" cy="677108"/>
          </a:xfrm>
        </p:spPr>
        <p:txBody>
          <a:bodyPr/>
          <a:lstStyle/>
          <a:p>
            <a:r>
              <a:rPr lang="en-US">
                <a:solidFill>
                  <a:srgbClr val="005568"/>
                </a:solidFill>
                <a:latin typeface="Tahoma"/>
                <a:ea typeface="Tahoma"/>
                <a:cs typeface="Tahoma"/>
              </a:rPr>
              <a:t>Fees</a:t>
            </a:r>
          </a:p>
        </p:txBody>
      </p:sp>
      <p:graphicFrame>
        <p:nvGraphicFramePr>
          <p:cNvPr id="2" name="Table 1">
            <a:extLst>
              <a:ext uri="{FF2B5EF4-FFF2-40B4-BE49-F238E27FC236}">
                <a16:creationId xmlns:a16="http://schemas.microsoft.com/office/drawing/2014/main" id="{F184C025-B498-0B92-9157-DA106C2D6A43}"/>
              </a:ext>
            </a:extLst>
          </p:cNvPr>
          <p:cNvGraphicFramePr>
            <a:graphicFrameLocks noGrp="1"/>
          </p:cNvGraphicFramePr>
          <p:nvPr>
            <p:extLst>
              <p:ext uri="{D42A27DB-BD31-4B8C-83A1-F6EECF244321}">
                <p14:modId xmlns:p14="http://schemas.microsoft.com/office/powerpoint/2010/main" val="3660560902"/>
              </p:ext>
            </p:extLst>
          </p:nvPr>
        </p:nvGraphicFramePr>
        <p:xfrm>
          <a:off x="478971" y="983796"/>
          <a:ext cx="11234916" cy="4920710"/>
        </p:xfrm>
        <a:graphic>
          <a:graphicData uri="http://schemas.openxmlformats.org/drawingml/2006/table">
            <a:tbl>
              <a:tblPr firstRow="1" firstCol="1" lastRow="1" bandRow="1"/>
              <a:tblGrid>
                <a:gridCol w="772885">
                  <a:extLst>
                    <a:ext uri="{9D8B030D-6E8A-4147-A177-3AD203B41FA5}">
                      <a16:colId xmlns:a16="http://schemas.microsoft.com/office/drawing/2014/main" val="2330489436"/>
                    </a:ext>
                  </a:extLst>
                </a:gridCol>
                <a:gridCol w="4800600">
                  <a:extLst>
                    <a:ext uri="{9D8B030D-6E8A-4147-A177-3AD203B41FA5}">
                      <a16:colId xmlns:a16="http://schemas.microsoft.com/office/drawing/2014/main" val="1677871153"/>
                    </a:ext>
                  </a:extLst>
                </a:gridCol>
                <a:gridCol w="5661431">
                  <a:extLst>
                    <a:ext uri="{9D8B030D-6E8A-4147-A177-3AD203B41FA5}">
                      <a16:colId xmlns:a16="http://schemas.microsoft.com/office/drawing/2014/main" val="4177463249"/>
                    </a:ext>
                  </a:extLst>
                </a:gridCol>
              </a:tblGrid>
              <a:tr h="490229">
                <a:tc gridSpan="2">
                  <a:txBody>
                    <a:bodyPr/>
                    <a:lstStyle/>
                    <a:p>
                      <a:pPr lvl="0" algn="ctr">
                        <a:buNone/>
                      </a:pPr>
                      <a:r>
                        <a:rPr lang="en-AU" sz="1800" b="1" spc="15" dirty="0">
                          <a:solidFill>
                            <a:schemeClr val="bg1"/>
                          </a:solidFill>
                          <a:effectLst/>
                          <a:latin typeface="Tahoma"/>
                          <a:ea typeface="Tahoma"/>
                          <a:cs typeface="Times New Roman"/>
                        </a:rPr>
                        <a:t>Payment Type</a:t>
                      </a:r>
                      <a:endParaRPr lang="en-US" b="1" dirty="0">
                        <a:solidFill>
                          <a:schemeClr val="bg1"/>
                        </a:solidFill>
                        <a:latin typeface="Tahoma"/>
                        <a:ea typeface="Tahoma"/>
                        <a:cs typeface="Times New Roman"/>
                      </a:endParaRPr>
                    </a:p>
                  </a:txBody>
                  <a:tcPr marL="50800" marR="50800" marT="50800" marB="50800" anchor="ctr">
                    <a:lnL w="0">
                      <a:noFill/>
                    </a:lnL>
                    <a:lnR w="0">
                      <a:noFill/>
                    </a:lnR>
                    <a:lnT w="0">
                      <a:noFill/>
                    </a:lnT>
                    <a:lnB w="0">
                      <a:noFill/>
                    </a:lnB>
                    <a:solidFill>
                      <a:srgbClr val="005568"/>
                    </a:solidFill>
                  </a:tcPr>
                </a:tc>
                <a:tc hMerge="1">
                  <a:txBody>
                    <a:bodyPr/>
                    <a:lstStyle/>
                    <a:p>
                      <a:endParaRPr lang="en-AU" sz="18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0" marR="0" marT="0" marB="0" horzOverflow="overflow"/>
                </a:tc>
                <a:tc>
                  <a:txBody>
                    <a:bodyPr/>
                    <a:lstStyle/>
                    <a:p>
                      <a:pPr algn="ctr"/>
                      <a:r>
                        <a:rPr lang="en-AU" sz="1800" b="1" spc="15">
                          <a:solidFill>
                            <a:schemeClr val="bg1"/>
                          </a:solidFill>
                          <a:effectLst/>
                          <a:latin typeface="Tahoma"/>
                          <a:ea typeface="Tahoma"/>
                          <a:cs typeface="Times New Roman"/>
                        </a:rPr>
                        <a:t>Amount (GST Inclusive)</a:t>
                      </a:r>
                    </a:p>
                  </a:txBody>
                  <a:tcPr marL="50800" marR="50800" marT="50800" marB="50800" anchor="ctr">
                    <a:lnL w="0">
                      <a:noFill/>
                    </a:lnL>
                    <a:lnR w="0">
                      <a:noFill/>
                    </a:lnR>
                    <a:lnT w="0">
                      <a:noFill/>
                    </a:lnT>
                    <a:lnB w="0">
                      <a:noFill/>
                    </a:lnB>
                    <a:solidFill>
                      <a:srgbClr val="005568"/>
                    </a:solidFill>
                  </a:tcPr>
                </a:tc>
                <a:extLst>
                  <a:ext uri="{0D108BD9-81ED-4DB2-BD59-A6C34878D82A}">
                    <a16:rowId xmlns:a16="http://schemas.microsoft.com/office/drawing/2014/main" val="2279610603"/>
                  </a:ext>
                </a:extLst>
              </a:tr>
              <a:tr h="604405">
                <a:tc>
                  <a:txBody>
                    <a:bodyPr/>
                    <a:lstStyle/>
                    <a:p>
                      <a:pPr marL="107950"/>
                      <a:r>
                        <a:rPr lang="en-AU" sz="1600" b="1" spc="15">
                          <a:solidFill>
                            <a:schemeClr val="tx1"/>
                          </a:solidFill>
                          <a:effectLst/>
                          <a:latin typeface="Tahoma"/>
                          <a:ea typeface="Tahoma"/>
                          <a:cs typeface="Times New Roman"/>
                        </a:rPr>
                        <a:t>OSA</a:t>
                      </a:r>
                    </a:p>
                  </a:txBody>
                  <a:tcPr marL="50800" marR="50800" marT="50800" marB="50800" anchor="ctr">
                    <a:lnL w="0">
                      <a:noFill/>
                    </a:lnL>
                    <a:lnR w="0">
                      <a:noFill/>
                    </a:lnR>
                    <a:lnT w="0">
                      <a:noFill/>
                    </a:lnT>
                    <a:lnB w="12700">
                      <a:solidFill>
                        <a:srgbClr val="D9D9D6"/>
                      </a:solidFill>
                    </a:lnB>
                    <a:solidFill>
                      <a:schemeClr val="accent2"/>
                    </a:solidFill>
                  </a:tcPr>
                </a:tc>
                <a:tc>
                  <a:txBody>
                    <a:bodyPr/>
                    <a:lstStyle/>
                    <a:p>
                      <a:pPr>
                        <a:lnSpc>
                          <a:spcPct val="115000"/>
                        </a:lnSpc>
                        <a:spcAft>
                          <a:spcPts val="1000"/>
                        </a:spcAft>
                      </a:pPr>
                      <a:r>
                        <a:rPr lang="en-AU" sz="1400" b="0" kern="0">
                          <a:effectLst/>
                        </a:rPr>
                        <a:t>OSA fee </a:t>
                      </a:r>
                      <a:endParaRPr lang="en-AU" sz="1400" b="0" kern="100">
                        <a:effectLst/>
                        <a:latin typeface="Arial"/>
                        <a:cs typeface="Arial"/>
                      </a:endParaRPr>
                    </a:p>
                  </a:txBody>
                  <a:tcPr marL="180000" marR="0" marT="50800" marB="50800" anchor="ctr">
                    <a:lnL w="0">
                      <a:noFill/>
                    </a:lnL>
                    <a:lnR w="0">
                      <a:noFill/>
                    </a:lnR>
                    <a:lnT w="0">
                      <a:noFill/>
                    </a:lnT>
                    <a:lnB w="12700">
                      <a:solidFill>
                        <a:srgbClr val="D9D9D6"/>
                      </a:solidFill>
                    </a:lnB>
                    <a:solidFill>
                      <a:schemeClr val="accent2"/>
                    </a:solidFill>
                  </a:tcPr>
                </a:tc>
                <a:tc>
                  <a:txBody>
                    <a:bodyPr/>
                    <a:lstStyle/>
                    <a:p>
                      <a:pPr>
                        <a:lnSpc>
                          <a:spcPct val="115000"/>
                        </a:lnSpc>
                        <a:spcAft>
                          <a:spcPts val="1000"/>
                        </a:spcAft>
                      </a:pPr>
                      <a:r>
                        <a:rPr lang="en-AU" sz="1400" b="0" kern="0">
                          <a:effectLst/>
                        </a:rPr>
                        <a:t>$475.36</a:t>
                      </a:r>
                      <a:endParaRPr lang="en-AU" sz="1400" b="0" kern="100">
                        <a:effectLst/>
                      </a:endParaRPr>
                    </a:p>
                  </a:txBody>
                  <a:tcPr marL="180000" marR="59213" marT="0" marB="0" anchor="ctr">
                    <a:lnL w="0">
                      <a:noFill/>
                    </a:lnL>
                    <a:lnR w="0">
                      <a:noFill/>
                    </a:lnR>
                    <a:lnT w="0">
                      <a:noFill/>
                    </a:lnT>
                    <a:lnB w="12700">
                      <a:solidFill>
                        <a:srgbClr val="D9D9D6"/>
                      </a:solidFill>
                    </a:lnB>
                    <a:solidFill>
                      <a:schemeClr val="accent2"/>
                    </a:solidFill>
                  </a:tcPr>
                </a:tc>
                <a:extLst>
                  <a:ext uri="{0D108BD9-81ED-4DB2-BD59-A6C34878D82A}">
                    <a16:rowId xmlns:a16="http://schemas.microsoft.com/office/drawing/2014/main" val="1913006928"/>
                  </a:ext>
                </a:extLst>
              </a:tr>
              <a:tr h="604405">
                <a:tc rowSpan="4">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15" normalizeH="0" baseline="0" noProof="0">
                          <a:ln>
                            <a:noFill/>
                          </a:ln>
                          <a:solidFill>
                            <a:prstClr val="black"/>
                          </a:solidFill>
                          <a:effectLst/>
                          <a:uLnTx/>
                          <a:uFillTx/>
                          <a:latin typeface="Tahoma"/>
                          <a:ea typeface="Tahoma"/>
                          <a:cs typeface="Times New Roman"/>
                        </a:rPr>
                        <a:t>SWS</a:t>
                      </a:r>
                    </a:p>
                  </a:txBody>
                  <a:tcPr marL="50800" marR="50800" marT="50800" marB="50800" anchor="ctr">
                    <a:lnL w="0">
                      <a:noFill/>
                    </a:lnL>
                    <a:lnR w="0">
                      <a:noFill/>
                    </a:lnR>
                    <a:lnT w="12700">
                      <a:solidFill>
                        <a:srgbClr val="D9D9D6"/>
                      </a:solidFill>
                    </a:lnT>
                    <a:lnB w="12700">
                      <a:solidFill>
                        <a:srgbClr val="D9D9D6"/>
                      </a:solidFill>
                    </a:lnB>
                    <a:solidFill>
                      <a:schemeClr val="accent3">
                        <a:lumMod val="75000"/>
                      </a:schemeClr>
                    </a:solidFill>
                  </a:tcPr>
                </a:tc>
                <a:tc>
                  <a:txBody>
                    <a:bodyPr/>
                    <a:lstStyle/>
                    <a:p>
                      <a:pPr>
                        <a:lnSpc>
                          <a:spcPct val="115000"/>
                        </a:lnSpc>
                        <a:spcAft>
                          <a:spcPts val="1000"/>
                        </a:spcAft>
                      </a:pPr>
                      <a:r>
                        <a:rPr lang="en-AU" sz="1400" b="0" kern="0" dirty="0">
                          <a:effectLst/>
                        </a:rPr>
                        <a:t>SWS Assessment fee </a:t>
                      </a:r>
                      <a:endParaRPr lang="en-AU" sz="1400" b="0" kern="100" dirty="0">
                        <a:effectLst/>
                        <a:latin typeface="Arial"/>
                        <a:cs typeface="Arial"/>
                      </a:endParaRPr>
                    </a:p>
                  </a:txBody>
                  <a:tcPr marL="180000" marR="0" marT="0" marB="0" anchor="ctr">
                    <a:lnL w="0">
                      <a:noFill/>
                    </a:lnL>
                    <a:lnR w="0">
                      <a:noFill/>
                    </a:lnR>
                    <a:lnT w="12700">
                      <a:solidFill>
                        <a:srgbClr val="D9D9D6"/>
                      </a:solidFill>
                    </a:lnT>
                    <a:lnB w="12700">
                      <a:solidFill>
                        <a:srgbClr val="D9D9D6"/>
                      </a:solidFill>
                    </a:lnB>
                    <a:solidFill>
                      <a:schemeClr val="accent3">
                        <a:lumMod val="75000"/>
                      </a:schemeClr>
                    </a:solidFill>
                  </a:tcPr>
                </a:tc>
                <a:tc>
                  <a:txBody>
                    <a:bodyPr/>
                    <a:lstStyle/>
                    <a:p>
                      <a:pPr>
                        <a:lnSpc>
                          <a:spcPct val="115000"/>
                        </a:lnSpc>
                        <a:spcAft>
                          <a:spcPts val="1000"/>
                        </a:spcAft>
                      </a:pPr>
                      <a:r>
                        <a:rPr lang="en-AU" sz="1400" b="0" kern="0">
                          <a:effectLst/>
                        </a:rPr>
                        <a:t>$679.10</a:t>
                      </a:r>
                      <a:endParaRPr lang="en-AU" sz="1400" b="0" kern="100">
                        <a:effectLst/>
                      </a:endParaRPr>
                    </a:p>
                  </a:txBody>
                  <a:tcPr marL="180000" marR="59213" marT="0" marB="0" anchor="ctr">
                    <a:lnL w="0">
                      <a:noFill/>
                    </a:lnL>
                    <a:lnR w="0">
                      <a:noFill/>
                    </a:lnR>
                    <a:lnT w="12700">
                      <a:solidFill>
                        <a:srgbClr val="D9D9D6"/>
                      </a:solidFill>
                    </a:lnT>
                    <a:lnB w="12700">
                      <a:solidFill>
                        <a:srgbClr val="D9D9D6"/>
                      </a:solidFill>
                    </a:lnB>
                    <a:solidFill>
                      <a:schemeClr val="accent3">
                        <a:lumMod val="75000"/>
                      </a:schemeClr>
                    </a:solidFill>
                  </a:tcPr>
                </a:tc>
                <a:extLst>
                  <a:ext uri="{0D108BD9-81ED-4DB2-BD59-A6C34878D82A}">
                    <a16:rowId xmlns:a16="http://schemas.microsoft.com/office/drawing/2014/main" val="2733906054"/>
                  </a:ext>
                </a:extLst>
              </a:tr>
              <a:tr h="385568">
                <a:tc vMerge="1">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endParaRPr kumimoji="0" lang="en-AU" sz="1600" b="1"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endParaRPr>
                    </a:p>
                  </a:txBody>
                  <a:tcPr marL="0" marR="0" marT="0" marB="0" horzOverflow="overflow"/>
                </a:tc>
                <a:tc>
                  <a:txBody>
                    <a:bodyPr/>
                    <a:lstStyle/>
                    <a:p>
                      <a:pPr>
                        <a:lnSpc>
                          <a:spcPct val="115000"/>
                        </a:lnSpc>
                        <a:spcAft>
                          <a:spcPts val="1000"/>
                        </a:spcAft>
                      </a:pPr>
                      <a:r>
                        <a:rPr lang="en-AU" sz="1400" b="0" kern="0" dirty="0">
                          <a:effectLst/>
                        </a:rPr>
                        <a:t>Additional SWS Assessment payment if the assessment is conducted in a Remote Jobs and Economic Development Program region</a:t>
                      </a:r>
                      <a:endParaRPr lang="en-AU" sz="1400" b="0" kern="100" dirty="0">
                        <a:effectLst/>
                        <a:latin typeface="Arial"/>
                        <a:cs typeface="Arial"/>
                      </a:endParaRPr>
                    </a:p>
                  </a:txBody>
                  <a:tcPr marL="180000" marR="0" marT="0" marB="0" anchor="ctr">
                    <a:lnL w="0">
                      <a:noFill/>
                    </a:lnL>
                    <a:lnR w="0">
                      <a:noFill/>
                    </a:lnR>
                    <a:lnT w="12700">
                      <a:solidFill>
                        <a:srgbClr val="D9D9D6"/>
                      </a:solidFill>
                    </a:lnT>
                    <a:lnB w="12700">
                      <a:solidFill>
                        <a:srgbClr val="D9D9D6"/>
                      </a:solidFill>
                    </a:lnB>
                    <a:solidFill>
                      <a:schemeClr val="accent3">
                        <a:lumMod val="75000"/>
                      </a:schemeClr>
                    </a:solidFill>
                  </a:tcPr>
                </a:tc>
                <a:tc>
                  <a:txBody>
                    <a:bodyPr/>
                    <a:lstStyle/>
                    <a:p>
                      <a:pPr>
                        <a:lnSpc>
                          <a:spcPct val="115000"/>
                        </a:lnSpc>
                        <a:spcAft>
                          <a:spcPts val="1000"/>
                        </a:spcAft>
                      </a:pPr>
                      <a:r>
                        <a:rPr lang="en-AU" sz="1400" b="0" kern="0">
                          <a:effectLst/>
                        </a:rPr>
                        <a:t>$475.36</a:t>
                      </a:r>
                      <a:endParaRPr lang="en-AU" sz="1400" b="0" kern="100">
                        <a:effectLst/>
                        <a:latin typeface="Arial"/>
                        <a:cs typeface="Arial"/>
                      </a:endParaRPr>
                    </a:p>
                  </a:txBody>
                  <a:tcPr marL="180000" marR="59213" marT="0" marB="0" anchor="ctr">
                    <a:lnL w="0">
                      <a:noFill/>
                    </a:lnL>
                    <a:lnR w="0">
                      <a:noFill/>
                    </a:lnR>
                    <a:lnT w="12700">
                      <a:solidFill>
                        <a:srgbClr val="D9D9D6"/>
                      </a:solidFill>
                    </a:lnT>
                    <a:lnB w="12700">
                      <a:solidFill>
                        <a:srgbClr val="D9D9D6"/>
                      </a:solidFill>
                    </a:lnB>
                    <a:solidFill>
                      <a:schemeClr val="accent3">
                        <a:lumMod val="75000"/>
                      </a:schemeClr>
                    </a:solidFill>
                  </a:tcPr>
                </a:tc>
                <a:extLst>
                  <a:ext uri="{0D108BD9-81ED-4DB2-BD59-A6C34878D82A}">
                    <a16:rowId xmlns:a16="http://schemas.microsoft.com/office/drawing/2014/main" val="1538369884"/>
                  </a:ext>
                </a:extLst>
              </a:tr>
              <a:tr h="385568">
                <a:tc vMerge="1">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endParaRPr kumimoji="0" lang="en-AU" sz="1600" b="1"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endParaRPr>
                    </a:p>
                  </a:txBody>
                  <a:tcPr marL="0" marR="0" marT="0" marB="0" horzOverflow="overflow"/>
                </a:tc>
                <a:tc>
                  <a:txBody>
                    <a:bodyPr/>
                    <a:lstStyle/>
                    <a:p>
                      <a:pPr>
                        <a:lnSpc>
                          <a:spcPct val="115000"/>
                        </a:lnSpc>
                        <a:spcAft>
                          <a:spcPts val="1000"/>
                        </a:spcAft>
                      </a:pPr>
                      <a:r>
                        <a:rPr lang="en-AU" sz="1400" b="0" kern="0" dirty="0">
                          <a:effectLst/>
                        </a:rPr>
                        <a:t>Approved additional fee for Assessments that exceed 5 hours </a:t>
                      </a:r>
                      <a:endParaRPr lang="en-AU" sz="1400" b="0" kern="100" dirty="0">
                        <a:effectLst/>
                        <a:latin typeface="Arial"/>
                        <a:cs typeface="Arial"/>
                      </a:endParaRPr>
                    </a:p>
                  </a:txBody>
                  <a:tcPr marL="180000" marR="0" marT="0" marB="0" anchor="ctr">
                    <a:lnL w="0">
                      <a:noFill/>
                    </a:lnL>
                    <a:lnR w="0">
                      <a:noFill/>
                    </a:lnR>
                    <a:lnT w="12700">
                      <a:solidFill>
                        <a:srgbClr val="D9D9D6"/>
                      </a:solidFill>
                    </a:lnT>
                    <a:lnB w="12700">
                      <a:solidFill>
                        <a:srgbClr val="D9D9D6"/>
                      </a:solidFill>
                    </a:lnB>
                    <a:solidFill>
                      <a:schemeClr val="accent3">
                        <a:lumMod val="75000"/>
                      </a:schemeClr>
                    </a:solidFill>
                  </a:tcPr>
                </a:tc>
                <a:tc>
                  <a:txBody>
                    <a:bodyPr/>
                    <a:lstStyle/>
                    <a:p>
                      <a:pPr>
                        <a:lnSpc>
                          <a:spcPct val="115000"/>
                        </a:lnSpc>
                        <a:spcAft>
                          <a:spcPts val="1000"/>
                        </a:spcAft>
                      </a:pPr>
                      <a:r>
                        <a:rPr lang="en-AU" sz="1400" b="0" kern="0">
                          <a:effectLst/>
                        </a:rPr>
                        <a:t>$135.82 per additional hour up to a maximum of 4 additional hours</a:t>
                      </a:r>
                      <a:endParaRPr lang="en-AU" sz="1400" b="0" kern="100">
                        <a:effectLst/>
                        <a:latin typeface="Arial"/>
                        <a:cs typeface="Arial"/>
                      </a:endParaRPr>
                    </a:p>
                  </a:txBody>
                  <a:tcPr marL="180000" marR="59213" marT="0" marB="0" anchor="ctr">
                    <a:lnL w="0">
                      <a:noFill/>
                    </a:lnL>
                    <a:lnR w="0">
                      <a:noFill/>
                    </a:lnR>
                    <a:lnT w="12700">
                      <a:solidFill>
                        <a:srgbClr val="D9D9D6"/>
                      </a:solidFill>
                    </a:lnT>
                    <a:lnB w="12700">
                      <a:solidFill>
                        <a:srgbClr val="D9D9D6"/>
                      </a:solidFill>
                    </a:lnB>
                    <a:solidFill>
                      <a:schemeClr val="accent3">
                        <a:lumMod val="75000"/>
                      </a:schemeClr>
                    </a:solidFill>
                  </a:tcPr>
                </a:tc>
                <a:extLst>
                  <a:ext uri="{0D108BD9-81ED-4DB2-BD59-A6C34878D82A}">
                    <a16:rowId xmlns:a16="http://schemas.microsoft.com/office/drawing/2014/main" val="2859949236"/>
                  </a:ext>
                </a:extLst>
              </a:tr>
              <a:tr h="385568">
                <a:tc vMerge="1">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endParaRPr kumimoji="0" lang="en-AU" sz="1600" b="1"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endParaRPr>
                    </a:p>
                  </a:txBody>
                  <a:tcPr marL="0" marR="0" marT="0" marB="0" horzOverflow="overflow"/>
                </a:tc>
                <a:tc>
                  <a:txBody>
                    <a:bodyPr/>
                    <a:lstStyle/>
                    <a:p>
                      <a:pPr>
                        <a:lnSpc>
                          <a:spcPct val="115000"/>
                        </a:lnSpc>
                        <a:spcAft>
                          <a:spcPts val="1000"/>
                        </a:spcAft>
                      </a:pPr>
                      <a:r>
                        <a:rPr lang="en-AU" sz="1400" b="0" kern="0" dirty="0">
                          <a:effectLst/>
                        </a:rPr>
                        <a:t>Approved additional fee for SWS Assessments conducted in a Remote Jobs and Economic Development Program region that exceed five hours</a:t>
                      </a:r>
                      <a:endParaRPr lang="en-AU" sz="1400" b="0" kern="100" dirty="0">
                        <a:effectLst/>
                        <a:latin typeface="Arial"/>
                        <a:cs typeface="Arial"/>
                      </a:endParaRPr>
                    </a:p>
                  </a:txBody>
                  <a:tcPr marL="180000" marR="0" marT="0" marB="0" anchor="ctr">
                    <a:lnL w="0">
                      <a:noFill/>
                    </a:lnL>
                    <a:lnR w="0">
                      <a:noFill/>
                    </a:lnR>
                    <a:lnT w="12700">
                      <a:solidFill>
                        <a:srgbClr val="D9D9D6"/>
                      </a:solidFill>
                    </a:lnT>
                    <a:lnB w="12700">
                      <a:solidFill>
                        <a:srgbClr val="D9D9D6"/>
                      </a:solidFill>
                    </a:lnB>
                    <a:solidFill>
                      <a:schemeClr val="accent3">
                        <a:lumMod val="75000"/>
                      </a:schemeClr>
                    </a:solidFill>
                  </a:tcPr>
                </a:tc>
                <a:tc>
                  <a:txBody>
                    <a:bodyPr/>
                    <a:lstStyle/>
                    <a:p>
                      <a:pPr>
                        <a:lnSpc>
                          <a:spcPct val="115000"/>
                        </a:lnSpc>
                        <a:spcAft>
                          <a:spcPts val="1000"/>
                        </a:spcAft>
                      </a:pPr>
                      <a:r>
                        <a:rPr lang="en-AU" sz="1400" b="0" kern="0">
                          <a:effectLst/>
                        </a:rPr>
                        <a:t>$230.89 per additional hour up to a maximum of 4 additional hours</a:t>
                      </a:r>
                      <a:endParaRPr lang="en-AU" sz="1400" b="0" kern="100">
                        <a:effectLst/>
                        <a:latin typeface="Arial"/>
                        <a:cs typeface="Arial"/>
                      </a:endParaRPr>
                    </a:p>
                  </a:txBody>
                  <a:tcPr marL="180000" marR="59213" marT="0" marB="0" anchor="ctr">
                    <a:lnL w="0">
                      <a:noFill/>
                    </a:lnL>
                    <a:lnR w="0">
                      <a:noFill/>
                    </a:lnR>
                    <a:lnT w="12700">
                      <a:solidFill>
                        <a:srgbClr val="D9D9D6"/>
                      </a:solidFill>
                    </a:lnT>
                    <a:lnB w="12700">
                      <a:solidFill>
                        <a:srgbClr val="D9D9D6"/>
                      </a:solidFill>
                    </a:lnB>
                    <a:solidFill>
                      <a:schemeClr val="accent3">
                        <a:lumMod val="75000"/>
                      </a:schemeClr>
                    </a:solidFill>
                  </a:tcPr>
                </a:tc>
                <a:extLst>
                  <a:ext uri="{0D108BD9-81ED-4DB2-BD59-A6C34878D82A}">
                    <a16:rowId xmlns:a16="http://schemas.microsoft.com/office/drawing/2014/main" val="1602277606"/>
                  </a:ext>
                </a:extLst>
              </a:tr>
              <a:tr h="385568">
                <a:tc rowSpan="3">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15" normalizeH="0" baseline="0" noProof="0">
                          <a:ln>
                            <a:noFill/>
                          </a:ln>
                          <a:solidFill>
                            <a:prstClr val="black"/>
                          </a:solidFill>
                          <a:effectLst/>
                          <a:uLnTx/>
                          <a:uFillTx/>
                          <a:latin typeface="Tahoma"/>
                          <a:ea typeface="Tahoma"/>
                          <a:cs typeface="Times New Roman"/>
                        </a:rPr>
                        <a:t>WMS</a:t>
                      </a:r>
                    </a:p>
                  </a:txBody>
                  <a:tcPr marL="50800" marR="50800" marT="50800" marB="50800" anchor="ctr">
                    <a:lnL w="0">
                      <a:noFill/>
                    </a:lnL>
                    <a:lnR w="0">
                      <a:noFill/>
                    </a:lnR>
                    <a:lnT w="12700">
                      <a:solidFill>
                        <a:srgbClr val="D9D9D6"/>
                      </a:solidFill>
                    </a:lnT>
                    <a:lnB w="12700">
                      <a:solidFill>
                        <a:schemeClr val="tx1"/>
                      </a:solidFill>
                    </a:lnB>
                    <a:solidFill>
                      <a:schemeClr val="accent3"/>
                    </a:solidFill>
                  </a:tcPr>
                </a:tc>
                <a:tc>
                  <a:txBody>
                    <a:bodyPr/>
                    <a:lstStyle/>
                    <a:p>
                      <a:pPr>
                        <a:lnSpc>
                          <a:spcPct val="115000"/>
                        </a:lnSpc>
                        <a:spcAft>
                          <a:spcPts val="1000"/>
                        </a:spcAft>
                      </a:pPr>
                      <a:r>
                        <a:rPr lang="en-AU" sz="1400" b="0" kern="0" dirty="0">
                          <a:effectLst/>
                        </a:rPr>
                        <a:t>WMS Assessment fee</a:t>
                      </a:r>
                      <a:endParaRPr lang="en-AU" sz="1400" b="0" kern="100" dirty="0">
                        <a:effectLst/>
                        <a:latin typeface="Arial"/>
                        <a:cs typeface="Arial"/>
                      </a:endParaRPr>
                    </a:p>
                  </a:txBody>
                  <a:tcPr marL="180000" marR="0" marT="0" marB="0" anchor="ctr">
                    <a:lnL w="0">
                      <a:noFill/>
                    </a:lnL>
                    <a:lnR w="0">
                      <a:noFill/>
                    </a:lnR>
                    <a:lnT w="12700">
                      <a:solidFill>
                        <a:srgbClr val="D9D9D6"/>
                      </a:solidFill>
                    </a:lnT>
                    <a:lnB w="12700">
                      <a:solidFill>
                        <a:srgbClr val="D9D9D6"/>
                      </a:solidFill>
                    </a:lnB>
                    <a:solidFill>
                      <a:schemeClr val="accent3"/>
                    </a:solidFill>
                  </a:tcPr>
                </a:tc>
                <a:tc>
                  <a:txBody>
                    <a:bodyPr/>
                    <a:lstStyle/>
                    <a:p>
                      <a:pPr>
                        <a:lnSpc>
                          <a:spcPct val="115000"/>
                        </a:lnSpc>
                        <a:spcAft>
                          <a:spcPts val="1000"/>
                        </a:spcAft>
                      </a:pPr>
                      <a:r>
                        <a:rPr lang="en-AU" sz="1400" b="0" kern="0">
                          <a:effectLst/>
                        </a:rPr>
                        <a:t>$135.82 per hour up to a maximum of 5 hours</a:t>
                      </a:r>
                      <a:endParaRPr lang="en-AU" sz="1400" b="0" kern="100">
                        <a:effectLst/>
                        <a:latin typeface="Arial"/>
                        <a:cs typeface="Arial"/>
                      </a:endParaRPr>
                    </a:p>
                  </a:txBody>
                  <a:tcPr marL="180000" marR="59213" marT="0" marB="0" anchor="ctr">
                    <a:lnL w="0">
                      <a:noFill/>
                    </a:lnL>
                    <a:lnR w="0">
                      <a:noFill/>
                    </a:lnR>
                    <a:lnT w="12700">
                      <a:solidFill>
                        <a:srgbClr val="D9D9D6"/>
                      </a:solidFill>
                    </a:lnT>
                    <a:lnB w="12700">
                      <a:solidFill>
                        <a:srgbClr val="D9D9D6"/>
                      </a:solidFill>
                    </a:lnB>
                    <a:solidFill>
                      <a:schemeClr val="accent3"/>
                    </a:solidFill>
                  </a:tcPr>
                </a:tc>
                <a:extLst>
                  <a:ext uri="{0D108BD9-81ED-4DB2-BD59-A6C34878D82A}">
                    <a16:rowId xmlns:a16="http://schemas.microsoft.com/office/drawing/2014/main" val="2582784572"/>
                  </a:ext>
                </a:extLst>
              </a:tr>
              <a:tr h="385568">
                <a:tc vMerge="1">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endParaRPr>
                    </a:p>
                  </a:txBody>
                  <a:tcPr marL="0" marR="0" marT="0" marB="0" horzOverflow="overflow"/>
                </a:tc>
                <a:tc>
                  <a:txBody>
                    <a:bodyPr/>
                    <a:lstStyle/>
                    <a:p>
                      <a:pPr>
                        <a:lnSpc>
                          <a:spcPct val="115000"/>
                        </a:lnSpc>
                        <a:spcAft>
                          <a:spcPts val="1000"/>
                        </a:spcAft>
                      </a:pPr>
                      <a:r>
                        <a:rPr lang="en-AU" sz="1400" b="0" kern="0" dirty="0">
                          <a:effectLst/>
                        </a:rPr>
                        <a:t>Approved additional fee for Assessments that exceed 5 hours</a:t>
                      </a:r>
                      <a:endParaRPr lang="en-AU" sz="1400" b="0" kern="100" dirty="0">
                        <a:effectLst/>
                        <a:latin typeface="Arial"/>
                        <a:cs typeface="Arial"/>
                      </a:endParaRPr>
                    </a:p>
                  </a:txBody>
                  <a:tcPr marL="180000" marR="0" marT="0" marB="0" anchor="ctr">
                    <a:lnL w="0">
                      <a:noFill/>
                    </a:lnL>
                    <a:lnR w="0">
                      <a:noFill/>
                    </a:lnR>
                    <a:lnT w="12700">
                      <a:solidFill>
                        <a:srgbClr val="D9D9D6"/>
                      </a:solidFill>
                    </a:lnT>
                    <a:lnB w="12700">
                      <a:solidFill>
                        <a:srgbClr val="D9D9D6"/>
                      </a:solidFill>
                    </a:lnB>
                    <a:solidFill>
                      <a:schemeClr val="accent3"/>
                    </a:solidFill>
                  </a:tcPr>
                </a:tc>
                <a:tc>
                  <a:txBody>
                    <a:bodyPr/>
                    <a:lstStyle/>
                    <a:p>
                      <a:pPr>
                        <a:lnSpc>
                          <a:spcPct val="115000"/>
                        </a:lnSpc>
                        <a:spcAft>
                          <a:spcPts val="1000"/>
                        </a:spcAft>
                      </a:pPr>
                      <a:r>
                        <a:rPr lang="en-AU" sz="1400" b="0" kern="0">
                          <a:effectLst/>
                        </a:rPr>
                        <a:t>$135.82 per additional hour up to a maximum of 4 additional hours  </a:t>
                      </a:r>
                      <a:endParaRPr lang="en-AU" sz="1400" b="0" kern="100">
                        <a:effectLst/>
                        <a:latin typeface="Arial"/>
                        <a:cs typeface="Arial"/>
                      </a:endParaRPr>
                    </a:p>
                  </a:txBody>
                  <a:tcPr marL="180000" marR="59213" marT="0" marB="0" anchor="ctr">
                    <a:lnL w="0">
                      <a:noFill/>
                    </a:lnL>
                    <a:lnR w="0">
                      <a:noFill/>
                    </a:lnR>
                    <a:lnT w="12700">
                      <a:solidFill>
                        <a:srgbClr val="D9D9D6"/>
                      </a:solidFill>
                    </a:lnT>
                    <a:lnB w="12700">
                      <a:solidFill>
                        <a:srgbClr val="D9D9D6"/>
                      </a:solidFill>
                    </a:lnB>
                    <a:solidFill>
                      <a:schemeClr val="accent3"/>
                    </a:solidFill>
                  </a:tcPr>
                </a:tc>
                <a:extLst>
                  <a:ext uri="{0D108BD9-81ED-4DB2-BD59-A6C34878D82A}">
                    <a16:rowId xmlns:a16="http://schemas.microsoft.com/office/drawing/2014/main" val="329647559"/>
                  </a:ext>
                </a:extLst>
              </a:tr>
              <a:tr h="385568">
                <a:tc vMerge="1">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endParaRPr>
                    </a:p>
                  </a:txBody>
                  <a:tcPr marL="0" marR="0" marT="0" marB="0" horzOverflow="overflow"/>
                </a:tc>
                <a:tc>
                  <a:txBody>
                    <a:bodyPr/>
                    <a:lstStyle/>
                    <a:p>
                      <a:pPr>
                        <a:lnSpc>
                          <a:spcPct val="115000"/>
                        </a:lnSpc>
                        <a:spcAft>
                          <a:spcPts val="1000"/>
                        </a:spcAft>
                      </a:pPr>
                      <a:r>
                        <a:rPr lang="en-AU" sz="1400" b="0" kern="0" dirty="0">
                          <a:effectLst/>
                        </a:rPr>
                        <a:t>Additional travel costs (for which travel time will not include time used for Assessment or reporting services)</a:t>
                      </a:r>
                      <a:endParaRPr lang="en-AU" sz="1400" b="0" kern="100" dirty="0">
                        <a:effectLst/>
                        <a:latin typeface="Arial"/>
                        <a:cs typeface="Arial"/>
                      </a:endParaRPr>
                    </a:p>
                  </a:txBody>
                  <a:tcPr marL="180000" marR="0" marT="0" marB="0" anchor="ctr">
                    <a:lnL w="0">
                      <a:noFill/>
                    </a:lnL>
                    <a:lnR w="0">
                      <a:noFill/>
                    </a:lnR>
                    <a:lnT w="12700">
                      <a:solidFill>
                        <a:srgbClr val="D9D9D6"/>
                      </a:solidFill>
                    </a:lnT>
                    <a:lnB w="12700">
                      <a:solidFill>
                        <a:schemeClr val="tx1"/>
                      </a:solidFill>
                    </a:lnB>
                    <a:solidFill>
                      <a:schemeClr val="accent3"/>
                    </a:solidFill>
                  </a:tcPr>
                </a:tc>
                <a:tc>
                  <a:txBody>
                    <a:bodyPr/>
                    <a:lstStyle/>
                    <a:p>
                      <a:pPr>
                        <a:lnSpc>
                          <a:spcPct val="115000"/>
                        </a:lnSpc>
                        <a:spcAft>
                          <a:spcPts val="1000"/>
                        </a:spcAft>
                      </a:pPr>
                      <a:r>
                        <a:rPr lang="en-AU" sz="1400" b="0" kern="0" dirty="0">
                          <a:effectLst/>
                        </a:rPr>
                        <a:t>$56.59 per hour for travel time, up to a maximum of 8 hours per day, where a return trip exceeds 200 kilometres </a:t>
                      </a:r>
                      <a:endParaRPr lang="en-AU" sz="1400" b="0" kern="100" dirty="0">
                        <a:effectLst/>
                        <a:latin typeface="Arial"/>
                        <a:cs typeface="Arial"/>
                      </a:endParaRPr>
                    </a:p>
                  </a:txBody>
                  <a:tcPr marL="180000" marR="59213" marT="0" marB="0" anchor="ctr">
                    <a:lnL w="0">
                      <a:noFill/>
                    </a:lnL>
                    <a:lnR w="0">
                      <a:noFill/>
                    </a:lnR>
                    <a:lnT w="12700">
                      <a:solidFill>
                        <a:srgbClr val="D9D9D6"/>
                      </a:solidFill>
                    </a:lnT>
                    <a:lnB w="12700">
                      <a:solidFill>
                        <a:schemeClr val="tx1"/>
                      </a:solidFill>
                    </a:lnB>
                    <a:solidFill>
                      <a:schemeClr val="accent3"/>
                    </a:solidFill>
                  </a:tcPr>
                </a:tc>
                <a:extLst>
                  <a:ext uri="{0D108BD9-81ED-4DB2-BD59-A6C34878D82A}">
                    <a16:rowId xmlns:a16="http://schemas.microsoft.com/office/drawing/2014/main" val="1269141769"/>
                  </a:ext>
                </a:extLst>
              </a:tr>
            </a:tbl>
          </a:graphicData>
        </a:graphic>
      </p:graphicFrame>
      <p:sp>
        <p:nvSpPr>
          <p:cNvPr id="3" name="TextBox 2">
            <a:extLst>
              <a:ext uri="{FF2B5EF4-FFF2-40B4-BE49-F238E27FC236}">
                <a16:creationId xmlns:a16="http://schemas.microsoft.com/office/drawing/2014/main" id="{88BC0877-F59B-7D50-CB83-D1B0D6EA3650}"/>
              </a:ext>
            </a:extLst>
          </p:cNvPr>
          <p:cNvSpPr txBox="1"/>
          <p:nvPr/>
        </p:nvSpPr>
        <p:spPr>
          <a:xfrm>
            <a:off x="474686" y="6028145"/>
            <a:ext cx="10641805" cy="307777"/>
          </a:xfrm>
          <a:prstGeom prst="rect">
            <a:avLst/>
          </a:prstGeom>
          <a:noFill/>
        </p:spPr>
        <p:txBody>
          <a:bodyPr wrap="square" lIns="91440" tIns="45720" rIns="91440" bIns="45720" rtlCol="0" anchor="t">
            <a:spAutoFit/>
          </a:bodyPr>
          <a:lstStyle/>
          <a:p>
            <a:r>
              <a:rPr lang="en-AU" sz="1400" b="1" dirty="0">
                <a:solidFill>
                  <a:srgbClr val="000000"/>
                </a:solidFill>
              </a:rPr>
              <a:t>Note: Fees are indicative and based on 1 July 2024 fee amounts. Fees will change from 1 July 2025.</a:t>
            </a:r>
          </a:p>
        </p:txBody>
      </p:sp>
      <p:sp>
        <p:nvSpPr>
          <p:cNvPr id="4" name="TextBox 3">
            <a:extLst>
              <a:ext uri="{FF2B5EF4-FFF2-40B4-BE49-F238E27FC236}">
                <a16:creationId xmlns:a16="http://schemas.microsoft.com/office/drawing/2014/main" id="{BC9E8A6A-58E7-972E-7D19-8855EC19D539}"/>
              </a:ext>
            </a:extLst>
          </p:cNvPr>
          <p:cNvSpPr txBox="1"/>
          <p:nvPr/>
        </p:nvSpPr>
        <p:spPr>
          <a:xfrm>
            <a:off x="5916912" y="6342130"/>
            <a:ext cx="5582052" cy="338554"/>
          </a:xfrm>
          <a:prstGeom prst="rect">
            <a:avLst/>
          </a:prstGeom>
          <a:noFill/>
        </p:spPr>
        <p:txBody>
          <a:bodyPr wrap="square" rtlCol="0">
            <a:spAutoFit/>
          </a:bodyPr>
          <a:lstStyle/>
          <a:p>
            <a:r>
              <a:rPr lang="en-AU" sz="1600" dirty="0"/>
              <a:t>RFT reference: </a:t>
            </a:r>
            <a:r>
              <a:rPr lang="en-AU" sz="1600" b="1" dirty="0"/>
              <a:t>3.9 </a:t>
            </a:r>
            <a:r>
              <a:rPr lang="en-AU" sz="1600" dirty="0"/>
              <a:t>Fees for the National Panel of Assessors </a:t>
            </a:r>
          </a:p>
        </p:txBody>
      </p:sp>
    </p:spTree>
    <p:extLst>
      <p:ext uri="{BB962C8B-B14F-4D97-AF65-F5344CB8AC3E}">
        <p14:creationId xmlns:p14="http://schemas.microsoft.com/office/powerpoint/2010/main" val="4170727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FAD821D-3222-5958-40C4-1FD1C80122CE}"/>
              </a:ext>
            </a:extLst>
          </p:cNvPr>
          <p:cNvSpPr>
            <a:spLocks noGrp="1"/>
          </p:cNvSpPr>
          <p:nvPr>
            <p:ph type="title"/>
          </p:nvPr>
        </p:nvSpPr>
        <p:spPr>
          <a:xfrm>
            <a:off x="410251" y="119368"/>
            <a:ext cx="11253611" cy="677108"/>
          </a:xfrm>
        </p:spPr>
        <p:txBody>
          <a:bodyPr/>
          <a:lstStyle/>
          <a:p>
            <a:r>
              <a:rPr lang="en-AU">
                <a:solidFill>
                  <a:srgbClr val="005568"/>
                </a:solidFill>
                <a:latin typeface="Tahoma"/>
                <a:ea typeface="Tahoma"/>
                <a:cs typeface="Tahoma"/>
              </a:rPr>
              <a:t>Key changes from the Exposure Draft 1/2 </a:t>
            </a:r>
          </a:p>
        </p:txBody>
      </p:sp>
      <p:sp>
        <p:nvSpPr>
          <p:cNvPr id="3" name="Rectangle 2">
            <a:extLst>
              <a:ext uri="{FF2B5EF4-FFF2-40B4-BE49-F238E27FC236}">
                <a16:creationId xmlns:a16="http://schemas.microsoft.com/office/drawing/2014/main" id="{C74CEBEA-102E-A731-81CC-990586C37E60}"/>
              </a:ext>
            </a:extLst>
          </p:cNvPr>
          <p:cNvSpPr/>
          <p:nvPr/>
        </p:nvSpPr>
        <p:spPr>
          <a:xfrm>
            <a:off x="418794" y="961835"/>
            <a:ext cx="11349843" cy="5507484"/>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261240BD-8007-5E18-B275-70EE996F8127}"/>
              </a:ext>
            </a:extLst>
          </p:cNvPr>
          <p:cNvSpPr txBox="1">
            <a:spLocks/>
          </p:cNvSpPr>
          <p:nvPr/>
        </p:nvSpPr>
        <p:spPr>
          <a:xfrm>
            <a:off x="414899" y="1136604"/>
            <a:ext cx="11245068" cy="5329396"/>
          </a:xfrm>
          <a:prstGeom prst="rect">
            <a:avLst/>
          </a:prstGeom>
        </p:spPr>
        <p:txBody>
          <a:bodyPr vert="horz" lIns="0" tIns="0" rIns="0" bIns="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9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9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9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9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marL="514350" indent="-342900">
              <a:lnSpc>
                <a:spcPct val="100000"/>
              </a:lnSpc>
              <a:spcAft>
                <a:spcPts val="800"/>
              </a:spcAft>
              <a:buFont typeface="Wingdings"/>
              <a:buChar char="Ø"/>
              <a:defRPr/>
            </a:pPr>
            <a:r>
              <a:rPr lang="en-AU" b="1" dirty="0">
                <a:solidFill>
                  <a:schemeClr val="tx1"/>
                </a:solidFill>
                <a:effectLst/>
                <a:latin typeface="Tahoma"/>
                <a:ea typeface="Tahoma"/>
                <a:cs typeface="Tahoma"/>
              </a:rPr>
              <a:t>The introduction of a cap of up to 10 providers per Assessment type in each Employment Services Area</a:t>
            </a:r>
            <a:r>
              <a:rPr lang="en-AU" b="1" dirty="0">
                <a:solidFill>
                  <a:schemeClr val="tx1"/>
                </a:solidFill>
                <a:latin typeface="Tahoma"/>
                <a:ea typeface="Tahoma"/>
                <a:cs typeface="Tahoma"/>
              </a:rPr>
              <a:t> (ESA)</a:t>
            </a:r>
            <a:endParaRPr lang="en-AU" b="1" dirty="0">
              <a:solidFill>
                <a:schemeClr val="tx1"/>
              </a:solidFill>
              <a:effectLst/>
              <a:latin typeface="Tahoma"/>
              <a:ea typeface="Tahoma"/>
              <a:cs typeface="Tahoma"/>
            </a:endParaRPr>
          </a:p>
          <a:p>
            <a:pPr marL="782320" lvl="1" indent="-342900">
              <a:lnSpc>
                <a:spcPct val="100000"/>
              </a:lnSpc>
              <a:buFont typeface="Wingdings" panose="05000000000000000000" pitchFamily="2" charset="2"/>
              <a:buChar char="v"/>
              <a:defRPr/>
            </a:pPr>
            <a:r>
              <a:rPr lang="en-AU" dirty="0">
                <a:solidFill>
                  <a:schemeClr val="tx1"/>
                </a:solidFill>
                <a:latin typeface="Tahoma"/>
                <a:ea typeface="Tahoma"/>
                <a:cs typeface="Tahoma"/>
              </a:rPr>
              <a:t>Addresses feedback of oversaturation and ensures a balance of large and small providers in the market</a:t>
            </a:r>
            <a:r>
              <a:rPr lang="en-AU" dirty="0">
                <a:solidFill>
                  <a:schemeClr val="tx1"/>
                </a:solidFill>
                <a:effectLst/>
                <a:latin typeface="Arial"/>
                <a:ea typeface="Tahoma"/>
                <a:cs typeface="Arial"/>
              </a:rPr>
              <a:t>.</a:t>
            </a:r>
          </a:p>
          <a:p>
            <a:pPr marL="782320" lvl="1" indent="-342900">
              <a:lnSpc>
                <a:spcPct val="100000"/>
              </a:lnSpc>
              <a:buFont typeface="Wingdings" panose="05000000000000000000" pitchFamily="2" charset="2"/>
              <a:buChar char="v"/>
              <a:defRPr/>
            </a:pPr>
            <a:r>
              <a:rPr lang="en-AU" dirty="0">
                <a:solidFill>
                  <a:schemeClr val="tx1"/>
                </a:solidFill>
                <a:effectLst/>
                <a:latin typeface="Tahoma"/>
                <a:ea typeface="Tahoma"/>
                <a:cs typeface="Tahoma"/>
              </a:rPr>
              <a:t>The number of NPA Providers in each ESA will not exceed 10 Providers for each Assessment type. </a:t>
            </a:r>
            <a:r>
              <a:rPr lang="en-AU" dirty="0">
                <a:solidFill>
                  <a:schemeClr val="tx1"/>
                </a:solidFill>
                <a:latin typeface="Tahoma"/>
                <a:ea typeface="Tahoma"/>
                <a:cs typeface="Tahoma"/>
              </a:rPr>
              <a:t> </a:t>
            </a:r>
            <a:endParaRPr lang="en-AU" dirty="0">
              <a:solidFill>
                <a:schemeClr val="tx1"/>
              </a:solidFill>
              <a:effectLst/>
              <a:latin typeface="Tahoma"/>
              <a:ea typeface="Tahoma"/>
              <a:cs typeface="Tahoma"/>
            </a:endParaRPr>
          </a:p>
          <a:p>
            <a:pPr marL="782320" lvl="1" indent="-342900">
              <a:lnSpc>
                <a:spcPct val="100000"/>
              </a:lnSpc>
              <a:buFont typeface="Wingdings" panose="05000000000000000000" pitchFamily="2" charset="2"/>
              <a:buChar char="v"/>
              <a:defRPr/>
            </a:pPr>
            <a:r>
              <a:rPr lang="en-AU" dirty="0">
                <a:solidFill>
                  <a:schemeClr val="tx1"/>
                </a:solidFill>
                <a:effectLst/>
                <a:latin typeface="Tahoma"/>
                <a:ea typeface="Tahoma"/>
                <a:cs typeface="Tahoma"/>
              </a:rPr>
              <a:t>Some ESAs may have less than 10 providers per Assessment type, depending on the size and characteristics of the ESA.</a:t>
            </a:r>
          </a:p>
          <a:p>
            <a:pPr marL="514350" indent="-342900">
              <a:lnSpc>
                <a:spcPct val="100000"/>
              </a:lnSpc>
              <a:spcAft>
                <a:spcPts val="800"/>
              </a:spcAft>
              <a:buFont typeface="Wingdings"/>
              <a:buChar char="Ø"/>
              <a:defRPr/>
            </a:pPr>
            <a:r>
              <a:rPr lang="en-AU" b="1" dirty="0">
                <a:solidFill>
                  <a:schemeClr val="tx1"/>
                </a:solidFill>
                <a:effectLst/>
                <a:latin typeface="Tahoma"/>
                <a:ea typeface="Tahoma"/>
                <a:cs typeface="Tahoma"/>
              </a:rPr>
              <a:t>The introduction of greater flexibility for eligible qualifications across the three types of NPA Assessment Services</a:t>
            </a:r>
          </a:p>
          <a:p>
            <a:pPr marL="782320" lvl="1" indent="-342900">
              <a:lnSpc>
                <a:spcPct val="100000"/>
              </a:lnSpc>
              <a:buFont typeface="Wingdings" panose="05000000000000000000" pitchFamily="2" charset="2"/>
              <a:buChar char="v"/>
              <a:defRPr/>
            </a:pPr>
            <a:r>
              <a:rPr lang="en-AU" dirty="0">
                <a:solidFill>
                  <a:schemeClr val="tx1"/>
                </a:solidFill>
                <a:latin typeface="Tahoma"/>
                <a:ea typeface="Tahoma"/>
                <a:cs typeface="Tahoma"/>
              </a:rPr>
              <a:t>To increase flexibility and attract Assessors with appropriate skills, the Department will provide a single qualification list for all Assessment types which cover all three Assessor categories.  </a:t>
            </a:r>
          </a:p>
          <a:p>
            <a:pPr marL="782320" lvl="1" indent="-342900">
              <a:lnSpc>
                <a:spcPct val="100000"/>
              </a:lnSpc>
              <a:buFont typeface="Wingdings" panose="05000000000000000000" pitchFamily="2" charset="2"/>
              <a:buChar char="v"/>
              <a:defRPr/>
            </a:pPr>
            <a:r>
              <a:rPr lang="en-AU" dirty="0">
                <a:solidFill>
                  <a:schemeClr val="tx1"/>
                </a:solidFill>
                <a:latin typeface="Tahoma"/>
                <a:ea typeface="Tahoma"/>
                <a:cs typeface="Tahoma"/>
              </a:rPr>
              <a:t>WMS Assessors will continue to require a full (not provisional or restricted), up to date, qualification that is registered, accredited or recognised with the relevant association (such as the Australian Health Practitioner Regulation Agency). </a:t>
            </a:r>
          </a:p>
          <a:p>
            <a:pPr marL="1054100" lvl="2" indent="-269875">
              <a:lnSpc>
                <a:spcPct val="100000"/>
              </a:lnSpc>
              <a:buFont typeface="Wingdings" panose="05000000000000000000" pitchFamily="2" charset="2"/>
              <a:buChar char="§"/>
              <a:defRPr/>
            </a:pPr>
            <a:r>
              <a:rPr lang="en-AU" dirty="0">
                <a:solidFill>
                  <a:schemeClr val="tx1"/>
                </a:solidFill>
                <a:latin typeface="Tahoma"/>
                <a:ea typeface="Tahoma"/>
                <a:cs typeface="Tahoma"/>
              </a:rPr>
              <a:t>This does not apply to Assessors conducting OSAs or SWS Assessments.</a:t>
            </a:r>
          </a:p>
        </p:txBody>
      </p:sp>
      <p:sp>
        <p:nvSpPr>
          <p:cNvPr id="2" name="TextBox 1">
            <a:extLst>
              <a:ext uri="{FF2B5EF4-FFF2-40B4-BE49-F238E27FC236}">
                <a16:creationId xmlns:a16="http://schemas.microsoft.com/office/drawing/2014/main" id="{92928ABF-F62B-FBD5-A1E6-558769F929C0}"/>
              </a:ext>
            </a:extLst>
          </p:cNvPr>
          <p:cNvSpPr txBox="1"/>
          <p:nvPr/>
        </p:nvSpPr>
        <p:spPr>
          <a:xfrm>
            <a:off x="2646559" y="6488368"/>
            <a:ext cx="8786680" cy="338554"/>
          </a:xfrm>
          <a:prstGeom prst="rect">
            <a:avLst/>
          </a:prstGeom>
          <a:noFill/>
        </p:spPr>
        <p:txBody>
          <a:bodyPr wrap="square" rtlCol="0">
            <a:spAutoFit/>
          </a:bodyPr>
          <a:lstStyle/>
          <a:p>
            <a:r>
              <a:rPr lang="en-AU" sz="1600"/>
              <a:t>RFT reference: </a:t>
            </a:r>
            <a:r>
              <a:rPr lang="en-AU" sz="1600" b="1"/>
              <a:t>2.2.2 </a:t>
            </a:r>
            <a:r>
              <a:rPr lang="en-AU" sz="1600"/>
              <a:t>Employment Services Areas, </a:t>
            </a:r>
            <a:r>
              <a:rPr lang="en-AU" sz="1600" b="1"/>
              <a:t>3.3.2</a:t>
            </a:r>
            <a:r>
              <a:rPr lang="en-AU" sz="1600"/>
              <a:t> Mandatory Qualifications and/or Skills</a:t>
            </a:r>
          </a:p>
        </p:txBody>
      </p:sp>
    </p:spTree>
    <p:extLst>
      <p:ext uri="{BB962C8B-B14F-4D97-AF65-F5344CB8AC3E}">
        <p14:creationId xmlns:p14="http://schemas.microsoft.com/office/powerpoint/2010/main" val="3185497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FAD821D-3222-5958-40C4-1FD1C80122CE}"/>
              </a:ext>
            </a:extLst>
          </p:cNvPr>
          <p:cNvSpPr>
            <a:spLocks noGrp="1"/>
          </p:cNvSpPr>
          <p:nvPr>
            <p:ph type="title"/>
          </p:nvPr>
        </p:nvSpPr>
        <p:spPr>
          <a:xfrm>
            <a:off x="410251" y="119368"/>
            <a:ext cx="11253611" cy="677108"/>
          </a:xfrm>
        </p:spPr>
        <p:txBody>
          <a:bodyPr/>
          <a:lstStyle/>
          <a:p>
            <a:r>
              <a:rPr lang="en-AU">
                <a:solidFill>
                  <a:srgbClr val="005568"/>
                </a:solidFill>
                <a:latin typeface="Tahoma"/>
                <a:ea typeface="Tahoma"/>
                <a:cs typeface="Tahoma"/>
              </a:rPr>
              <a:t>Key changes from the Exposure Draft 2/2</a:t>
            </a:r>
          </a:p>
        </p:txBody>
      </p:sp>
      <p:sp>
        <p:nvSpPr>
          <p:cNvPr id="3" name="Rectangle 2">
            <a:extLst>
              <a:ext uri="{FF2B5EF4-FFF2-40B4-BE49-F238E27FC236}">
                <a16:creationId xmlns:a16="http://schemas.microsoft.com/office/drawing/2014/main" id="{C74CEBEA-102E-A731-81CC-990586C37E60}"/>
              </a:ext>
            </a:extLst>
          </p:cNvPr>
          <p:cNvSpPr/>
          <p:nvPr/>
        </p:nvSpPr>
        <p:spPr>
          <a:xfrm>
            <a:off x="467450" y="961836"/>
            <a:ext cx="11245068" cy="5526534"/>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261240BD-8007-5E18-B275-70EE996F8127}"/>
              </a:ext>
            </a:extLst>
          </p:cNvPr>
          <p:cNvSpPr txBox="1">
            <a:spLocks/>
          </p:cNvSpPr>
          <p:nvPr/>
        </p:nvSpPr>
        <p:spPr>
          <a:xfrm>
            <a:off x="476209" y="1145766"/>
            <a:ext cx="11245068" cy="5526533"/>
          </a:xfrm>
          <a:prstGeom prst="rect">
            <a:avLst/>
          </a:prstGeom>
        </p:spPr>
        <p:txBody>
          <a:bodyPr vert="horz" lIns="0" tIns="0" rIns="0" bIns="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9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9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9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9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marL="514350" indent="-342900">
              <a:lnSpc>
                <a:spcPct val="100000"/>
              </a:lnSpc>
              <a:spcAft>
                <a:spcPts val="800"/>
              </a:spcAft>
              <a:buFont typeface="Wingdings"/>
              <a:buChar char="Ø"/>
              <a:defRPr/>
            </a:pPr>
            <a:r>
              <a:rPr lang="en-AU" b="1" dirty="0">
                <a:solidFill>
                  <a:schemeClr val="tx1"/>
                </a:solidFill>
                <a:latin typeface="Tahoma"/>
                <a:ea typeface="Calibri"/>
                <a:cs typeface="Times New Roman"/>
              </a:rPr>
              <a:t>T</a:t>
            </a:r>
            <a:r>
              <a:rPr lang="en-AU" b="1" dirty="0">
                <a:solidFill>
                  <a:schemeClr val="tx1"/>
                </a:solidFill>
                <a:effectLst/>
                <a:latin typeface="Tahoma"/>
                <a:ea typeface="Calibri"/>
                <a:cs typeface="Times New Roman"/>
              </a:rPr>
              <a:t>he removal of ‘specialist’ WMS Assessment Providers</a:t>
            </a:r>
          </a:p>
          <a:p>
            <a:pPr marL="782320" lvl="1" indent="-342900">
              <a:lnSpc>
                <a:spcPct val="100000"/>
              </a:lnSpc>
              <a:buFont typeface="Wingdings" panose="05000000000000000000" pitchFamily="2" charset="2"/>
              <a:buChar char="v"/>
              <a:defRPr/>
            </a:pPr>
            <a:r>
              <a:rPr lang="en-AU" dirty="0">
                <a:solidFill>
                  <a:schemeClr val="tx1"/>
                </a:solidFill>
                <a:effectLst/>
                <a:latin typeface="Tahoma"/>
                <a:ea typeface="Calibri"/>
                <a:cs typeface="Times New Roman"/>
              </a:rPr>
              <a:t>This allows </a:t>
            </a:r>
            <a:r>
              <a:rPr lang="en-AU" dirty="0">
                <a:solidFill>
                  <a:schemeClr val="tx1"/>
                </a:solidFill>
                <a:latin typeface="Tahoma"/>
                <a:ea typeface="Calibri"/>
                <a:cs typeface="Times New Roman"/>
              </a:rPr>
              <a:t>providers more flexibility to </a:t>
            </a:r>
            <a:r>
              <a:rPr lang="en-AU" dirty="0">
                <a:solidFill>
                  <a:schemeClr val="tx1"/>
                </a:solidFill>
                <a:effectLst/>
                <a:latin typeface="Tahoma"/>
                <a:ea typeface="Calibri"/>
                <a:cs typeface="Times New Roman"/>
              </a:rPr>
              <a:t>engage Assessors with specific areas of expertise, aligning with the mandatory qualifications required of Assessors. </a:t>
            </a:r>
          </a:p>
          <a:p>
            <a:pPr marL="782320" lvl="1" indent="-342900">
              <a:lnSpc>
                <a:spcPct val="100000"/>
              </a:lnSpc>
              <a:buFont typeface="Wingdings" panose="05000000000000000000" pitchFamily="2" charset="2"/>
              <a:buChar char="v"/>
              <a:defRPr/>
            </a:pPr>
            <a:r>
              <a:rPr lang="en-AU" dirty="0">
                <a:solidFill>
                  <a:schemeClr val="tx1"/>
                </a:solidFill>
                <a:latin typeface="Tahoma"/>
                <a:ea typeface="Calibri"/>
                <a:cs typeface="Times New Roman"/>
              </a:rPr>
              <a:t>T</a:t>
            </a:r>
            <a:r>
              <a:rPr lang="en-AU" dirty="0">
                <a:solidFill>
                  <a:schemeClr val="tx1"/>
                </a:solidFill>
                <a:effectLst/>
                <a:latin typeface="Tahoma"/>
                <a:ea typeface="Calibri"/>
                <a:cs typeface="Times New Roman"/>
              </a:rPr>
              <a:t>his may also broaden the scope of WMS Assessors working across ESAs, which can go to ensuring the participant receives a quality Assessment from an Assessor who has skills in a particular disability type or area of expertise.</a:t>
            </a:r>
          </a:p>
          <a:p>
            <a:pPr marL="782320" lvl="1" indent="-342900">
              <a:lnSpc>
                <a:spcPct val="100000"/>
              </a:lnSpc>
              <a:buFont typeface="Wingdings" panose="05000000000000000000" pitchFamily="2" charset="2"/>
              <a:buChar char="v"/>
              <a:defRPr/>
            </a:pPr>
            <a:r>
              <a:rPr lang="en-AU" dirty="0">
                <a:solidFill>
                  <a:schemeClr val="tx1"/>
                </a:solidFill>
                <a:effectLst/>
                <a:latin typeface="Tahoma"/>
                <a:ea typeface="Calibri"/>
                <a:cs typeface="Times New Roman"/>
              </a:rPr>
              <a:t>This will not limit a respondent's application as an organisation who only offers one type of specialist Assessment e.g. vision impairment.</a:t>
            </a:r>
          </a:p>
          <a:p>
            <a:pPr marL="514350" indent="-342900">
              <a:lnSpc>
                <a:spcPct val="100000"/>
              </a:lnSpc>
              <a:spcAft>
                <a:spcPts val="800"/>
              </a:spcAft>
              <a:buFont typeface="Wingdings"/>
              <a:buChar char="Ø"/>
              <a:defRPr/>
            </a:pPr>
            <a:r>
              <a:rPr lang="en-AU" b="1" dirty="0">
                <a:solidFill>
                  <a:schemeClr val="tx1"/>
                </a:solidFill>
                <a:effectLst/>
                <a:latin typeface="Tahoma"/>
                <a:ea typeface="Calibri"/>
                <a:cs typeface="Times New Roman"/>
              </a:rPr>
              <a:t>The introduction of the Capacity Building Fund</a:t>
            </a:r>
            <a:endParaRPr lang="en-AU" b="1" dirty="0">
              <a:solidFill>
                <a:schemeClr val="tx1"/>
              </a:solidFill>
              <a:latin typeface="Tahoma"/>
              <a:ea typeface="Calibri"/>
              <a:cs typeface="Times New Roman"/>
            </a:endParaRPr>
          </a:p>
          <a:p>
            <a:pPr marL="782320" lvl="1" indent="-342900">
              <a:lnSpc>
                <a:spcPct val="100000"/>
              </a:lnSpc>
              <a:buFont typeface="Wingdings" panose="05000000000000000000" pitchFamily="2" charset="2"/>
              <a:buChar char="v"/>
              <a:defRPr/>
            </a:pPr>
            <a:r>
              <a:rPr lang="en-AU" dirty="0">
                <a:solidFill>
                  <a:schemeClr val="tx1"/>
                </a:solidFill>
                <a:latin typeface="Tahoma"/>
                <a:cs typeface="Times New Roman"/>
              </a:rPr>
              <a:t>Eligible NPA providers can apply for up to $25,000 in financial support to meet costs associated with obtaining their Right Fit For Risk (RFFR) accreditation or certification against the National Standards for Disability Services (NSDS).</a:t>
            </a:r>
          </a:p>
          <a:p>
            <a:pPr marL="782320" lvl="1" indent="-342900">
              <a:lnSpc>
                <a:spcPct val="100000"/>
              </a:lnSpc>
              <a:spcAft>
                <a:spcPts val="800"/>
              </a:spcAft>
              <a:buFont typeface="Wingdings" panose="05000000000000000000" pitchFamily="2" charset="2"/>
              <a:buChar char="v"/>
              <a:defRPr/>
            </a:pPr>
            <a:endParaRPr lang="en-AU" dirty="0">
              <a:solidFill>
                <a:srgbClr val="262626"/>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0EE94B79-EC4D-5341-5A08-08341C3C0C13}"/>
              </a:ext>
            </a:extLst>
          </p:cNvPr>
          <p:cNvSpPr txBox="1"/>
          <p:nvPr/>
        </p:nvSpPr>
        <p:spPr>
          <a:xfrm>
            <a:off x="7023729" y="6488668"/>
            <a:ext cx="4384227" cy="369332"/>
          </a:xfrm>
          <a:prstGeom prst="rect">
            <a:avLst/>
          </a:prstGeom>
          <a:noFill/>
        </p:spPr>
        <p:txBody>
          <a:bodyPr wrap="square" lIns="91440" tIns="45720" rIns="91440" bIns="45720" rtlCol="0" anchor="t">
            <a:spAutoFit/>
          </a:bodyPr>
          <a:lstStyle/>
          <a:p>
            <a:r>
              <a:rPr lang="en-AU"/>
              <a:t>RFT </a:t>
            </a:r>
            <a:r>
              <a:rPr lang="en-AU" sz="1600"/>
              <a:t>reference</a:t>
            </a:r>
            <a:r>
              <a:rPr lang="en-AU"/>
              <a:t>: </a:t>
            </a:r>
            <a:r>
              <a:rPr lang="en-AU" b="1"/>
              <a:t>3.8</a:t>
            </a:r>
            <a:r>
              <a:rPr lang="en-AU"/>
              <a:t> Capacity Building Fund</a:t>
            </a:r>
          </a:p>
        </p:txBody>
      </p:sp>
    </p:spTree>
    <p:extLst>
      <p:ext uri="{BB962C8B-B14F-4D97-AF65-F5344CB8AC3E}">
        <p14:creationId xmlns:p14="http://schemas.microsoft.com/office/powerpoint/2010/main" val="797763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F6180023-3DB0-096A-86B3-2D847574E8F6}"/>
              </a:ext>
            </a:extLst>
          </p:cNvPr>
          <p:cNvSpPr/>
          <p:nvPr/>
        </p:nvSpPr>
        <p:spPr>
          <a:xfrm>
            <a:off x="507383" y="1287834"/>
            <a:ext cx="11166303" cy="4858092"/>
          </a:xfrm>
          <a:prstGeom prst="round2DiagRect">
            <a:avLst/>
          </a:prstGeom>
          <a:solidFill>
            <a:schemeClr val="accent6"/>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AU">
              <a:solidFill>
                <a:srgbClr val="FFFFFF"/>
              </a:solidFill>
            </a:endParaRPr>
          </a:p>
        </p:txBody>
      </p:sp>
      <p:sp>
        <p:nvSpPr>
          <p:cNvPr id="2" name="Title 1">
            <a:extLst>
              <a:ext uri="{FF2B5EF4-FFF2-40B4-BE49-F238E27FC236}">
                <a16:creationId xmlns:a16="http://schemas.microsoft.com/office/drawing/2014/main" id="{169A366A-1097-32DE-7AC1-F4FC7F7B7982}"/>
              </a:ext>
            </a:extLst>
          </p:cNvPr>
          <p:cNvSpPr>
            <a:spLocks noGrp="1"/>
          </p:cNvSpPr>
          <p:nvPr>
            <p:ph type="title"/>
          </p:nvPr>
        </p:nvSpPr>
        <p:spPr>
          <a:xfrm>
            <a:off x="540000" y="273600"/>
            <a:ext cx="10539557" cy="677108"/>
          </a:xfrm>
        </p:spPr>
        <p:txBody>
          <a:bodyPr/>
          <a:lstStyle/>
          <a:p>
            <a:r>
              <a:rPr lang="en-US">
                <a:solidFill>
                  <a:srgbClr val="005568"/>
                </a:solidFill>
                <a:latin typeface="Tahoma"/>
                <a:ea typeface="Tahoma"/>
                <a:cs typeface="Tahoma"/>
              </a:rPr>
              <a:t>Mandatory Qualifications and Skills 1/2</a:t>
            </a:r>
          </a:p>
        </p:txBody>
      </p:sp>
      <p:sp>
        <p:nvSpPr>
          <p:cNvPr id="8" name="Text Placeholder 4">
            <a:extLst>
              <a:ext uri="{FF2B5EF4-FFF2-40B4-BE49-F238E27FC236}">
                <a16:creationId xmlns:a16="http://schemas.microsoft.com/office/drawing/2014/main" id="{AE9CA887-4CD2-08FE-2EBF-A16628732F93}"/>
              </a:ext>
            </a:extLst>
          </p:cNvPr>
          <p:cNvSpPr txBox="1">
            <a:spLocks/>
          </p:cNvSpPr>
          <p:nvPr/>
        </p:nvSpPr>
        <p:spPr>
          <a:xfrm>
            <a:off x="1035351" y="1977428"/>
            <a:ext cx="10110366" cy="3961444"/>
          </a:xfrm>
          <a:prstGeom prst="rect">
            <a:avLst/>
          </a:prstGeom>
          <a:noFill/>
          <a:ln w="19050">
            <a:noFill/>
          </a:ln>
        </p:spPr>
        <p:txBody>
          <a:bodyPr lIns="72000" tIns="108000" rIns="72000" bIns="14400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lnSpc>
                <a:spcPct val="114999"/>
              </a:lnSpc>
              <a:buFont typeface="Wingdings" panose="05050102010706020507" pitchFamily="18" charset="2"/>
              <a:buChar char="Ø"/>
            </a:pPr>
            <a:r>
              <a:rPr lang="en-AU" sz="2400" kern="100" dirty="0">
                <a:solidFill>
                  <a:srgbClr val="FFFFFF"/>
                </a:solidFill>
                <a:effectLst/>
                <a:ea typeface="Calibri" panose="020F0502020204030204" pitchFamily="34" charset="0"/>
                <a:cs typeface="Arial"/>
              </a:rPr>
              <a:t>Strong communication skills with the ability to consult and provide sensitive advice</a:t>
            </a:r>
            <a:endParaRPr lang="en-US" dirty="0">
              <a:ea typeface="Tahoma"/>
              <a:cs typeface="Arial"/>
            </a:endParaRPr>
          </a:p>
          <a:p>
            <a:pPr marL="342900" lvl="0" indent="-342900">
              <a:lnSpc>
                <a:spcPct val="115000"/>
              </a:lnSpc>
              <a:spcBef>
                <a:spcPts val="800"/>
              </a:spcBef>
              <a:buFont typeface="Wingdings" panose="05050102010706020507" pitchFamily="18" charset="2"/>
              <a:buChar char="Ø"/>
            </a:pPr>
            <a:r>
              <a:rPr lang="en-AU" sz="2400" kern="100" dirty="0">
                <a:solidFill>
                  <a:srgbClr val="FFFFFF"/>
                </a:solidFill>
                <a:ea typeface="Calibri" panose="020F0502020204030204" pitchFamily="34" charset="0"/>
                <a:cs typeface="Arial"/>
              </a:rPr>
              <a:t>t</a:t>
            </a:r>
            <a:r>
              <a:rPr lang="en-AU" sz="2400" kern="100" dirty="0">
                <a:solidFill>
                  <a:srgbClr val="FFFFFF"/>
                </a:solidFill>
                <a:effectLst/>
                <a:ea typeface="Calibri" panose="020F0502020204030204" pitchFamily="34" charset="0"/>
                <a:cs typeface="Arial"/>
              </a:rPr>
              <a:t>he ability to complete Assessments to a high standard</a:t>
            </a:r>
          </a:p>
          <a:p>
            <a:pPr marL="342900" lvl="0" indent="-342900">
              <a:lnSpc>
                <a:spcPct val="115000"/>
              </a:lnSpc>
              <a:spcBef>
                <a:spcPts val="800"/>
              </a:spcBef>
              <a:buFont typeface="Wingdings" panose="05050102010706020507" pitchFamily="18" charset="2"/>
              <a:buChar char="Ø"/>
            </a:pPr>
            <a:r>
              <a:rPr lang="en-AU" sz="2400" kern="100" dirty="0">
                <a:solidFill>
                  <a:srgbClr val="FFFFFF"/>
                </a:solidFill>
                <a:ea typeface="Calibri" panose="020F0502020204030204" pitchFamily="34" charset="0"/>
                <a:cs typeface="Arial"/>
              </a:rPr>
              <a:t>t</a:t>
            </a:r>
            <a:r>
              <a:rPr lang="en-AU" sz="2400" kern="100" dirty="0">
                <a:solidFill>
                  <a:srgbClr val="FFFFFF"/>
                </a:solidFill>
                <a:effectLst/>
                <a:ea typeface="Calibri" panose="020F0502020204030204" pitchFamily="34" charset="0"/>
                <a:cs typeface="Arial"/>
              </a:rPr>
              <a:t>he ability to produce detailed written reports on completion of </a:t>
            </a:r>
            <a:r>
              <a:rPr lang="en-AU" sz="2400" kern="100" dirty="0">
                <a:solidFill>
                  <a:srgbClr val="FFFFFF"/>
                </a:solidFill>
                <a:ea typeface="Calibri" panose="020F0502020204030204" pitchFamily="34" charset="0"/>
                <a:cs typeface="Arial"/>
              </a:rPr>
              <a:t>A</a:t>
            </a:r>
            <a:r>
              <a:rPr lang="en-AU" sz="2400" kern="100" dirty="0">
                <a:solidFill>
                  <a:srgbClr val="FFFFFF"/>
                </a:solidFill>
                <a:effectLst/>
                <a:ea typeface="Calibri" panose="020F0502020204030204" pitchFamily="34" charset="0"/>
                <a:cs typeface="Arial"/>
              </a:rPr>
              <a:t>ssessment</a:t>
            </a:r>
          </a:p>
          <a:p>
            <a:pPr marL="342900" lvl="0" indent="-342900">
              <a:lnSpc>
                <a:spcPct val="115000"/>
              </a:lnSpc>
              <a:spcBef>
                <a:spcPts val="800"/>
              </a:spcBef>
              <a:buFont typeface="Wingdings" panose="05050102010706020507" pitchFamily="18" charset="2"/>
              <a:buChar char="Ø"/>
            </a:pPr>
            <a:r>
              <a:rPr lang="en-AU" sz="2400" kern="100" dirty="0">
                <a:solidFill>
                  <a:srgbClr val="FFFFFF"/>
                </a:solidFill>
                <a:ea typeface="Calibri" panose="020F0502020204030204" pitchFamily="34" charset="0"/>
                <a:cs typeface="Arial"/>
              </a:rPr>
              <a:t>t</a:t>
            </a:r>
            <a:r>
              <a:rPr lang="en-AU" sz="2400" kern="100" dirty="0">
                <a:solidFill>
                  <a:srgbClr val="FFFFFF"/>
                </a:solidFill>
                <a:effectLst/>
                <a:ea typeface="Calibri" panose="020F0502020204030204" pitchFamily="34" charset="0"/>
                <a:cs typeface="Arial"/>
              </a:rPr>
              <a:t>he ability to assess barriers and negotiate solutions to meet the needs of people with disability, and</a:t>
            </a:r>
          </a:p>
          <a:p>
            <a:pPr marL="342900" lvl="0" indent="-342900">
              <a:lnSpc>
                <a:spcPct val="115000"/>
              </a:lnSpc>
              <a:spcBef>
                <a:spcPts val="800"/>
              </a:spcBef>
              <a:spcAft>
                <a:spcPts val="1000"/>
              </a:spcAft>
              <a:buFont typeface="Wingdings" panose="05050102010706020507" pitchFamily="18" charset="2"/>
              <a:buChar char="Ø"/>
            </a:pPr>
            <a:r>
              <a:rPr lang="en-AU" sz="2400" kern="100" dirty="0">
                <a:solidFill>
                  <a:srgbClr val="FFFFFF"/>
                </a:solidFill>
                <a:effectLst/>
                <a:ea typeface="Calibri" panose="020F0502020204030204" pitchFamily="34" charset="0"/>
                <a:cs typeface="Arial" panose="020B0604020202020204" pitchFamily="34" charset="0"/>
              </a:rPr>
              <a:t>technical skills related to the relevant process of Assessment.</a:t>
            </a:r>
          </a:p>
        </p:txBody>
      </p:sp>
      <p:sp>
        <p:nvSpPr>
          <p:cNvPr id="10" name="TextBox 9">
            <a:extLst>
              <a:ext uri="{FF2B5EF4-FFF2-40B4-BE49-F238E27FC236}">
                <a16:creationId xmlns:a16="http://schemas.microsoft.com/office/drawing/2014/main" id="{0A4C10E7-6753-33FE-33CD-02CC61DE0FCC}"/>
              </a:ext>
            </a:extLst>
          </p:cNvPr>
          <p:cNvSpPr txBox="1"/>
          <p:nvPr/>
        </p:nvSpPr>
        <p:spPr>
          <a:xfrm>
            <a:off x="885283" y="1454208"/>
            <a:ext cx="1685560" cy="523220"/>
          </a:xfrm>
          <a:prstGeom prst="rect">
            <a:avLst/>
          </a:prstGeom>
          <a:noFill/>
        </p:spPr>
        <p:txBody>
          <a:bodyPr wrap="square">
            <a:spAutoFit/>
          </a:bodyPr>
          <a:lstStyle/>
          <a:p>
            <a:r>
              <a:rPr lang="en-AU" sz="2800" b="1">
                <a:solidFill>
                  <a:srgbClr val="FFFFFF"/>
                </a:solidFill>
                <a:cs typeface="Segoe UI Semibold"/>
              </a:rPr>
              <a:t> Skills</a:t>
            </a:r>
            <a:endParaRPr lang="en-AU" sz="2800" b="1">
              <a:solidFill>
                <a:srgbClr val="FFFFFF"/>
              </a:solidFill>
            </a:endParaRPr>
          </a:p>
        </p:txBody>
      </p:sp>
      <p:sp>
        <p:nvSpPr>
          <p:cNvPr id="3" name="TextBox 2">
            <a:extLst>
              <a:ext uri="{FF2B5EF4-FFF2-40B4-BE49-F238E27FC236}">
                <a16:creationId xmlns:a16="http://schemas.microsoft.com/office/drawing/2014/main" id="{C194FE7F-6F5E-130C-A405-84703B41BCC2}"/>
              </a:ext>
            </a:extLst>
          </p:cNvPr>
          <p:cNvSpPr txBox="1"/>
          <p:nvPr/>
        </p:nvSpPr>
        <p:spPr>
          <a:xfrm>
            <a:off x="5808914" y="6520166"/>
            <a:ext cx="5601736" cy="338554"/>
          </a:xfrm>
          <a:prstGeom prst="rect">
            <a:avLst/>
          </a:prstGeom>
          <a:noFill/>
        </p:spPr>
        <p:txBody>
          <a:bodyPr wrap="square" rtlCol="0">
            <a:spAutoFit/>
          </a:bodyPr>
          <a:lstStyle/>
          <a:p>
            <a:r>
              <a:rPr lang="en-AU" sz="1600"/>
              <a:t>RFT reference: </a:t>
            </a:r>
            <a:r>
              <a:rPr lang="en-AU" sz="1600" b="1"/>
              <a:t>3.3.2</a:t>
            </a:r>
            <a:r>
              <a:rPr lang="en-AU" sz="1600"/>
              <a:t> Mandatory Qualifications and/or Skills</a:t>
            </a:r>
          </a:p>
        </p:txBody>
      </p:sp>
    </p:spTree>
    <p:extLst>
      <p:ext uri="{BB962C8B-B14F-4D97-AF65-F5344CB8AC3E}">
        <p14:creationId xmlns:p14="http://schemas.microsoft.com/office/powerpoint/2010/main" val="598183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366A-1097-32DE-7AC1-F4FC7F7B7982}"/>
              </a:ext>
            </a:extLst>
          </p:cNvPr>
          <p:cNvSpPr>
            <a:spLocks noGrp="1"/>
          </p:cNvSpPr>
          <p:nvPr>
            <p:ph type="title"/>
          </p:nvPr>
        </p:nvSpPr>
        <p:spPr>
          <a:xfrm>
            <a:off x="540000" y="273600"/>
            <a:ext cx="10539557" cy="677108"/>
          </a:xfrm>
        </p:spPr>
        <p:txBody>
          <a:bodyPr/>
          <a:lstStyle/>
          <a:p>
            <a:r>
              <a:rPr lang="en-US">
                <a:solidFill>
                  <a:srgbClr val="005568"/>
                </a:solidFill>
                <a:latin typeface="Tahoma"/>
                <a:ea typeface="Tahoma"/>
                <a:cs typeface="Tahoma"/>
              </a:rPr>
              <a:t>Mandatory Qualifications and Skills 2/2</a:t>
            </a:r>
          </a:p>
        </p:txBody>
      </p:sp>
      <p:cxnSp>
        <p:nvCxnSpPr>
          <p:cNvPr id="6" name="Straight Connector 5">
            <a:extLst>
              <a:ext uri="{FF2B5EF4-FFF2-40B4-BE49-F238E27FC236}">
                <a16:creationId xmlns:a16="http://schemas.microsoft.com/office/drawing/2014/main" id="{1B23BF1A-77AB-426E-1A36-9E072DFD309B}"/>
              </a:ext>
            </a:extLst>
          </p:cNvPr>
          <p:cNvCxnSpPr>
            <a:cxnSpLocks/>
          </p:cNvCxnSpPr>
          <p:nvPr/>
        </p:nvCxnSpPr>
        <p:spPr>
          <a:xfrm flipH="1">
            <a:off x="5978379" y="3975793"/>
            <a:ext cx="725146" cy="0"/>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377D09AD-7D5F-9864-C473-4B387A57F68B}"/>
              </a:ext>
            </a:extLst>
          </p:cNvPr>
          <p:cNvGrpSpPr/>
          <p:nvPr/>
        </p:nvGrpSpPr>
        <p:grpSpPr>
          <a:xfrm>
            <a:off x="2950299" y="1141583"/>
            <a:ext cx="5444708" cy="5371275"/>
            <a:chOff x="624078" y="1196012"/>
            <a:chExt cx="5444708" cy="5371275"/>
          </a:xfrm>
        </p:grpSpPr>
        <p:sp>
          <p:nvSpPr>
            <p:cNvPr id="9" name="Text Placeholder 4">
              <a:extLst>
                <a:ext uri="{FF2B5EF4-FFF2-40B4-BE49-F238E27FC236}">
                  <a16:creationId xmlns:a16="http://schemas.microsoft.com/office/drawing/2014/main" id="{2F120221-12E3-430E-BF42-614CE9195CC2}"/>
                </a:ext>
              </a:extLst>
            </p:cNvPr>
            <p:cNvSpPr txBox="1">
              <a:spLocks/>
            </p:cNvSpPr>
            <p:nvPr/>
          </p:nvSpPr>
          <p:spPr>
            <a:xfrm>
              <a:off x="624078" y="1596122"/>
              <a:ext cx="5444708" cy="4971165"/>
            </a:xfrm>
            <a:prstGeom prst="rect">
              <a:avLst/>
            </a:prstGeom>
            <a:ln/>
          </p:spPr>
          <p:style>
            <a:lnRef idx="0">
              <a:schemeClr val="accent3"/>
            </a:lnRef>
            <a:fillRef idx="3">
              <a:schemeClr val="accent3"/>
            </a:fillRef>
            <a:effectRef idx="3">
              <a:schemeClr val="accent3"/>
            </a:effectRef>
            <a:fontRef idx="minor">
              <a:schemeClr val="lt1"/>
            </a:fontRef>
          </p:style>
          <p:txBody>
            <a:bodyPr lIns="72000" tIns="108000" rIns="72000" bIns="144000" anchor="t"/>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Rehabilitation counsellor</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Occupational therapy </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Physiotherapy </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Nurse</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Medical practitioner </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Psychologist/Psychiatrist</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Orthoptics/Optometry</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Audiologist </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Exercise physiologist </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Vocational training, or</a:t>
              </a:r>
            </a:p>
            <a:p>
              <a:pPr marL="342900" lvl="0" indent="-342900">
                <a:lnSpc>
                  <a:spcPct val="115000"/>
                </a:lnSpc>
                <a:spcBef>
                  <a:spcPts val="300"/>
                </a:spcBef>
                <a:buFont typeface="Symbol" panose="05050102010706020507" pitchFamily="18" charset="2"/>
                <a:buChar char=""/>
              </a:pPr>
              <a:r>
                <a:rPr lang="en-AU" sz="1800" kern="100" dirty="0">
                  <a:effectLst/>
                  <a:latin typeface="Tahoma"/>
                  <a:ea typeface="Calibri"/>
                  <a:cs typeface="Arial"/>
                </a:rPr>
                <a:t>other diploma or higher-level qualification which the Provider considers is relevant to providing the required Assessments (and as approved by the Department).</a:t>
              </a:r>
            </a:p>
            <a:p>
              <a:pPr marL="342900" lvl="0" indent="-342900">
                <a:lnSpc>
                  <a:spcPct val="115000"/>
                </a:lnSpc>
                <a:buFont typeface="Wingdings" panose="05050102010706020507" pitchFamily="18" charset="2"/>
                <a:buChar char="Ø"/>
              </a:pPr>
              <a:endParaRPr lang="en-AU" sz="2400" kern="100" dirty="0">
                <a:effectLst/>
                <a:latin typeface="Tahoma"/>
                <a:ea typeface="Tahoma"/>
                <a:cs typeface="Tahoma"/>
              </a:endParaRPr>
            </a:p>
          </p:txBody>
        </p:sp>
        <p:sp>
          <p:nvSpPr>
            <p:cNvPr id="10" name="TextBox 9">
              <a:extLst>
                <a:ext uri="{FF2B5EF4-FFF2-40B4-BE49-F238E27FC236}">
                  <a16:creationId xmlns:a16="http://schemas.microsoft.com/office/drawing/2014/main" id="{0A4C10E7-6753-33FE-33CD-02CC61DE0FCC}"/>
                </a:ext>
              </a:extLst>
            </p:cNvPr>
            <p:cNvSpPr txBox="1"/>
            <p:nvPr/>
          </p:nvSpPr>
          <p:spPr>
            <a:xfrm>
              <a:off x="624078" y="1196012"/>
              <a:ext cx="5441131" cy="400110"/>
            </a:xfrm>
            <a:prstGeom prst="rect">
              <a:avLst/>
            </a:prstGeom>
          </p:spPr>
          <p:style>
            <a:lnRef idx="0">
              <a:schemeClr val="accent2"/>
            </a:lnRef>
            <a:fillRef idx="3">
              <a:schemeClr val="accent2"/>
            </a:fillRef>
            <a:effectRef idx="3">
              <a:schemeClr val="accent2"/>
            </a:effectRef>
            <a:fontRef idx="minor">
              <a:schemeClr val="lt1"/>
            </a:fontRef>
          </p:style>
          <p:txBody>
            <a:bodyPr wrap="square" lIns="91440" tIns="45720" rIns="91440" bIns="45720" anchor="t">
              <a:spAutoFit/>
            </a:bodyPr>
            <a:lstStyle/>
            <a:p>
              <a:pPr algn="ctr"/>
              <a:r>
                <a:rPr lang="en-AU" sz="2000" b="1">
                  <a:solidFill>
                    <a:schemeClr val="tx1"/>
                  </a:solidFill>
                  <a:cs typeface="Segoe UI Semibold"/>
                </a:rPr>
                <a:t>Mandatory qualifications</a:t>
              </a:r>
              <a:endParaRPr lang="en-AU" sz="2000" b="1">
                <a:solidFill>
                  <a:schemeClr val="tx1"/>
                </a:solidFill>
                <a:ea typeface="Tahoma"/>
                <a:cs typeface="Tahoma"/>
              </a:endParaRPr>
            </a:p>
          </p:txBody>
        </p:sp>
      </p:grpSp>
      <p:sp>
        <p:nvSpPr>
          <p:cNvPr id="4" name="TextBox 3">
            <a:extLst>
              <a:ext uri="{FF2B5EF4-FFF2-40B4-BE49-F238E27FC236}">
                <a16:creationId xmlns:a16="http://schemas.microsoft.com/office/drawing/2014/main" id="{C71DBE0B-0424-CD63-9BCB-8573554F4906}"/>
              </a:ext>
            </a:extLst>
          </p:cNvPr>
          <p:cNvSpPr txBox="1"/>
          <p:nvPr/>
        </p:nvSpPr>
        <p:spPr>
          <a:xfrm>
            <a:off x="5673600" y="6517356"/>
            <a:ext cx="5621274" cy="338554"/>
          </a:xfrm>
          <a:prstGeom prst="rect">
            <a:avLst/>
          </a:prstGeom>
          <a:noFill/>
        </p:spPr>
        <p:txBody>
          <a:bodyPr wrap="square" rtlCol="0">
            <a:spAutoFit/>
          </a:bodyPr>
          <a:lstStyle/>
          <a:p>
            <a:r>
              <a:rPr lang="en-AU" sz="1600"/>
              <a:t>RFT reference: </a:t>
            </a:r>
            <a:r>
              <a:rPr lang="en-AU" sz="1600" b="1"/>
              <a:t>3.3.2</a:t>
            </a:r>
            <a:r>
              <a:rPr lang="en-AU" sz="1600"/>
              <a:t> Mandatory Qualifications and/or Skills</a:t>
            </a:r>
          </a:p>
        </p:txBody>
      </p:sp>
    </p:spTree>
    <p:extLst>
      <p:ext uri="{BB962C8B-B14F-4D97-AF65-F5344CB8AC3E}">
        <p14:creationId xmlns:p14="http://schemas.microsoft.com/office/powerpoint/2010/main" val="4222293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FAD821D-3222-5958-40C4-1FD1C80122CE}"/>
              </a:ext>
            </a:extLst>
          </p:cNvPr>
          <p:cNvSpPr>
            <a:spLocks noGrp="1"/>
          </p:cNvSpPr>
          <p:nvPr>
            <p:ph type="title"/>
          </p:nvPr>
        </p:nvSpPr>
        <p:spPr>
          <a:xfrm>
            <a:off x="535903" y="408922"/>
            <a:ext cx="10710978" cy="1415772"/>
          </a:xfrm>
        </p:spPr>
        <p:txBody>
          <a:bodyPr/>
          <a:lstStyle/>
          <a:p>
            <a:r>
              <a:rPr lang="en-AU" sz="4800" dirty="0">
                <a:solidFill>
                  <a:srgbClr val="005568"/>
                </a:solidFill>
                <a:latin typeface="Tahoma"/>
                <a:ea typeface="Tahoma"/>
                <a:cs typeface="Tahoma"/>
              </a:rPr>
              <a:t>Approving NPA Assessors</a:t>
            </a:r>
            <a:br>
              <a:rPr lang="en-AU" dirty="0">
                <a:solidFill>
                  <a:srgbClr val="005568"/>
                </a:solidFill>
                <a:latin typeface="Tahoma"/>
                <a:ea typeface="Tahoma"/>
                <a:cs typeface="Tahoma"/>
              </a:rPr>
            </a:br>
            <a:endParaRPr lang="en-US" dirty="0"/>
          </a:p>
        </p:txBody>
      </p:sp>
      <p:sp>
        <p:nvSpPr>
          <p:cNvPr id="14" name="Free-form: Shape 10">
            <a:extLst>
              <a:ext uri="{FF2B5EF4-FFF2-40B4-BE49-F238E27FC236}">
                <a16:creationId xmlns:a16="http://schemas.microsoft.com/office/drawing/2014/main" id="{89EAAD06-E430-9999-2E0F-2F4726D16C18}"/>
              </a:ext>
            </a:extLst>
          </p:cNvPr>
          <p:cNvSpPr/>
          <p:nvPr/>
        </p:nvSpPr>
        <p:spPr>
          <a:xfrm>
            <a:off x="1465192" y="4847855"/>
            <a:ext cx="2515488" cy="307777"/>
          </a:xfrm>
          <a:custGeom>
            <a:avLst/>
            <a:gdLst>
              <a:gd name="connsiteX0" fmla="*/ 0 w 5903403"/>
              <a:gd name="connsiteY0" fmla="*/ 0 h 1533491"/>
              <a:gd name="connsiteX1" fmla="*/ 5903403 w 5903403"/>
              <a:gd name="connsiteY1" fmla="*/ 0 h 1533491"/>
              <a:gd name="connsiteX2" fmla="*/ 5903403 w 5903403"/>
              <a:gd name="connsiteY2" fmla="*/ 1533491 h 1533491"/>
              <a:gd name="connsiteX3" fmla="*/ 0 w 5903403"/>
              <a:gd name="connsiteY3" fmla="*/ 1533491 h 1533491"/>
            </a:gdLst>
            <a:ahLst/>
            <a:cxnLst>
              <a:cxn ang="0">
                <a:pos x="connsiteX0" y="connsiteY0"/>
              </a:cxn>
              <a:cxn ang="0">
                <a:pos x="connsiteX1" y="connsiteY1"/>
              </a:cxn>
              <a:cxn ang="0">
                <a:pos x="connsiteX2" y="connsiteY2"/>
              </a:cxn>
              <a:cxn ang="0">
                <a:pos x="connsiteX3" y="connsiteY3"/>
              </a:cxn>
            </a:cxnLst>
            <a:rect l="l" t="t" r="r" b="b"/>
            <a:pathLst>
              <a:path w="5903403" h="1533491">
                <a:moveTo>
                  <a:pt x="0" y="0"/>
                </a:moveTo>
                <a:lnTo>
                  <a:pt x="5903403" y="0"/>
                </a:lnTo>
                <a:lnTo>
                  <a:pt x="5903403" y="1533491"/>
                </a:lnTo>
                <a:lnTo>
                  <a:pt x="0" y="1533491"/>
                </a:lnTo>
                <a:close/>
              </a:path>
            </a:pathLst>
          </a:custGeom>
          <a:noFill/>
          <a:ln w="9503" cap="flat">
            <a:noFill/>
            <a:prstDash val="solid"/>
            <a:miter/>
          </a:ln>
        </p:spPr>
        <p:txBody>
          <a:bodyPr wrap="squar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ysClr val="windowText" lastClr="000000"/>
              </a:solidFill>
              <a:effectLst/>
              <a:uLnTx/>
              <a:uFillTx/>
              <a:latin typeface="Segoe UI"/>
              <a:ea typeface="Tahoma"/>
              <a:cs typeface="Tahoma"/>
            </a:endParaRPr>
          </a:p>
        </p:txBody>
      </p:sp>
      <p:sp>
        <p:nvSpPr>
          <p:cNvPr id="2" name="Text Placeholder 4">
            <a:extLst>
              <a:ext uri="{FF2B5EF4-FFF2-40B4-BE49-F238E27FC236}">
                <a16:creationId xmlns:a16="http://schemas.microsoft.com/office/drawing/2014/main" id="{51DFA39D-E00F-B5FB-302E-6CA87F2AB59B}"/>
              </a:ext>
            </a:extLst>
          </p:cNvPr>
          <p:cNvSpPr txBox="1">
            <a:spLocks/>
          </p:cNvSpPr>
          <p:nvPr/>
        </p:nvSpPr>
        <p:spPr>
          <a:xfrm>
            <a:off x="615893" y="1975827"/>
            <a:ext cx="4991966" cy="3435234"/>
          </a:xfrm>
          <a:prstGeom prst="rect">
            <a:avLst/>
          </a:prstGeom>
          <a:ln/>
        </p:spPr>
        <p:style>
          <a:lnRef idx="0">
            <a:schemeClr val="accent3"/>
          </a:lnRef>
          <a:fillRef idx="3">
            <a:schemeClr val="accent3"/>
          </a:fillRef>
          <a:effectRef idx="3">
            <a:schemeClr val="accent3"/>
          </a:effectRef>
          <a:fontRef idx="minor">
            <a:schemeClr val="lt1"/>
          </a:fontRef>
        </p:style>
        <p:txBody>
          <a:bodyPr lIns="72000" tIns="108000" rIns="72000" bIns="144000" anchor="t"/>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450"/>
              </a:spcBef>
              <a:defRPr/>
            </a:pPr>
            <a:r>
              <a:rPr lang="en-AU" sz="1800" dirty="0">
                <a:latin typeface="Tahoma"/>
                <a:cs typeface="Segoe UI"/>
              </a:rPr>
              <a:t>Under the new program, it is the responsibility of the NPA Provider to approve their individual Assessors. </a:t>
            </a:r>
            <a:endParaRPr lang="en-US" dirty="0"/>
          </a:p>
          <a:p>
            <a:pPr>
              <a:lnSpc>
                <a:spcPct val="150000"/>
              </a:lnSpc>
              <a:spcBef>
                <a:spcPts val="1600"/>
              </a:spcBef>
              <a:defRPr/>
            </a:pPr>
            <a:r>
              <a:rPr lang="en-AU" sz="1800" dirty="0">
                <a:latin typeface="Tahoma"/>
                <a:cs typeface="Segoe UI"/>
              </a:rPr>
              <a:t>NPA Providers must gain approval from the Department in writing if a potential Assessor has qualifications that are not on the approved list of qualifications.</a:t>
            </a:r>
            <a:endParaRPr lang="en-US" dirty="0"/>
          </a:p>
          <a:p>
            <a:pPr marL="201930" lvl="2" indent="0">
              <a:spcBef>
                <a:spcPts val="338"/>
              </a:spcBef>
              <a:buNone/>
            </a:pPr>
            <a:endParaRPr lang="en-AU" sz="1600" dirty="0">
              <a:ea typeface="MS Mincho" panose="02020609040205080304" pitchFamily="49" charset="-128"/>
            </a:endParaRPr>
          </a:p>
        </p:txBody>
      </p:sp>
      <p:sp>
        <p:nvSpPr>
          <p:cNvPr id="3" name="Text Placeholder 26">
            <a:extLst>
              <a:ext uri="{FF2B5EF4-FFF2-40B4-BE49-F238E27FC236}">
                <a16:creationId xmlns:a16="http://schemas.microsoft.com/office/drawing/2014/main" id="{A1CD56E0-0571-BF48-D5CC-B5BBA33E8851}"/>
              </a:ext>
            </a:extLst>
          </p:cNvPr>
          <p:cNvSpPr txBox="1">
            <a:spLocks/>
          </p:cNvSpPr>
          <p:nvPr/>
        </p:nvSpPr>
        <p:spPr>
          <a:xfrm>
            <a:off x="642465" y="5562195"/>
            <a:ext cx="4965394"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6" name="Text Placeholder 4">
            <a:extLst>
              <a:ext uri="{FF2B5EF4-FFF2-40B4-BE49-F238E27FC236}">
                <a16:creationId xmlns:a16="http://schemas.microsoft.com/office/drawing/2014/main" id="{5A336FDC-4523-FF1A-D64E-87E17D11C37C}"/>
              </a:ext>
            </a:extLst>
          </p:cNvPr>
          <p:cNvSpPr txBox="1">
            <a:spLocks/>
          </p:cNvSpPr>
          <p:nvPr/>
        </p:nvSpPr>
        <p:spPr>
          <a:xfrm>
            <a:off x="6382246" y="1959113"/>
            <a:ext cx="4965394" cy="3451948"/>
          </a:xfrm>
          <a:prstGeom prst="rect">
            <a:avLst/>
          </a:prstGeom>
          <a:ln/>
        </p:spPr>
        <p:style>
          <a:lnRef idx="0">
            <a:schemeClr val="accent3"/>
          </a:lnRef>
          <a:fillRef idx="3">
            <a:schemeClr val="accent3"/>
          </a:fillRef>
          <a:effectRef idx="3">
            <a:schemeClr val="accent3"/>
          </a:effectRef>
          <a:fontRef idx="minor">
            <a:schemeClr val="lt1"/>
          </a:fontRef>
        </p:style>
        <p:txBody>
          <a:bodyPr lIns="72000" tIns="108000" rIns="72000" bIns="144000" anchor="t"/>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450"/>
              </a:spcBef>
              <a:defRPr/>
            </a:pPr>
            <a:r>
              <a:rPr lang="en-AU" sz="1800" dirty="0">
                <a:latin typeface="Tahoma"/>
                <a:cs typeface="Segoe UI"/>
              </a:rPr>
              <a:t>NPA Providers will be subject to performance assurance activities by the Department, including activities to ensure:</a:t>
            </a:r>
            <a:endParaRPr lang="en-US" dirty="0"/>
          </a:p>
          <a:p>
            <a:pPr marL="285750" indent="-285750">
              <a:lnSpc>
                <a:spcPct val="150000"/>
              </a:lnSpc>
              <a:spcBef>
                <a:spcPts val="450"/>
              </a:spcBef>
              <a:buChar char="•"/>
              <a:defRPr/>
            </a:pPr>
            <a:r>
              <a:rPr lang="en-AU" sz="1800" dirty="0">
                <a:latin typeface="Tahoma"/>
                <a:cs typeface="Segoe UI"/>
              </a:rPr>
              <a:t>Assessors are suitably qualified, and</a:t>
            </a:r>
            <a:endParaRPr lang="en-US" dirty="0"/>
          </a:p>
          <a:p>
            <a:pPr marL="285750" indent="-285750">
              <a:lnSpc>
                <a:spcPct val="150000"/>
              </a:lnSpc>
              <a:spcBef>
                <a:spcPts val="450"/>
              </a:spcBef>
              <a:buChar char="•"/>
              <a:defRPr/>
            </a:pPr>
            <a:r>
              <a:rPr lang="en-US" sz="1800" dirty="0">
                <a:latin typeface="Tahoma"/>
                <a:cs typeface="Segoe UI"/>
              </a:rPr>
              <a:t>Assessors are not undertaking Assessments where there may be a conflict of interest.</a:t>
            </a:r>
          </a:p>
        </p:txBody>
      </p:sp>
      <p:sp>
        <p:nvSpPr>
          <p:cNvPr id="7" name="Text Placeholder 26">
            <a:extLst>
              <a:ext uri="{FF2B5EF4-FFF2-40B4-BE49-F238E27FC236}">
                <a16:creationId xmlns:a16="http://schemas.microsoft.com/office/drawing/2014/main" id="{EE529319-253A-D281-0107-844E18308864}"/>
              </a:ext>
            </a:extLst>
          </p:cNvPr>
          <p:cNvSpPr txBox="1">
            <a:spLocks/>
          </p:cNvSpPr>
          <p:nvPr/>
        </p:nvSpPr>
        <p:spPr>
          <a:xfrm>
            <a:off x="6382246" y="5563490"/>
            <a:ext cx="4965394" cy="122162"/>
          </a:xfrm>
          <a:prstGeom prst="rect">
            <a:avLst/>
          </a:prstGeom>
          <a:solidFill>
            <a:srgbClr val="005568"/>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8" name="TextBox 7">
            <a:extLst>
              <a:ext uri="{FF2B5EF4-FFF2-40B4-BE49-F238E27FC236}">
                <a16:creationId xmlns:a16="http://schemas.microsoft.com/office/drawing/2014/main" id="{4E143CF6-D408-A97B-F62F-7030326BAD61}"/>
              </a:ext>
            </a:extLst>
          </p:cNvPr>
          <p:cNvSpPr txBox="1"/>
          <p:nvPr/>
        </p:nvSpPr>
        <p:spPr>
          <a:xfrm>
            <a:off x="7187500" y="6516163"/>
            <a:ext cx="4174087" cy="338554"/>
          </a:xfrm>
          <a:prstGeom prst="rect">
            <a:avLst/>
          </a:prstGeom>
          <a:noFill/>
        </p:spPr>
        <p:txBody>
          <a:bodyPr wrap="square" rtlCol="0">
            <a:spAutoFit/>
          </a:bodyPr>
          <a:lstStyle/>
          <a:p>
            <a:r>
              <a:rPr lang="en-AU" sz="1600"/>
              <a:t>RFT reference: </a:t>
            </a:r>
            <a:r>
              <a:rPr lang="en-AU" sz="1600" b="1"/>
              <a:t>3.3.1 </a:t>
            </a:r>
            <a:r>
              <a:rPr lang="en-AU" sz="1600"/>
              <a:t>Nominated Assessors</a:t>
            </a:r>
          </a:p>
        </p:txBody>
      </p:sp>
    </p:spTree>
    <p:extLst>
      <p:ext uri="{BB962C8B-B14F-4D97-AF65-F5344CB8AC3E}">
        <p14:creationId xmlns:p14="http://schemas.microsoft.com/office/powerpoint/2010/main" val="2586092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FE503F9D-E2E8-4A22-DA6B-7C0751D21E2D}"/>
              </a:ext>
            </a:extLst>
          </p:cNvPr>
          <p:cNvSpPr>
            <a:spLocks noGrp="1"/>
          </p:cNvSpPr>
          <p:nvPr>
            <p:ph type="title"/>
          </p:nvPr>
        </p:nvSpPr>
        <p:spPr>
          <a:xfrm>
            <a:off x="540000" y="273600"/>
            <a:ext cx="10381914" cy="677108"/>
          </a:xfrm>
        </p:spPr>
        <p:txBody>
          <a:bodyPr/>
          <a:lstStyle/>
          <a:p>
            <a:r>
              <a:rPr lang="en-US">
                <a:solidFill>
                  <a:srgbClr val="005568"/>
                </a:solidFill>
                <a:latin typeface="Tahoma"/>
                <a:ea typeface="Tahoma"/>
                <a:cs typeface="Tahoma"/>
              </a:rPr>
              <a:t>Performance Management </a:t>
            </a:r>
          </a:p>
        </p:txBody>
      </p:sp>
      <p:sp>
        <p:nvSpPr>
          <p:cNvPr id="2" name="TextBox 1">
            <a:extLst>
              <a:ext uri="{FF2B5EF4-FFF2-40B4-BE49-F238E27FC236}">
                <a16:creationId xmlns:a16="http://schemas.microsoft.com/office/drawing/2014/main" id="{09B10950-5FF6-984A-85C5-21736899B07C}"/>
              </a:ext>
            </a:extLst>
          </p:cNvPr>
          <p:cNvSpPr txBox="1"/>
          <p:nvPr/>
        </p:nvSpPr>
        <p:spPr>
          <a:xfrm>
            <a:off x="1116943" y="1624506"/>
            <a:ext cx="9948562" cy="3600986"/>
          </a:xfrm>
          <a:prstGeom prst="rect">
            <a:avLst/>
          </a:prstGeom>
        </p:spPr>
        <p:style>
          <a:lnRef idx="0">
            <a:schemeClr val="accent2"/>
          </a:lnRef>
          <a:fillRef idx="3">
            <a:schemeClr val="accent2"/>
          </a:fillRef>
          <a:effectRef idx="3">
            <a:schemeClr val="accent2"/>
          </a:effectRef>
          <a:fontRef idx="minor">
            <a:schemeClr val="lt1"/>
          </a:fontRef>
        </p:style>
        <p:txBody>
          <a:bodyPr wrap="square" lIns="91440" tIns="45720" rIns="91440" bIns="45720" rtlCol="0" anchor="t">
            <a:spAutoFit/>
          </a:bodyPr>
          <a:lstStyle/>
          <a:p>
            <a:r>
              <a:rPr lang="en-AU" sz="2400" dirty="0"/>
              <a:t>NPA Providers will be required to adhere to:</a:t>
            </a:r>
            <a:endParaRPr lang="en-US" dirty="0"/>
          </a:p>
          <a:p>
            <a:endParaRPr lang="en-AU" sz="2400" dirty="0"/>
          </a:p>
          <a:p>
            <a:pPr marL="800100" lvl="1" indent="-342900">
              <a:spcAft>
                <a:spcPts val="1800"/>
              </a:spcAft>
              <a:buFont typeface="Wingdings" panose="05000000000000000000" pitchFamily="2" charset="2"/>
              <a:buChar char="ü"/>
            </a:pPr>
            <a:r>
              <a:rPr lang="en-AU" sz="2400" dirty="0"/>
              <a:t>the NPA performance framework</a:t>
            </a:r>
          </a:p>
          <a:p>
            <a:pPr marL="800100" lvl="1" indent="-342900">
              <a:spcAft>
                <a:spcPts val="1800"/>
              </a:spcAft>
              <a:buFont typeface="Wingdings" panose="05000000000000000000" pitchFamily="2" charset="2"/>
              <a:buChar char="ü"/>
            </a:pPr>
            <a:r>
              <a:rPr lang="en-AU" sz="2400" kern="100" dirty="0">
                <a:effectLst/>
                <a:ea typeface="Calibri" panose="020F0502020204030204" pitchFamily="34" charset="0"/>
                <a:cs typeface="Arial"/>
              </a:rPr>
              <a:t>the </a:t>
            </a:r>
            <a:r>
              <a:rPr lang="en-AU" sz="2400" i="1" kern="100" dirty="0">
                <a:effectLst/>
                <a:ea typeface="Calibri" panose="020F0502020204030204" pitchFamily="34" charset="0"/>
                <a:cs typeface="Arial"/>
              </a:rPr>
              <a:t>Disability Services and Inclusion (Code of Conduct) Rules 2023</a:t>
            </a:r>
            <a:endParaRPr lang="en-AU" sz="2400" i="1" kern="100" dirty="0">
              <a:ea typeface="Calibri" panose="020F0502020204030204" pitchFamily="34" charset="0"/>
              <a:cs typeface="Arial"/>
            </a:endParaRPr>
          </a:p>
          <a:p>
            <a:pPr marL="800100" lvl="1" indent="-342900">
              <a:spcAft>
                <a:spcPts val="1800"/>
              </a:spcAft>
              <a:buFont typeface="Wingdings" panose="05000000000000000000" pitchFamily="2" charset="2"/>
              <a:buChar char="ü"/>
            </a:pPr>
            <a:r>
              <a:rPr lang="en-AU" sz="2400" kern="100" dirty="0">
                <a:effectLst/>
                <a:ea typeface="Calibri" panose="020F0502020204030204" pitchFamily="34" charset="0"/>
                <a:cs typeface="Arial"/>
              </a:rPr>
              <a:t>Key Performance Indicators (KPIs) </a:t>
            </a:r>
            <a:endParaRPr lang="en-AU" sz="2400" kern="100" dirty="0">
              <a:ea typeface="Calibri" panose="020F0502020204030204" pitchFamily="34" charset="0"/>
              <a:cs typeface="Arial"/>
            </a:endParaRPr>
          </a:p>
          <a:p>
            <a:pPr marL="800100" lvl="1" indent="-342900">
              <a:spcAft>
                <a:spcPts val="1800"/>
              </a:spcAft>
              <a:buFont typeface="Wingdings" panose="05000000000000000000" pitchFamily="2" charset="2"/>
              <a:buChar char="ü"/>
            </a:pPr>
            <a:r>
              <a:rPr lang="en-AU" sz="2400" kern="100" dirty="0">
                <a:effectLst/>
                <a:ea typeface="Calibri" panose="020F0502020204030204" pitchFamily="34" charset="0"/>
                <a:cs typeface="Arial"/>
              </a:rPr>
              <a:t>the National Standards for Disability Services (NSDS), and</a:t>
            </a:r>
            <a:endParaRPr lang="en-AU" sz="2400" kern="100" dirty="0">
              <a:ea typeface="Calibri" panose="020F0502020204030204" pitchFamily="34" charset="0"/>
              <a:cs typeface="Arial"/>
            </a:endParaRPr>
          </a:p>
          <a:p>
            <a:pPr marL="800100" lvl="1" indent="-342900">
              <a:spcAft>
                <a:spcPts val="1800"/>
              </a:spcAft>
              <a:buFont typeface="Wingdings" panose="05000000000000000000" pitchFamily="2" charset="2"/>
              <a:buChar char="ü"/>
            </a:pPr>
            <a:r>
              <a:rPr lang="en-AU" sz="2400" kern="100" dirty="0">
                <a:effectLst/>
                <a:ea typeface="Calibri" panose="020F0502020204030204" pitchFamily="34" charset="0"/>
                <a:cs typeface="Arial"/>
              </a:rPr>
              <a:t>performance discussions with the Department. </a:t>
            </a:r>
          </a:p>
        </p:txBody>
      </p:sp>
      <p:sp>
        <p:nvSpPr>
          <p:cNvPr id="3" name="TextBox 2">
            <a:extLst>
              <a:ext uri="{FF2B5EF4-FFF2-40B4-BE49-F238E27FC236}">
                <a16:creationId xmlns:a16="http://schemas.microsoft.com/office/drawing/2014/main" id="{CD07D940-BFA9-0488-C2FB-2BB510E96484}"/>
              </a:ext>
            </a:extLst>
          </p:cNvPr>
          <p:cNvSpPr txBox="1"/>
          <p:nvPr/>
        </p:nvSpPr>
        <p:spPr>
          <a:xfrm>
            <a:off x="6794609" y="6516964"/>
            <a:ext cx="4618571" cy="338554"/>
          </a:xfrm>
          <a:prstGeom prst="rect">
            <a:avLst/>
          </a:prstGeom>
          <a:noFill/>
        </p:spPr>
        <p:txBody>
          <a:bodyPr wrap="square" rtlCol="0">
            <a:spAutoFit/>
          </a:bodyPr>
          <a:lstStyle/>
          <a:p>
            <a:r>
              <a:rPr lang="en-AU" sz="1600"/>
              <a:t>RFT reference: </a:t>
            </a:r>
            <a:r>
              <a:rPr lang="en-AU" sz="1600" b="1"/>
              <a:t>3.7.1 </a:t>
            </a:r>
            <a:r>
              <a:rPr lang="en-AU" sz="1600"/>
              <a:t>Performance Management</a:t>
            </a:r>
          </a:p>
        </p:txBody>
      </p:sp>
    </p:spTree>
    <p:extLst>
      <p:ext uri="{BB962C8B-B14F-4D97-AF65-F5344CB8AC3E}">
        <p14:creationId xmlns:p14="http://schemas.microsoft.com/office/powerpoint/2010/main" val="3630430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540000" y="273600"/>
            <a:ext cx="10502478" cy="1354217"/>
          </a:xfrm>
        </p:spPr>
        <p:txBody>
          <a:bodyPr/>
          <a:lstStyle/>
          <a:p>
            <a:r>
              <a:rPr lang="en-AU" dirty="0"/>
              <a:t>Request for Tender (RFT) process – Considerations for Lodging a Response  </a:t>
            </a:r>
          </a:p>
        </p:txBody>
      </p:sp>
      <p:sp>
        <p:nvSpPr>
          <p:cNvPr id="16" name="Rectangle 15">
            <a:extLst>
              <a:ext uri="{FF2B5EF4-FFF2-40B4-BE49-F238E27FC236}">
                <a16:creationId xmlns:a16="http://schemas.microsoft.com/office/drawing/2014/main" id="{3444103B-C508-427C-ED9F-0B6540F07CE0}"/>
              </a:ext>
            </a:extLst>
          </p:cNvPr>
          <p:cNvSpPr/>
          <p:nvPr/>
        </p:nvSpPr>
        <p:spPr>
          <a:xfrm>
            <a:off x="221522" y="2069317"/>
            <a:ext cx="11766454" cy="3390363"/>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17" name="Oval 16">
            <a:extLst>
              <a:ext uri="{FF2B5EF4-FFF2-40B4-BE49-F238E27FC236}">
                <a16:creationId xmlns:a16="http://schemas.microsoft.com/office/drawing/2014/main" id="{473167C4-A597-886F-85D3-1F6631DA05C2}"/>
              </a:ext>
            </a:extLst>
          </p:cNvPr>
          <p:cNvSpPr>
            <a:spLocks noChangeArrowheads="1"/>
          </p:cNvSpPr>
          <p:nvPr/>
        </p:nvSpPr>
        <p:spPr bwMode="auto">
          <a:xfrm>
            <a:off x="357508" y="2533789"/>
            <a:ext cx="2604342" cy="2462289"/>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36008" tIns="45731" rIns="36008" bIns="45731" numCol="1" anchor="ctr" anchorCtr="0" compatLnSpc="1">
            <a:prstTxWarp prst="textNoShape">
              <a:avLst/>
            </a:prstTxWarp>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sz="2000"/>
          </a:p>
          <a:p>
            <a:pPr algn="ctr"/>
            <a:endParaRPr lang="en-AU" sz="2000"/>
          </a:p>
          <a:p>
            <a:pPr algn="ctr"/>
            <a:r>
              <a:rPr lang="en-AU" sz="2000"/>
              <a:t>Conditions for Participation </a:t>
            </a:r>
            <a:br>
              <a:rPr lang="en-AU" sz="2000">
                <a:ea typeface="Tahoma"/>
                <a:cs typeface="Tahoma"/>
              </a:rPr>
            </a:br>
            <a:br>
              <a:rPr lang="en-AU" sz="2000">
                <a:ea typeface="Tahoma"/>
                <a:cs typeface="Tahoma"/>
              </a:rPr>
            </a:br>
            <a:endParaRPr lang="en-AU" sz="2000">
              <a:ea typeface="Tahoma"/>
              <a:cs typeface="Tahoma"/>
            </a:endParaRPr>
          </a:p>
        </p:txBody>
      </p:sp>
      <p:sp>
        <p:nvSpPr>
          <p:cNvPr id="18" name="Oval 17">
            <a:extLst>
              <a:ext uri="{FF2B5EF4-FFF2-40B4-BE49-F238E27FC236}">
                <a16:creationId xmlns:a16="http://schemas.microsoft.com/office/drawing/2014/main" id="{811DDEAA-16AB-F893-FA0B-29D053236EBC}"/>
              </a:ext>
            </a:extLst>
          </p:cNvPr>
          <p:cNvSpPr>
            <a:spLocks noChangeArrowheads="1"/>
          </p:cNvSpPr>
          <p:nvPr/>
        </p:nvSpPr>
        <p:spPr bwMode="auto">
          <a:xfrm>
            <a:off x="2508912" y="2533789"/>
            <a:ext cx="2594300" cy="2457303"/>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36008" tIns="45731" rIns="36008" bIns="45731" numCol="1" anchor="ctr" anchorCtr="0" compatLnSpc="1">
            <a:prstTxWarp prst="textNoShape">
              <a:avLst/>
            </a:prstTxWarp>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a:solidFill>
                  <a:srgbClr val="000000"/>
                </a:solidFill>
              </a:rPr>
              <a:t>Minimum Content and Format Requirements</a:t>
            </a:r>
          </a:p>
        </p:txBody>
      </p:sp>
      <p:sp>
        <p:nvSpPr>
          <p:cNvPr id="19" name="Oval 18">
            <a:extLst>
              <a:ext uri="{FF2B5EF4-FFF2-40B4-BE49-F238E27FC236}">
                <a16:creationId xmlns:a16="http://schemas.microsoft.com/office/drawing/2014/main" id="{75514D65-9978-ECAE-CA1F-E3C21BCC8A70}"/>
              </a:ext>
            </a:extLst>
          </p:cNvPr>
          <p:cNvSpPr>
            <a:spLocks noChangeArrowheads="1"/>
          </p:cNvSpPr>
          <p:nvPr/>
        </p:nvSpPr>
        <p:spPr bwMode="auto">
          <a:xfrm>
            <a:off x="4730056" y="2533789"/>
            <a:ext cx="2608248" cy="245730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36008" tIns="45731" rIns="36008" bIns="45731" numCol="1" anchor="ctr" anchorCtr="0" compatLnSpc="1">
            <a:prstTxWarp prst="textNoShape">
              <a:avLst/>
            </a:prstTxWarp>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a:ea typeface="+mn-lt"/>
                <a:cs typeface="+mn-lt"/>
              </a:rPr>
              <a:t>Employment Services </a:t>
            </a:r>
          </a:p>
          <a:p>
            <a:pPr algn="ctr"/>
            <a:r>
              <a:rPr lang="en-AU" sz="2000" dirty="0">
                <a:ea typeface="+mn-lt"/>
                <a:cs typeface="+mn-lt"/>
              </a:rPr>
              <a:t>Areas</a:t>
            </a:r>
          </a:p>
        </p:txBody>
      </p:sp>
      <p:sp>
        <p:nvSpPr>
          <p:cNvPr id="20" name="Oval 19">
            <a:extLst>
              <a:ext uri="{FF2B5EF4-FFF2-40B4-BE49-F238E27FC236}">
                <a16:creationId xmlns:a16="http://schemas.microsoft.com/office/drawing/2014/main" id="{A76F7C3A-8F72-BDD4-1B94-35233407717E}"/>
              </a:ext>
            </a:extLst>
          </p:cNvPr>
          <p:cNvSpPr>
            <a:spLocks noChangeArrowheads="1"/>
          </p:cNvSpPr>
          <p:nvPr/>
        </p:nvSpPr>
        <p:spPr bwMode="auto">
          <a:xfrm>
            <a:off x="6993041" y="2533789"/>
            <a:ext cx="2608248" cy="2457302"/>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36008" tIns="45731" rIns="36008" bIns="45731" numCol="1" anchor="ctr" anchorCtr="0" compatLnSpc="1">
            <a:prstTxWarp prst="textNoShape">
              <a:avLst/>
            </a:prstTxWarp>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a:solidFill>
                  <a:srgbClr val="000000"/>
                </a:solidFill>
                <a:ea typeface="+mn-lt"/>
                <a:cs typeface="+mn-lt"/>
              </a:rPr>
              <a:t>Coverage </a:t>
            </a:r>
          </a:p>
        </p:txBody>
      </p:sp>
      <p:sp>
        <p:nvSpPr>
          <p:cNvPr id="21" name="Oval 20">
            <a:extLst>
              <a:ext uri="{FF2B5EF4-FFF2-40B4-BE49-F238E27FC236}">
                <a16:creationId xmlns:a16="http://schemas.microsoft.com/office/drawing/2014/main" id="{8150712C-814E-EB48-298B-A1A4178C5578}"/>
              </a:ext>
            </a:extLst>
          </p:cNvPr>
          <p:cNvSpPr>
            <a:spLocks noChangeArrowheads="1"/>
          </p:cNvSpPr>
          <p:nvPr/>
        </p:nvSpPr>
        <p:spPr bwMode="auto">
          <a:xfrm>
            <a:off x="9228131" y="2533789"/>
            <a:ext cx="2608246" cy="2457302"/>
          </a:xfrm>
          <a:prstGeom prst="ellipse">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36008" tIns="45731" rIns="36008" bIns="45731" numCol="1" anchor="ctr" anchorCtr="0" compatLnSpc="1">
            <a:prstTxWarp prst="textNoShape">
              <a:avLst/>
            </a:prstTxWarp>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a:ea typeface="+mn-lt"/>
                <a:cs typeface="+mn-lt"/>
              </a:rPr>
              <a:t>Evaluation Criteria </a:t>
            </a:r>
          </a:p>
        </p:txBody>
      </p:sp>
    </p:spTree>
    <p:extLst>
      <p:ext uri="{BB962C8B-B14F-4D97-AF65-F5344CB8AC3E}">
        <p14:creationId xmlns:p14="http://schemas.microsoft.com/office/powerpoint/2010/main" val="3181249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344057" y="142971"/>
            <a:ext cx="10502478" cy="1354217"/>
          </a:xfrm>
        </p:spPr>
        <p:txBody>
          <a:bodyPr/>
          <a:lstStyle/>
          <a:p>
            <a:r>
              <a:rPr lang="en-AU"/>
              <a:t>Request for Tender (RFT) process – </a:t>
            </a:r>
            <a:r>
              <a:rPr lang="en-AU">
                <a:ea typeface="+mj-lt"/>
                <a:cs typeface="+mj-lt"/>
              </a:rPr>
              <a:t>Evaluation of Responses</a:t>
            </a:r>
            <a:endParaRPr lang="en-AU">
              <a:ea typeface="Tahoma"/>
              <a:cs typeface="Tahoma"/>
            </a:endParaRPr>
          </a:p>
        </p:txBody>
      </p:sp>
      <p:sp>
        <p:nvSpPr>
          <p:cNvPr id="18" name="Rectangle 17">
            <a:extLst>
              <a:ext uri="{FF2B5EF4-FFF2-40B4-BE49-F238E27FC236}">
                <a16:creationId xmlns:a16="http://schemas.microsoft.com/office/drawing/2014/main" id="{D3E4BAB2-9012-6A49-1257-9C161A048DEC}"/>
              </a:ext>
            </a:extLst>
          </p:cNvPr>
          <p:cNvSpPr/>
          <p:nvPr/>
        </p:nvSpPr>
        <p:spPr>
          <a:xfrm>
            <a:off x="343750" y="2042311"/>
            <a:ext cx="11518230" cy="4099168"/>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AU"/>
          </a:p>
        </p:txBody>
      </p:sp>
      <p:sp>
        <p:nvSpPr>
          <p:cNvPr id="19" name="Content Placeholder 2">
            <a:extLst>
              <a:ext uri="{FF2B5EF4-FFF2-40B4-BE49-F238E27FC236}">
                <a16:creationId xmlns:a16="http://schemas.microsoft.com/office/drawing/2014/main" id="{B3905DFE-E3FE-0C9B-23AA-A465D8CA8606}"/>
              </a:ext>
            </a:extLst>
          </p:cNvPr>
          <p:cNvSpPr>
            <a:spLocks noGrp="1"/>
          </p:cNvSpPr>
          <p:nvPr/>
        </p:nvSpPr>
        <p:spPr>
          <a:xfrm>
            <a:off x="398533" y="1618660"/>
            <a:ext cx="3979176" cy="429014"/>
          </a:xfrm>
          <a:prstGeom prst="rect">
            <a:avLst/>
          </a:prstGeom>
        </p:spPr>
        <p:txBody>
          <a:bodyPr vert="horz" lIns="0" tIns="0" rIns="0" bIns="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r>
              <a:rPr lang="en-AU" sz="1900" b="1">
                <a:solidFill>
                  <a:srgbClr val="007C82"/>
                </a:solidFill>
                <a:ea typeface="+mn-lt"/>
                <a:cs typeface="+mn-lt"/>
              </a:rPr>
              <a:t>Staged approach to evaluation: </a:t>
            </a:r>
          </a:p>
          <a:p>
            <a:endParaRPr lang="en-AU" sz="1900" b="1">
              <a:solidFill>
                <a:srgbClr val="007C82"/>
              </a:solidFill>
              <a:ea typeface="+mn-lt"/>
              <a:cs typeface="+mn-lt"/>
            </a:endParaRPr>
          </a:p>
          <a:p>
            <a:endParaRPr lang="en-AU" sz="1900" b="1">
              <a:solidFill>
                <a:srgbClr val="007C82"/>
              </a:solidFill>
              <a:ea typeface="+mn-lt"/>
              <a:cs typeface="+mn-lt"/>
            </a:endParaRPr>
          </a:p>
          <a:p>
            <a:endParaRPr lang="en-AU" sz="1900" b="1">
              <a:solidFill>
                <a:srgbClr val="007C82"/>
              </a:solidFill>
              <a:ea typeface="+mn-lt"/>
              <a:cs typeface="+mn-lt"/>
            </a:endParaRPr>
          </a:p>
          <a:p>
            <a:endParaRPr lang="en-AU" sz="1900" b="1">
              <a:solidFill>
                <a:srgbClr val="007C82"/>
              </a:solidFill>
              <a:ea typeface="+mn-lt"/>
              <a:cs typeface="+mn-lt"/>
            </a:endParaRPr>
          </a:p>
          <a:p>
            <a:endParaRPr lang="en-AU" sz="1900" b="1">
              <a:solidFill>
                <a:srgbClr val="007C82"/>
              </a:solidFill>
              <a:ea typeface="+mn-lt"/>
              <a:cs typeface="+mn-lt"/>
            </a:endParaRPr>
          </a:p>
        </p:txBody>
      </p:sp>
      <p:sp>
        <p:nvSpPr>
          <p:cNvPr id="20" name="Freeform: Shape 19">
            <a:extLst>
              <a:ext uri="{FF2B5EF4-FFF2-40B4-BE49-F238E27FC236}">
                <a16:creationId xmlns:a16="http://schemas.microsoft.com/office/drawing/2014/main" id="{A1372756-BC6E-EA34-BA10-17FAA7660D4B}"/>
              </a:ext>
            </a:extLst>
          </p:cNvPr>
          <p:cNvSpPr/>
          <p:nvPr/>
        </p:nvSpPr>
        <p:spPr>
          <a:xfrm>
            <a:off x="2105933" y="2397674"/>
            <a:ext cx="647529" cy="62198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PH">
              <a:solidFill>
                <a:schemeClr val="tx1"/>
              </a:solidFill>
            </a:endParaRPr>
          </a:p>
        </p:txBody>
      </p:sp>
      <p:sp>
        <p:nvSpPr>
          <p:cNvPr id="21" name="Freeform: Shape 20">
            <a:extLst>
              <a:ext uri="{FF2B5EF4-FFF2-40B4-BE49-F238E27FC236}">
                <a16:creationId xmlns:a16="http://schemas.microsoft.com/office/drawing/2014/main" id="{20C60AB6-35E0-E94E-E898-BBCD2FD19E9B}"/>
              </a:ext>
            </a:extLst>
          </p:cNvPr>
          <p:cNvSpPr/>
          <p:nvPr/>
        </p:nvSpPr>
        <p:spPr>
          <a:xfrm>
            <a:off x="3714039" y="2397674"/>
            <a:ext cx="647529" cy="621983"/>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PH">
              <a:solidFill>
                <a:schemeClr val="tx1"/>
              </a:solidFill>
            </a:endParaRPr>
          </a:p>
        </p:txBody>
      </p:sp>
      <p:sp>
        <p:nvSpPr>
          <p:cNvPr id="22" name="Freeform: Shape 21">
            <a:extLst>
              <a:ext uri="{FF2B5EF4-FFF2-40B4-BE49-F238E27FC236}">
                <a16:creationId xmlns:a16="http://schemas.microsoft.com/office/drawing/2014/main" id="{3A4689D3-8797-F034-91AE-61D6B0F31F01}"/>
              </a:ext>
            </a:extLst>
          </p:cNvPr>
          <p:cNvSpPr/>
          <p:nvPr/>
        </p:nvSpPr>
        <p:spPr>
          <a:xfrm>
            <a:off x="6930989" y="2397674"/>
            <a:ext cx="647529" cy="62198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PH">
              <a:solidFill>
                <a:schemeClr val="tx1"/>
              </a:solidFill>
            </a:endParaRPr>
          </a:p>
        </p:txBody>
      </p:sp>
      <p:sp>
        <p:nvSpPr>
          <p:cNvPr id="23" name="Freeform: Shape 22">
            <a:extLst>
              <a:ext uri="{FF2B5EF4-FFF2-40B4-BE49-F238E27FC236}">
                <a16:creationId xmlns:a16="http://schemas.microsoft.com/office/drawing/2014/main" id="{98B2A33B-865D-93A7-0683-2CA53A9F364B}"/>
              </a:ext>
            </a:extLst>
          </p:cNvPr>
          <p:cNvSpPr/>
          <p:nvPr/>
        </p:nvSpPr>
        <p:spPr>
          <a:xfrm>
            <a:off x="10193003" y="2397674"/>
            <a:ext cx="661382" cy="62198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PH">
              <a:solidFill>
                <a:schemeClr val="tx1"/>
              </a:solidFill>
            </a:endParaRPr>
          </a:p>
        </p:txBody>
      </p:sp>
      <p:sp>
        <p:nvSpPr>
          <p:cNvPr id="27" name="Freeform: Shape 26">
            <a:extLst>
              <a:ext uri="{FF2B5EF4-FFF2-40B4-BE49-F238E27FC236}">
                <a16:creationId xmlns:a16="http://schemas.microsoft.com/office/drawing/2014/main" id="{E42D1869-B178-A1BC-D001-43071A090B0E}"/>
              </a:ext>
            </a:extLst>
          </p:cNvPr>
          <p:cNvSpPr/>
          <p:nvPr/>
        </p:nvSpPr>
        <p:spPr>
          <a:xfrm>
            <a:off x="435586" y="2397674"/>
            <a:ext cx="641300" cy="630908"/>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PH">
              <a:solidFill>
                <a:schemeClr val="tx1"/>
              </a:solidFill>
            </a:endParaRPr>
          </a:p>
        </p:txBody>
      </p:sp>
      <p:sp>
        <p:nvSpPr>
          <p:cNvPr id="29" name="Rectangle 28">
            <a:extLst>
              <a:ext uri="{FF2B5EF4-FFF2-40B4-BE49-F238E27FC236}">
                <a16:creationId xmlns:a16="http://schemas.microsoft.com/office/drawing/2014/main" id="{9C639F5F-0DC1-1002-BDD5-27A23A2A980A}"/>
              </a:ext>
            </a:extLst>
          </p:cNvPr>
          <p:cNvSpPr/>
          <p:nvPr/>
        </p:nvSpPr>
        <p:spPr>
          <a:xfrm>
            <a:off x="614838" y="2708062"/>
            <a:ext cx="1332461" cy="2989866"/>
          </a:xfrm>
          <a:prstGeom prst="rect">
            <a:avLst/>
          </a:prstGeom>
          <a:solidFill>
            <a:schemeClr val="accent3">
              <a:lumMod val="40000"/>
              <a:lumOff val="60000"/>
            </a:schemeClr>
          </a:solidFill>
          <a:ln w="25400" cap="flat" cmpd="sng" algn="ctr">
            <a:solidFill>
              <a:srgbClr val="00848B"/>
            </a:solidFill>
            <a:prstDash val="solid"/>
          </a:ln>
          <a:effectLst/>
        </p:spPr>
        <p:txBody>
          <a:bodyPr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b="0" i="0" u="none" strike="noStrike" kern="0" cap="none" spc="0" normalizeH="0" baseline="0" noProof="0">
              <a:ln>
                <a:noFill/>
              </a:ln>
              <a:solidFill>
                <a:prstClr val="white"/>
              </a:solidFill>
              <a:effectLst/>
              <a:uLnTx/>
              <a:uFillTx/>
              <a:ea typeface="+mn-ea"/>
              <a:cs typeface="+mn-cs"/>
            </a:endParaRPr>
          </a:p>
        </p:txBody>
      </p:sp>
      <p:sp>
        <p:nvSpPr>
          <p:cNvPr id="31" name="TextBox 9">
            <a:extLst>
              <a:ext uri="{FF2B5EF4-FFF2-40B4-BE49-F238E27FC236}">
                <a16:creationId xmlns:a16="http://schemas.microsoft.com/office/drawing/2014/main" id="{4C6C9436-CA09-4F2C-DCBB-E85EE32AB3BA}"/>
              </a:ext>
            </a:extLst>
          </p:cNvPr>
          <p:cNvSpPr txBox="1"/>
          <p:nvPr/>
        </p:nvSpPr>
        <p:spPr>
          <a:xfrm>
            <a:off x="629845" y="2849022"/>
            <a:ext cx="1298358" cy="1246495"/>
          </a:xfrm>
          <a:prstGeom prst="rect">
            <a:avLst/>
          </a:prstGeom>
          <a:solidFill>
            <a:schemeClr val="accent3">
              <a:lumMod val="40000"/>
              <a:lumOff val="60000"/>
            </a:schemeClr>
          </a:solidFill>
        </p:spPr>
        <p:txBody>
          <a:bodyPr wrap="squar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218987"/>
            <a:r>
              <a:rPr lang="en-AU" sz="1500" b="1" dirty="0">
                <a:latin typeface="Tahoma"/>
                <a:ea typeface="Tahoma"/>
                <a:cs typeface="Tahoma"/>
              </a:rPr>
              <a:t>Stage 1 </a:t>
            </a:r>
          </a:p>
          <a:p>
            <a:pPr algn="ctr" defTabSz="1218987"/>
            <a:endParaRPr lang="en-AU" sz="1500" b="1" dirty="0">
              <a:latin typeface="Tahoma"/>
              <a:ea typeface="Tahoma"/>
              <a:cs typeface="Tahoma"/>
            </a:endParaRPr>
          </a:p>
          <a:p>
            <a:pPr algn="ctr" defTabSz="1218987"/>
            <a:r>
              <a:rPr lang="en-AU" sz="1500" dirty="0">
                <a:latin typeface="Tahoma"/>
                <a:ea typeface="Tahoma"/>
                <a:cs typeface="Tahoma"/>
              </a:rPr>
              <a:t>Receipt and screening of Tenders</a:t>
            </a:r>
            <a:endParaRPr lang="en-US" sz="1500" dirty="0">
              <a:latin typeface="Tahoma"/>
              <a:ea typeface="Tahoma"/>
              <a:cs typeface="Tahoma"/>
            </a:endParaRPr>
          </a:p>
        </p:txBody>
      </p:sp>
      <p:sp>
        <p:nvSpPr>
          <p:cNvPr id="34" name="Rectangle 33">
            <a:extLst>
              <a:ext uri="{FF2B5EF4-FFF2-40B4-BE49-F238E27FC236}">
                <a16:creationId xmlns:a16="http://schemas.microsoft.com/office/drawing/2014/main" id="{3AEBCB03-CEE0-D401-3D36-2D0C4F38798C}"/>
              </a:ext>
            </a:extLst>
          </p:cNvPr>
          <p:cNvSpPr/>
          <p:nvPr/>
        </p:nvSpPr>
        <p:spPr>
          <a:xfrm>
            <a:off x="2257878" y="2708062"/>
            <a:ext cx="1342972" cy="2991734"/>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b="0" i="0" u="none" strike="noStrike" kern="0" cap="none" spc="0" normalizeH="0" baseline="0" noProof="0">
              <a:ln>
                <a:noFill/>
              </a:ln>
              <a:solidFill>
                <a:prstClr val="white"/>
              </a:solidFill>
              <a:effectLst/>
              <a:uLnTx/>
              <a:uFillTx/>
              <a:latin typeface="Segoe UI"/>
              <a:ea typeface="+mn-ea"/>
              <a:cs typeface="+mn-cs"/>
            </a:endParaRPr>
          </a:p>
        </p:txBody>
      </p:sp>
      <p:sp>
        <p:nvSpPr>
          <p:cNvPr id="35" name="TextBox 11">
            <a:extLst>
              <a:ext uri="{FF2B5EF4-FFF2-40B4-BE49-F238E27FC236}">
                <a16:creationId xmlns:a16="http://schemas.microsoft.com/office/drawing/2014/main" id="{2714AF41-B4B0-CEC5-CACC-B746F88F4143}"/>
              </a:ext>
            </a:extLst>
          </p:cNvPr>
          <p:cNvSpPr txBox="1"/>
          <p:nvPr/>
        </p:nvSpPr>
        <p:spPr>
          <a:xfrm>
            <a:off x="2304609" y="2843332"/>
            <a:ext cx="1228514" cy="1708160"/>
          </a:xfrm>
          <a:prstGeom prst="rect">
            <a:avLst/>
          </a:prstGeom>
          <a:solidFill>
            <a:schemeClr val="accent3">
              <a:lumMod val="40000"/>
              <a:lumOff val="60000"/>
            </a:schemeClr>
          </a:solidFill>
        </p:spPr>
        <p:txBody>
          <a:bodyPr wrap="squar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218987"/>
            <a:r>
              <a:rPr lang="en-AU" sz="1500" b="1" dirty="0">
                <a:ea typeface="+mn-lt"/>
                <a:cs typeface="+mn-lt"/>
              </a:rPr>
              <a:t>Stage 2 </a:t>
            </a:r>
          </a:p>
          <a:p>
            <a:pPr algn="ctr" defTabSz="1218987"/>
            <a:endParaRPr lang="en-AU" sz="1500" b="1" dirty="0">
              <a:ea typeface="+mn-lt"/>
              <a:cs typeface="+mn-lt"/>
            </a:endParaRPr>
          </a:p>
          <a:p>
            <a:pPr algn="ctr" defTabSz="1218987"/>
            <a:r>
              <a:rPr lang="en-AU" sz="1500" dirty="0">
                <a:ea typeface="+mn-lt"/>
                <a:cs typeface="+mn-lt"/>
              </a:rPr>
              <a:t>Assessment of Tenders against Evaluation Criteria</a:t>
            </a:r>
            <a:endParaRPr lang="en-PH" sz="1500" b="1" dirty="0"/>
          </a:p>
        </p:txBody>
      </p:sp>
      <p:sp>
        <p:nvSpPr>
          <p:cNvPr id="36" name="Rectangle 35">
            <a:extLst>
              <a:ext uri="{FF2B5EF4-FFF2-40B4-BE49-F238E27FC236}">
                <a16:creationId xmlns:a16="http://schemas.microsoft.com/office/drawing/2014/main" id="{C01BAAAB-E31F-8F8A-C298-690A3B9B2CF0}"/>
              </a:ext>
            </a:extLst>
          </p:cNvPr>
          <p:cNvSpPr/>
          <p:nvPr/>
        </p:nvSpPr>
        <p:spPr>
          <a:xfrm>
            <a:off x="3887062" y="2708062"/>
            <a:ext cx="1352390" cy="2985760"/>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ea typeface="+mn-lt"/>
              <a:cs typeface="+mn-lt"/>
            </a:endParaRPr>
          </a:p>
        </p:txBody>
      </p:sp>
      <p:sp>
        <p:nvSpPr>
          <p:cNvPr id="37" name="Rectangle 36">
            <a:extLst>
              <a:ext uri="{FF2B5EF4-FFF2-40B4-BE49-F238E27FC236}">
                <a16:creationId xmlns:a16="http://schemas.microsoft.com/office/drawing/2014/main" id="{8DC0B76A-F049-0111-72A1-0F36840244B8}"/>
              </a:ext>
            </a:extLst>
          </p:cNvPr>
          <p:cNvSpPr/>
          <p:nvPr/>
        </p:nvSpPr>
        <p:spPr>
          <a:xfrm>
            <a:off x="7090013" y="2708062"/>
            <a:ext cx="1351648" cy="2986025"/>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ea typeface="+mn-lt"/>
              <a:cs typeface="+mn-lt"/>
            </a:endParaRPr>
          </a:p>
        </p:txBody>
      </p:sp>
      <p:sp>
        <p:nvSpPr>
          <p:cNvPr id="38" name="Rectangle 37">
            <a:extLst>
              <a:ext uri="{FF2B5EF4-FFF2-40B4-BE49-F238E27FC236}">
                <a16:creationId xmlns:a16="http://schemas.microsoft.com/office/drawing/2014/main" id="{02F3DB97-2A03-FE32-8C9C-B7D0155B3078}"/>
              </a:ext>
            </a:extLst>
          </p:cNvPr>
          <p:cNvSpPr/>
          <p:nvPr/>
        </p:nvSpPr>
        <p:spPr>
          <a:xfrm>
            <a:off x="10354035" y="2708062"/>
            <a:ext cx="1344348" cy="2991275"/>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b="0" i="0" u="none" strike="noStrike" kern="0" cap="none" spc="0" normalizeH="0" baseline="0" noProof="0">
              <a:ln>
                <a:noFill/>
              </a:ln>
              <a:solidFill>
                <a:prstClr val="white"/>
              </a:solidFill>
              <a:effectLst/>
              <a:uLnTx/>
              <a:uFillTx/>
              <a:ea typeface="+mn-ea"/>
              <a:cs typeface="+mn-cs"/>
            </a:endParaRPr>
          </a:p>
        </p:txBody>
      </p:sp>
      <p:sp>
        <p:nvSpPr>
          <p:cNvPr id="39" name="TextBox 27">
            <a:extLst>
              <a:ext uri="{FF2B5EF4-FFF2-40B4-BE49-F238E27FC236}">
                <a16:creationId xmlns:a16="http://schemas.microsoft.com/office/drawing/2014/main" id="{375FE3A4-D612-5034-B97A-CA7EA4A26EFF}"/>
              </a:ext>
            </a:extLst>
          </p:cNvPr>
          <p:cNvSpPr txBox="1"/>
          <p:nvPr/>
        </p:nvSpPr>
        <p:spPr>
          <a:xfrm>
            <a:off x="7126632" y="2849184"/>
            <a:ext cx="1281705" cy="1246495"/>
          </a:xfrm>
          <a:prstGeom prst="rect">
            <a:avLst/>
          </a:prstGeom>
          <a:solidFill>
            <a:schemeClr val="accent3">
              <a:lumMod val="40000"/>
              <a:lumOff val="60000"/>
            </a:schemeClr>
          </a:solid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1500" b="1">
                <a:ea typeface="+mn-lt"/>
                <a:cs typeface="+mn-lt"/>
              </a:rPr>
              <a:t>Stage 5</a:t>
            </a:r>
            <a:r>
              <a:rPr lang="en-AU" sz="1500">
                <a:ea typeface="+mn-lt"/>
                <a:cs typeface="+mn-lt"/>
              </a:rPr>
              <a:t> </a:t>
            </a:r>
          </a:p>
          <a:p>
            <a:pPr algn="ctr"/>
            <a:endParaRPr lang="en-AU" sz="1500">
              <a:ea typeface="+mn-lt"/>
              <a:cs typeface="+mn-lt"/>
            </a:endParaRPr>
          </a:p>
          <a:p>
            <a:pPr algn="ctr"/>
            <a:r>
              <a:rPr lang="en-AU" sz="1500">
                <a:ea typeface="+mn-lt"/>
                <a:cs typeface="+mn-lt"/>
              </a:rPr>
              <a:t>Indigenous Procurement Policy</a:t>
            </a:r>
            <a:endParaRPr lang="en-AU" sz="1500">
              <a:ea typeface="Tahoma"/>
              <a:cs typeface="Tahoma"/>
            </a:endParaRPr>
          </a:p>
        </p:txBody>
      </p:sp>
      <p:sp>
        <p:nvSpPr>
          <p:cNvPr id="40" name="TextBox 29">
            <a:extLst>
              <a:ext uri="{FF2B5EF4-FFF2-40B4-BE49-F238E27FC236}">
                <a16:creationId xmlns:a16="http://schemas.microsoft.com/office/drawing/2014/main" id="{9A91164F-E432-1010-F52D-6B48E42623EF}"/>
              </a:ext>
            </a:extLst>
          </p:cNvPr>
          <p:cNvSpPr txBox="1"/>
          <p:nvPr/>
        </p:nvSpPr>
        <p:spPr>
          <a:xfrm>
            <a:off x="3935211" y="2849184"/>
            <a:ext cx="1241775" cy="1477328"/>
          </a:xfrm>
          <a:prstGeom prst="rect">
            <a:avLst/>
          </a:prstGeom>
          <a:solidFill>
            <a:schemeClr val="accent3">
              <a:lumMod val="40000"/>
              <a:lumOff val="60000"/>
            </a:schemeClr>
          </a:solid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500" b="1" i="0" u="none" strike="noStrike" kern="1200" cap="none" spc="0" normalizeH="0" baseline="0" noProof="0" dirty="0">
                <a:ln>
                  <a:noFill/>
                </a:ln>
                <a:solidFill>
                  <a:prstClr val="black"/>
                </a:solidFill>
                <a:effectLst/>
                <a:uLnTx/>
                <a:uFillTx/>
                <a:latin typeface="Tahoma"/>
                <a:ea typeface="Tahoma"/>
                <a:cs typeface="Tahoma"/>
              </a:rPr>
              <a:t>Stage 3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500" b="1" dirty="0">
              <a:solidFill>
                <a:prstClr val="black"/>
              </a:solidFill>
              <a:latin typeface="Tahoma"/>
              <a:ea typeface="Tahoma"/>
              <a:cs typeface="Tahoma"/>
            </a:endParaRPr>
          </a:p>
          <a:p>
            <a:pPr algn="ctr">
              <a:defRPr/>
            </a:pPr>
            <a:r>
              <a:rPr lang="en-AU" sz="1500" dirty="0">
                <a:solidFill>
                  <a:prstClr val="black"/>
                </a:solidFill>
                <a:latin typeface="Tahoma"/>
                <a:ea typeface="Tahoma"/>
                <a:cs typeface="Tahoma"/>
              </a:rPr>
              <a:t>Right Fit For Risk (RFFR)</a:t>
            </a:r>
          </a:p>
          <a:p>
            <a:pPr algn="ctr">
              <a:defRPr/>
            </a:pPr>
            <a:r>
              <a:rPr lang="en-AU" sz="1500" dirty="0">
                <a:solidFill>
                  <a:prstClr val="black"/>
                </a:solidFill>
                <a:latin typeface="Tahoma"/>
                <a:ea typeface="Tahoma"/>
                <a:cs typeface="Tahoma"/>
              </a:rPr>
              <a:t>assessment</a:t>
            </a:r>
          </a:p>
          <a:p>
            <a:pPr algn="ctr">
              <a:defRPr/>
            </a:pPr>
            <a:r>
              <a:rPr kumimoji="0" lang="en-AU" sz="1500" b="0" i="0" u="none" strike="noStrike" kern="1200" cap="none" spc="0" normalizeH="0" baseline="0" noProof="0" dirty="0">
                <a:ln>
                  <a:noFill/>
                </a:ln>
                <a:solidFill>
                  <a:prstClr val="black"/>
                </a:solidFill>
                <a:effectLst/>
                <a:uLnTx/>
                <a:uFillTx/>
                <a:latin typeface="Tahoma"/>
                <a:ea typeface="Tahoma"/>
                <a:cs typeface="Tahoma"/>
              </a:rPr>
              <a:t> </a:t>
            </a:r>
            <a:endParaRPr lang="en-US" sz="1500" b="0" i="0" u="none" strike="noStrike" kern="1200" cap="none" spc="0" normalizeH="0" baseline="0" noProof="0" dirty="0">
              <a:ln>
                <a:noFill/>
              </a:ln>
              <a:solidFill>
                <a:prstClr val="black"/>
              </a:solidFill>
              <a:effectLst/>
              <a:uLnTx/>
              <a:uFillTx/>
              <a:latin typeface="Tahoma"/>
              <a:ea typeface="Tahoma"/>
              <a:cs typeface="Tahoma"/>
            </a:endParaRPr>
          </a:p>
        </p:txBody>
      </p:sp>
      <p:sp>
        <p:nvSpPr>
          <p:cNvPr id="41" name="TextBox 31">
            <a:extLst>
              <a:ext uri="{FF2B5EF4-FFF2-40B4-BE49-F238E27FC236}">
                <a16:creationId xmlns:a16="http://schemas.microsoft.com/office/drawing/2014/main" id="{CE9E0CDB-2D30-739B-5B67-356374D09000}"/>
              </a:ext>
            </a:extLst>
          </p:cNvPr>
          <p:cNvSpPr txBox="1"/>
          <p:nvPr/>
        </p:nvSpPr>
        <p:spPr>
          <a:xfrm>
            <a:off x="10369066" y="2847166"/>
            <a:ext cx="1323625" cy="1708160"/>
          </a:xfrm>
          <a:prstGeom prst="rect">
            <a:avLst/>
          </a:prstGeom>
          <a:solidFill>
            <a:schemeClr val="accent3">
              <a:lumMod val="40000"/>
              <a:lumOff val="60000"/>
            </a:schemeClr>
          </a:solid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1500" b="1" i="0" u="none" strike="noStrike" kern="1200" cap="none" spc="0" normalizeH="0" baseline="0" noProof="0">
                <a:ln>
                  <a:noFill/>
                </a:ln>
                <a:solidFill>
                  <a:prstClr val="black"/>
                </a:solidFill>
                <a:effectLst/>
                <a:uLnTx/>
                <a:uFillTx/>
                <a:latin typeface="Tahoma"/>
                <a:ea typeface="Tahoma"/>
                <a:cs typeface="Tahoma"/>
              </a:rPr>
              <a:t>Stage </a:t>
            </a:r>
            <a:r>
              <a:rPr lang="en-AU" sz="1500" b="1">
                <a:solidFill>
                  <a:prstClr val="black"/>
                </a:solidFill>
                <a:latin typeface="Tahoma"/>
                <a:ea typeface="Tahoma"/>
                <a:cs typeface="Tahoma"/>
              </a:rPr>
              <a:t>7</a:t>
            </a:r>
            <a:endParaRPr kumimoji="0" lang="en-AU" sz="1500" b="1" i="0" u="none" strike="noStrike" kern="1200" cap="none" spc="0" normalizeH="0" baseline="0" noProof="0">
              <a:ln>
                <a:noFill/>
              </a:ln>
              <a:solidFill>
                <a:prstClr val="black"/>
              </a:solidFill>
              <a:effectLst/>
              <a:uLnTx/>
              <a:uFillTx/>
              <a:latin typeface="Tahoma"/>
              <a:ea typeface="Tahoma"/>
              <a:cs typeface="Tahoma"/>
            </a:endParaRPr>
          </a:p>
          <a:p>
            <a:pPr marL="0" marR="0" lvl="0" indent="0" algn="ctr" defTabSz="1218987" rtl="0" eaLnBrk="1" fontAlgn="auto" latinLnBrk="0" hangingPunct="1">
              <a:lnSpc>
                <a:spcPct val="100000"/>
              </a:lnSpc>
              <a:spcBef>
                <a:spcPts val="0"/>
              </a:spcBef>
              <a:spcAft>
                <a:spcPts val="0"/>
              </a:spcAft>
              <a:buClrTx/>
              <a:buSzTx/>
              <a:buFontTx/>
              <a:buNone/>
              <a:tabLst/>
              <a:defRPr/>
            </a:pPr>
            <a:endParaRPr lang="en-AU" sz="1500" b="1">
              <a:solidFill>
                <a:prstClr val="black"/>
              </a:solidFill>
              <a:latin typeface="Tahoma"/>
              <a:ea typeface="Tahoma"/>
              <a:cs typeface="Tahoma"/>
            </a:endParaRPr>
          </a:p>
          <a:p>
            <a:pPr algn="ctr" defTabSz="1218987">
              <a:defRPr/>
            </a:pPr>
            <a:r>
              <a:rPr kumimoji="0" lang="en-AU" sz="1500" b="0" i="0" u="none" strike="noStrike" kern="1200" cap="none" spc="0" normalizeH="0" baseline="0" noProof="0">
                <a:ln>
                  <a:noFill/>
                </a:ln>
                <a:solidFill>
                  <a:prstClr val="black"/>
                </a:solidFill>
                <a:effectLst/>
                <a:uLnTx/>
                <a:uFillTx/>
                <a:latin typeface="Tahoma"/>
                <a:ea typeface="Tahoma"/>
                <a:cs typeface="Tahoma"/>
              </a:rPr>
              <a:t>Negotiations </a:t>
            </a:r>
            <a:r>
              <a:rPr lang="en-AU" sz="1500">
                <a:solidFill>
                  <a:prstClr val="black"/>
                </a:solidFill>
                <a:latin typeface="Tahoma"/>
                <a:ea typeface="Tahoma"/>
                <a:cs typeface="Tahoma"/>
              </a:rPr>
              <a:t>with Respondents and</a:t>
            </a:r>
            <a:r>
              <a:rPr kumimoji="0" lang="en-AU" sz="1500" b="0" i="0" u="none" strike="noStrike" kern="1200" cap="none" spc="0" normalizeH="0" baseline="0" noProof="0">
                <a:ln>
                  <a:noFill/>
                </a:ln>
                <a:solidFill>
                  <a:prstClr val="black"/>
                </a:solidFill>
                <a:effectLst/>
                <a:uLnTx/>
                <a:uFillTx/>
                <a:latin typeface="Tahoma"/>
                <a:ea typeface="Tahoma"/>
                <a:cs typeface="Tahoma"/>
              </a:rPr>
              <a:t> final decisions</a:t>
            </a:r>
            <a:endParaRPr kumimoji="0" lang="en-PH" sz="1500" b="0" i="0" u="none" strike="noStrike" kern="0" cap="none" spc="0" normalizeH="0" baseline="0" noProof="0">
              <a:ln>
                <a:noFill/>
              </a:ln>
              <a:solidFill>
                <a:prstClr val="black"/>
              </a:solidFill>
              <a:effectLst/>
              <a:uLnTx/>
              <a:uFillTx/>
              <a:latin typeface="Tahoma"/>
              <a:ea typeface="+mn-ea"/>
              <a:cs typeface="+mn-cs"/>
            </a:endParaRPr>
          </a:p>
        </p:txBody>
      </p:sp>
      <p:sp>
        <p:nvSpPr>
          <p:cNvPr id="42" name="Freeform: Shape 41">
            <a:extLst>
              <a:ext uri="{FF2B5EF4-FFF2-40B4-BE49-F238E27FC236}">
                <a16:creationId xmlns:a16="http://schemas.microsoft.com/office/drawing/2014/main" id="{40271E52-730B-F004-4A18-7A5FA282C6EA}"/>
              </a:ext>
            </a:extLst>
          </p:cNvPr>
          <p:cNvSpPr/>
          <p:nvPr/>
        </p:nvSpPr>
        <p:spPr>
          <a:xfrm>
            <a:off x="5324940" y="2397674"/>
            <a:ext cx="647529" cy="621983"/>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PH">
              <a:solidFill>
                <a:schemeClr val="tx1"/>
              </a:solidFill>
            </a:endParaRPr>
          </a:p>
        </p:txBody>
      </p:sp>
      <p:sp>
        <p:nvSpPr>
          <p:cNvPr id="43" name="Rectangle 42">
            <a:extLst>
              <a:ext uri="{FF2B5EF4-FFF2-40B4-BE49-F238E27FC236}">
                <a16:creationId xmlns:a16="http://schemas.microsoft.com/office/drawing/2014/main" id="{D332553A-3882-76D9-C1D2-2CEDED6B85BA}"/>
              </a:ext>
            </a:extLst>
          </p:cNvPr>
          <p:cNvSpPr/>
          <p:nvPr/>
        </p:nvSpPr>
        <p:spPr>
          <a:xfrm>
            <a:off x="5488538" y="2708062"/>
            <a:ext cx="1339193" cy="2987509"/>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ea typeface="+mn-lt"/>
              <a:cs typeface="+mn-lt"/>
            </a:endParaRPr>
          </a:p>
        </p:txBody>
      </p:sp>
      <p:sp>
        <p:nvSpPr>
          <p:cNvPr id="44" name="TextBox 14">
            <a:extLst>
              <a:ext uri="{FF2B5EF4-FFF2-40B4-BE49-F238E27FC236}">
                <a16:creationId xmlns:a16="http://schemas.microsoft.com/office/drawing/2014/main" id="{8F0F8C54-A8ED-A8BE-4FB0-FEA685B37B8C}"/>
              </a:ext>
            </a:extLst>
          </p:cNvPr>
          <p:cNvSpPr txBox="1"/>
          <p:nvPr/>
        </p:nvSpPr>
        <p:spPr>
          <a:xfrm>
            <a:off x="5518918" y="2849021"/>
            <a:ext cx="1258869" cy="1246495"/>
          </a:xfrm>
          <a:prstGeom prst="rect">
            <a:avLst/>
          </a:prstGeom>
          <a:solidFill>
            <a:schemeClr val="accent3">
              <a:lumMod val="40000"/>
              <a:lumOff val="60000"/>
            </a:schemeClr>
          </a:solid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1500" b="1" dirty="0">
                <a:ea typeface="+mn-lt"/>
                <a:cs typeface="+mn-lt"/>
              </a:rPr>
              <a:t>Stage 4</a:t>
            </a:r>
            <a:r>
              <a:rPr lang="en-AU" sz="1500" dirty="0">
                <a:ea typeface="+mn-lt"/>
                <a:cs typeface="+mn-lt"/>
              </a:rPr>
              <a:t> </a:t>
            </a:r>
          </a:p>
          <a:p>
            <a:pPr algn="ctr"/>
            <a:endParaRPr lang="en-AU" sz="1500" dirty="0">
              <a:ea typeface="+mn-lt"/>
              <a:cs typeface="+mn-lt"/>
            </a:endParaRPr>
          </a:p>
          <a:p>
            <a:pPr algn="ctr"/>
            <a:r>
              <a:rPr lang="en-AU" sz="1500" dirty="0">
                <a:ea typeface="+mn-lt"/>
                <a:cs typeface="+mn-lt"/>
              </a:rPr>
              <a:t>Financial viability assessment</a:t>
            </a:r>
            <a:endParaRPr lang="en-US" sz="1500" dirty="0"/>
          </a:p>
        </p:txBody>
      </p:sp>
      <p:sp>
        <p:nvSpPr>
          <p:cNvPr id="45" name="Freeform: Shape 44">
            <a:extLst>
              <a:ext uri="{FF2B5EF4-FFF2-40B4-BE49-F238E27FC236}">
                <a16:creationId xmlns:a16="http://schemas.microsoft.com/office/drawing/2014/main" id="{A80291B9-8E3D-0C4C-BA59-C03E60A571AD}"/>
              </a:ext>
            </a:extLst>
          </p:cNvPr>
          <p:cNvSpPr/>
          <p:nvPr/>
        </p:nvSpPr>
        <p:spPr>
          <a:xfrm>
            <a:off x="8594863" y="2429557"/>
            <a:ext cx="647529" cy="62198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PH">
              <a:solidFill>
                <a:schemeClr val="tx1"/>
              </a:solidFill>
            </a:endParaRPr>
          </a:p>
        </p:txBody>
      </p:sp>
      <p:sp>
        <p:nvSpPr>
          <p:cNvPr id="46" name="Rectangle 45">
            <a:extLst>
              <a:ext uri="{FF2B5EF4-FFF2-40B4-BE49-F238E27FC236}">
                <a16:creationId xmlns:a16="http://schemas.microsoft.com/office/drawing/2014/main" id="{D929E29F-3276-36CD-713E-1DDF18863369}"/>
              </a:ext>
            </a:extLst>
          </p:cNvPr>
          <p:cNvSpPr/>
          <p:nvPr/>
        </p:nvSpPr>
        <p:spPr>
          <a:xfrm>
            <a:off x="8753887" y="2739945"/>
            <a:ext cx="1351648" cy="2986025"/>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ea typeface="+mn-lt"/>
              <a:cs typeface="+mn-lt"/>
            </a:endParaRPr>
          </a:p>
        </p:txBody>
      </p:sp>
      <p:sp>
        <p:nvSpPr>
          <p:cNvPr id="47" name="TextBox 17">
            <a:extLst>
              <a:ext uri="{FF2B5EF4-FFF2-40B4-BE49-F238E27FC236}">
                <a16:creationId xmlns:a16="http://schemas.microsoft.com/office/drawing/2014/main" id="{974FFAA3-A784-F282-7EC6-031F2DAE75BD}"/>
              </a:ext>
            </a:extLst>
          </p:cNvPr>
          <p:cNvSpPr txBox="1"/>
          <p:nvPr/>
        </p:nvSpPr>
        <p:spPr>
          <a:xfrm>
            <a:off x="8793159" y="2843332"/>
            <a:ext cx="1274038" cy="1938992"/>
          </a:xfrm>
          <a:prstGeom prst="rect">
            <a:avLst/>
          </a:prstGeom>
          <a:solidFill>
            <a:schemeClr val="accent3">
              <a:lumMod val="40000"/>
              <a:lumOff val="60000"/>
            </a:schemeClr>
          </a:solid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1500" b="1" dirty="0">
                <a:ea typeface="+mn-lt"/>
                <a:cs typeface="+mn-lt"/>
              </a:rPr>
              <a:t>Stage 6</a:t>
            </a:r>
            <a:r>
              <a:rPr lang="en-AU" sz="1500" dirty="0">
                <a:ea typeface="+mn-lt"/>
                <a:cs typeface="+mn-lt"/>
              </a:rPr>
              <a:t> </a:t>
            </a:r>
          </a:p>
          <a:p>
            <a:pPr algn="ctr"/>
            <a:endParaRPr lang="en-AU" sz="1500" dirty="0">
              <a:ea typeface="+mn-lt"/>
              <a:cs typeface="+mn-lt"/>
            </a:endParaRPr>
          </a:p>
          <a:p>
            <a:pPr algn="ctr"/>
            <a:r>
              <a:rPr lang="en-AU" sz="1500" dirty="0">
                <a:ea typeface="+mn-lt"/>
                <a:cs typeface="+mn-lt"/>
              </a:rPr>
              <a:t>Value for money assessment and recommendations</a:t>
            </a:r>
          </a:p>
        </p:txBody>
      </p:sp>
      <p:sp>
        <p:nvSpPr>
          <p:cNvPr id="3" name="TextBox 3">
            <a:extLst>
              <a:ext uri="{FF2B5EF4-FFF2-40B4-BE49-F238E27FC236}">
                <a16:creationId xmlns:a16="http://schemas.microsoft.com/office/drawing/2014/main" id="{4C51723E-AC54-9E43-EF14-2B6820C20DC0}"/>
              </a:ext>
            </a:extLst>
          </p:cNvPr>
          <p:cNvSpPr txBox="1"/>
          <p:nvPr/>
        </p:nvSpPr>
        <p:spPr>
          <a:xfrm>
            <a:off x="7406567" y="6515305"/>
            <a:ext cx="4042187" cy="338554"/>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600" dirty="0"/>
              <a:t>RFT reference: </a:t>
            </a:r>
            <a:r>
              <a:rPr lang="en-AU" sz="1600" b="1" dirty="0"/>
              <a:t>6.3 </a:t>
            </a:r>
            <a:r>
              <a:rPr lang="en-AU" sz="1600" dirty="0"/>
              <a:t>Evaluation of Tenders</a:t>
            </a:r>
          </a:p>
        </p:txBody>
      </p:sp>
    </p:spTree>
    <p:extLst>
      <p:ext uri="{BB962C8B-B14F-4D97-AF65-F5344CB8AC3E}">
        <p14:creationId xmlns:p14="http://schemas.microsoft.com/office/powerpoint/2010/main" val="4030532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07F6681-2E87-C04C-2130-25EAA005C61D}"/>
              </a:ext>
            </a:extLst>
          </p:cNvPr>
          <p:cNvSpPr/>
          <p:nvPr/>
        </p:nvSpPr>
        <p:spPr>
          <a:xfrm>
            <a:off x="0" y="2289213"/>
            <a:ext cx="12192000" cy="2823882"/>
          </a:xfrm>
          <a:prstGeom prst="rect">
            <a:avLst/>
          </a:prstGeom>
          <a:solidFill>
            <a:srgbClr val="00A2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a:extLst>
              <a:ext uri="{FF2B5EF4-FFF2-40B4-BE49-F238E27FC236}">
                <a16:creationId xmlns:a16="http://schemas.microsoft.com/office/drawing/2014/main" id="{214C634C-3FF9-DACC-3C66-08614A9B61A2}"/>
              </a:ext>
            </a:extLst>
          </p:cNvPr>
          <p:cNvSpPr/>
          <p:nvPr/>
        </p:nvSpPr>
        <p:spPr>
          <a:xfrm>
            <a:off x="0" y="182304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a:extLst>
              <a:ext uri="{FF2B5EF4-FFF2-40B4-BE49-F238E27FC236}">
                <a16:creationId xmlns:a16="http://schemas.microsoft.com/office/drawing/2014/main" id="{133BB657-9291-D473-A475-1AF3D0BC9AD7}"/>
              </a:ext>
            </a:extLst>
          </p:cNvPr>
          <p:cNvSpPr/>
          <p:nvPr/>
        </p:nvSpPr>
        <p:spPr>
          <a:xfrm>
            <a:off x="0" y="5113095"/>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DF9D4833-7367-969A-A9D2-A26AB515BE67}"/>
              </a:ext>
            </a:extLst>
          </p:cNvPr>
          <p:cNvSpPr>
            <a:spLocks noGrp="1"/>
          </p:cNvSpPr>
          <p:nvPr/>
        </p:nvSpPr>
        <p:spPr>
          <a:xfrm>
            <a:off x="500858" y="457943"/>
            <a:ext cx="9134461" cy="677108"/>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4400" b="0" kern="1200">
                <a:solidFill>
                  <a:schemeClr val="accent1"/>
                </a:solidFill>
                <a:latin typeface="+mj-lt"/>
                <a:ea typeface="+mj-ea"/>
                <a:cs typeface="+mj-cs"/>
              </a:defRPr>
            </a:lvl1pPr>
          </a:lstStyle>
          <a:p>
            <a:r>
              <a:rPr lang="en-US">
                <a:solidFill>
                  <a:srgbClr val="005568"/>
                </a:solidFill>
                <a:latin typeface="Tahoma" panose="020B0604030504040204" pitchFamily="34" charset="0"/>
                <a:ea typeface="Tahoma" panose="020B0604030504040204" pitchFamily="34" charset="0"/>
                <a:cs typeface="Tahoma" panose="020B0604030504040204" pitchFamily="34" charset="0"/>
              </a:rPr>
              <a:t>Acknowledgement of Country</a:t>
            </a:r>
          </a:p>
        </p:txBody>
      </p:sp>
      <p:sp>
        <p:nvSpPr>
          <p:cNvPr id="3" name="TextBox 38">
            <a:extLst>
              <a:ext uri="{FF2B5EF4-FFF2-40B4-BE49-F238E27FC236}">
                <a16:creationId xmlns:a16="http://schemas.microsoft.com/office/drawing/2014/main" id="{8925005D-1500-34CA-2AFD-A8F19300D40A}"/>
              </a:ext>
            </a:extLst>
          </p:cNvPr>
          <p:cNvSpPr txBox="1"/>
          <p:nvPr/>
        </p:nvSpPr>
        <p:spPr>
          <a:xfrm>
            <a:off x="3619439" y="2546992"/>
            <a:ext cx="8218453" cy="2308324"/>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2400" u="none" strike="noStrike" kern="1200" cap="none" spc="0" normalizeH="0" baseline="0" noProof="0" dirty="0">
                <a:ln>
                  <a:noFill/>
                </a:ln>
                <a:solidFill>
                  <a:schemeClr val="bg1"/>
                </a:solidFill>
                <a:effectLst/>
                <a:uLnTx/>
                <a:uFillTx/>
                <a:latin typeface="Tahoma"/>
                <a:ea typeface="+mn-ea"/>
                <a:cs typeface="Segoe UI"/>
              </a:rPr>
              <a:t>The Department of Social Services acknowledges Aboriginal and Torres Strait Islander peoples throughout Australia and their continuing connection to land, water, culture and community. </a:t>
            </a:r>
          </a:p>
          <a:p>
            <a:pPr marL="0" marR="0" lvl="0" indent="0" algn="ctr" defTabSz="1218987" rtl="0" eaLnBrk="1" fontAlgn="auto" latinLnBrk="0" hangingPunct="1">
              <a:lnSpc>
                <a:spcPct val="100000"/>
              </a:lnSpc>
              <a:spcBef>
                <a:spcPts val="0"/>
              </a:spcBef>
              <a:spcAft>
                <a:spcPts val="0"/>
              </a:spcAft>
              <a:buClrTx/>
              <a:buSzTx/>
              <a:buFontTx/>
              <a:buNone/>
              <a:tabLst/>
              <a:defRPr/>
            </a:pPr>
            <a:endParaRPr lang="en-AU" sz="2400" dirty="0">
              <a:solidFill>
                <a:schemeClr val="bg1"/>
              </a:solidFill>
              <a:latin typeface="Tahoma"/>
              <a:cs typeface="Segoe UI"/>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2400" u="none" strike="noStrike" kern="1200" cap="none" spc="0" normalizeH="0" baseline="0" noProof="0" dirty="0">
                <a:ln>
                  <a:noFill/>
                </a:ln>
                <a:solidFill>
                  <a:schemeClr val="bg1"/>
                </a:solidFill>
                <a:effectLst/>
                <a:uLnTx/>
                <a:uFillTx/>
                <a:latin typeface="Tahoma"/>
                <a:ea typeface="+mn-ea"/>
                <a:cs typeface="Segoe UI"/>
              </a:rPr>
              <a:t>We pay our respects to the Elders both past and present.</a:t>
            </a:r>
            <a:endParaRPr kumimoji="0" lang="en-AU" sz="2000" u="none" strike="noStrike" kern="1200" cap="none" spc="0" normalizeH="0" baseline="0" noProof="0" dirty="0">
              <a:ln>
                <a:noFill/>
              </a:ln>
              <a:solidFill>
                <a:schemeClr val="bg1"/>
              </a:solidFill>
              <a:effectLst/>
              <a:uLnTx/>
              <a:uFillTx/>
              <a:latin typeface="Segoe UI"/>
              <a:ea typeface="+mn-ea"/>
              <a:cs typeface="Segoe UI"/>
            </a:endParaRPr>
          </a:p>
        </p:txBody>
      </p:sp>
      <p:sp>
        <p:nvSpPr>
          <p:cNvPr id="9" name="Oval 8">
            <a:extLst>
              <a:ext uri="{FF2B5EF4-FFF2-40B4-BE49-F238E27FC236}">
                <a16:creationId xmlns:a16="http://schemas.microsoft.com/office/drawing/2014/main" id="{3700C24F-B2AC-F915-3599-88D2550A414F}"/>
              </a:ext>
            </a:extLst>
          </p:cNvPr>
          <p:cNvSpPr/>
          <p:nvPr/>
        </p:nvSpPr>
        <p:spPr>
          <a:xfrm>
            <a:off x="232012" y="2330157"/>
            <a:ext cx="2736000" cy="2736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descr="This is an image of Australia depicted as an indigenous design of paths coming together as connected communities.." title="An image of Australia as an indigenous design">
            <a:extLst>
              <a:ext uri="{FF2B5EF4-FFF2-40B4-BE49-F238E27FC236}">
                <a16:creationId xmlns:a16="http://schemas.microsoft.com/office/drawing/2014/main" id="{523822B9-9D00-D143-0F97-B383B83DF050}"/>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4108" y="2546992"/>
            <a:ext cx="2371234" cy="2428230"/>
          </a:xfrm>
          <a:prstGeom prst="rect">
            <a:avLst/>
          </a:prstGeom>
        </p:spPr>
      </p:pic>
    </p:spTree>
    <p:extLst>
      <p:ext uri="{BB962C8B-B14F-4D97-AF65-F5344CB8AC3E}">
        <p14:creationId xmlns:p14="http://schemas.microsoft.com/office/powerpoint/2010/main" val="1133767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311266" y="357740"/>
            <a:ext cx="8675766" cy="1354217"/>
          </a:xfrm>
        </p:spPr>
        <p:txBody>
          <a:bodyPr/>
          <a:lstStyle/>
          <a:p>
            <a:r>
              <a:rPr lang="en-AU"/>
              <a:t>Request for Tender (RFT) process </a:t>
            </a:r>
            <a:br>
              <a:rPr lang="en-AU"/>
            </a:br>
            <a:r>
              <a:rPr lang="en-AU"/>
              <a:t>– Indigenous Procurement Policy </a:t>
            </a:r>
          </a:p>
        </p:txBody>
      </p:sp>
      <p:sp>
        <p:nvSpPr>
          <p:cNvPr id="8" name="Rectangle 7">
            <a:extLst>
              <a:ext uri="{FF2B5EF4-FFF2-40B4-BE49-F238E27FC236}">
                <a16:creationId xmlns:a16="http://schemas.microsoft.com/office/drawing/2014/main" id="{4530669B-FCA3-6EA8-3DF0-EF05451DED05}"/>
              </a:ext>
            </a:extLst>
          </p:cNvPr>
          <p:cNvSpPr/>
          <p:nvPr/>
        </p:nvSpPr>
        <p:spPr>
          <a:xfrm>
            <a:off x="313891" y="1833433"/>
            <a:ext cx="11547915" cy="430538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D663603-303F-DCB7-846A-F32FF43C9239}"/>
              </a:ext>
            </a:extLst>
          </p:cNvPr>
          <p:cNvSpPr txBox="1"/>
          <p:nvPr/>
        </p:nvSpPr>
        <p:spPr>
          <a:xfrm>
            <a:off x="211131" y="1972740"/>
            <a:ext cx="11551462" cy="3757057"/>
          </a:xfrm>
          <a:prstGeom prst="round2Diag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spcAft>
                <a:spcPts val="400"/>
              </a:spcAft>
              <a:buFont typeface="Wingdings"/>
              <a:buChar char="Ø"/>
            </a:pPr>
            <a:r>
              <a:rPr lang="en-AU" sz="2000"/>
              <a:t>The Indigenous Procurement Policy helps stimulate Indigenous entrepreneurship and business development, providing Indigenous Australians with more opportunities to participate in the economy. </a:t>
            </a:r>
          </a:p>
          <a:p>
            <a:pPr marL="571500" indent="-571500">
              <a:spcAft>
                <a:spcPts val="400"/>
              </a:spcAft>
              <a:buFont typeface="Wingdings"/>
              <a:buChar char="Ø"/>
            </a:pPr>
            <a:endParaRPr lang="en-AU" sz="2000"/>
          </a:p>
          <a:p>
            <a:pPr marL="571500" indent="-571500">
              <a:spcAft>
                <a:spcPts val="400"/>
              </a:spcAft>
              <a:buFont typeface="Wingdings"/>
              <a:buChar char="Ø"/>
            </a:pPr>
            <a:r>
              <a:rPr lang="en-AU" sz="2000">
                <a:ea typeface="Calibri"/>
                <a:cs typeface="Calibri"/>
              </a:rPr>
              <a:t>Mandatory Set Aside requirements will apply to this Request for Tender. </a:t>
            </a:r>
          </a:p>
          <a:p>
            <a:pPr marL="571500" indent="-571500">
              <a:spcAft>
                <a:spcPts val="400"/>
              </a:spcAft>
              <a:buFont typeface="Wingdings"/>
              <a:buChar char="Ø"/>
            </a:pPr>
            <a:endParaRPr lang="en-AU" sz="2000">
              <a:highlight>
                <a:srgbClr val="FFFF00"/>
              </a:highlight>
              <a:ea typeface="Tahoma"/>
              <a:cs typeface="Tahoma"/>
            </a:endParaRPr>
          </a:p>
          <a:p>
            <a:pPr marL="571500" indent="-571500">
              <a:spcAft>
                <a:spcPts val="400"/>
              </a:spcAft>
              <a:buFont typeface="Wingdings"/>
              <a:buChar char="Ø"/>
            </a:pPr>
            <a:r>
              <a:rPr lang="en-AU" sz="2000" kern="100">
                <a:effectLst/>
                <a:ea typeface="Calibri" panose="020F0502020204030204" pitchFamily="34" charset="0"/>
                <a:cs typeface="Arial" panose="020B0604020202020204" pitchFamily="34" charset="0"/>
              </a:rPr>
              <a:t>Any Tenders for the 9 ESAs listed in section 6.3.5 of the RFT, from Indigenous small to medium enterprises (SMEs) will be considered for offers of business before Tenders from other Respondents (that are not Indigenous SMEs) for those ESAs. </a:t>
            </a:r>
          </a:p>
          <a:p>
            <a:pPr marL="571500" indent="-571500">
              <a:spcAft>
                <a:spcPts val="400"/>
              </a:spcAft>
              <a:buFont typeface="Wingdings"/>
              <a:buChar char="Ø"/>
            </a:pPr>
            <a:endParaRPr lang="en-AU" sz="1900">
              <a:highlight>
                <a:srgbClr val="FFFF00"/>
              </a:highlight>
              <a:cs typeface="Calibri"/>
            </a:endParaRPr>
          </a:p>
        </p:txBody>
      </p:sp>
      <p:sp>
        <p:nvSpPr>
          <p:cNvPr id="3" name="TextBox 3">
            <a:extLst>
              <a:ext uri="{FF2B5EF4-FFF2-40B4-BE49-F238E27FC236}">
                <a16:creationId xmlns:a16="http://schemas.microsoft.com/office/drawing/2014/main" id="{4C51723E-AC54-9E43-EF14-2B6820C20DC0}"/>
              </a:ext>
            </a:extLst>
          </p:cNvPr>
          <p:cNvSpPr txBox="1"/>
          <p:nvPr/>
        </p:nvSpPr>
        <p:spPr>
          <a:xfrm>
            <a:off x="5625401" y="6524061"/>
            <a:ext cx="5957343" cy="338554"/>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600"/>
              <a:t>RFT reference: </a:t>
            </a:r>
            <a:r>
              <a:rPr lang="en-AU" sz="1600" b="1"/>
              <a:t>6.3.5 </a:t>
            </a:r>
            <a:r>
              <a:rPr lang="en-AU" sz="1600"/>
              <a:t>Stage 5 - Indigenous Procurement Policy</a:t>
            </a:r>
          </a:p>
        </p:txBody>
      </p:sp>
    </p:spTree>
    <p:extLst>
      <p:ext uri="{BB962C8B-B14F-4D97-AF65-F5344CB8AC3E}">
        <p14:creationId xmlns:p14="http://schemas.microsoft.com/office/powerpoint/2010/main" val="261944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D4C375A-D631-2CA0-6123-72291B8D7FCD}"/>
              </a:ext>
            </a:extLst>
          </p:cNvPr>
          <p:cNvSpPr/>
          <p:nvPr/>
        </p:nvSpPr>
        <p:spPr>
          <a:xfrm>
            <a:off x="0" y="5159793"/>
            <a:ext cx="4959986"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Lst>
          </p:cNvPr>
          <p:cNvSpPr/>
          <p:nvPr/>
        </p:nvSpPr>
        <p:spPr>
          <a:xfrm flipH="1">
            <a:off x="7480261" y="5159793"/>
            <a:ext cx="4708563"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2" name="Title 1"/>
          <p:cNvSpPr>
            <a:spLocks noGrp="1"/>
          </p:cNvSpPr>
          <p:nvPr>
            <p:ph type="title"/>
          </p:nvPr>
        </p:nvSpPr>
        <p:spPr>
          <a:xfrm>
            <a:off x="540000" y="273600"/>
            <a:ext cx="7972148" cy="677108"/>
          </a:xfrm>
        </p:spPr>
        <p:txBody>
          <a:bodyPr/>
          <a:lstStyle/>
          <a:p>
            <a:r>
              <a:rPr lang="en-AU"/>
              <a:t>How will tenders be assessed?</a:t>
            </a:r>
          </a:p>
        </p:txBody>
      </p:sp>
      <p:sp>
        <p:nvSpPr>
          <p:cNvPr id="4" name="Rectangle 3">
            <a:extLst>
              <a:ext uri="{FF2B5EF4-FFF2-40B4-BE49-F238E27FC236}">
                <a16:creationId xmlns:a16="http://schemas.microsoft.com/office/drawing/2014/main" id="{97BC8B4C-ABF3-7AE2-B8C6-85F61BDA6967}"/>
              </a:ext>
            </a:extLst>
          </p:cNvPr>
          <p:cNvSpPr/>
          <p:nvPr/>
        </p:nvSpPr>
        <p:spPr>
          <a:xfrm>
            <a:off x="0" y="4691899"/>
            <a:ext cx="495998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Lst>
          </p:cNvPr>
          <p:cNvSpPr/>
          <p:nvPr/>
        </p:nvSpPr>
        <p:spPr>
          <a:xfrm flipH="1">
            <a:off x="7480263" y="4691899"/>
            <a:ext cx="4708562"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8" name="Group 7">
            <a:extLst>
              <a:ext uri="{FF2B5EF4-FFF2-40B4-BE49-F238E27FC236}">
                <a16:creationId xmlns:a16="http://schemas.microsoft.com/office/drawing/2014/main" id="{2EB98DDC-60B8-D260-A633-AC7EF682118E}"/>
              </a:ext>
            </a:extLst>
          </p:cNvPr>
          <p:cNvGrpSpPr/>
          <p:nvPr/>
        </p:nvGrpSpPr>
        <p:grpSpPr>
          <a:xfrm>
            <a:off x="479037" y="1902462"/>
            <a:ext cx="5555999" cy="4282946"/>
            <a:chOff x="987086" y="1844824"/>
            <a:chExt cx="2520276" cy="3497135"/>
          </a:xfrm>
        </p:grpSpPr>
        <p:sp>
          <p:nvSpPr>
            <p:cNvPr id="9" name="Rectangle 8">
              <a:extLst>
                <a:ext uri="{FF2B5EF4-FFF2-40B4-BE49-F238E27FC236}">
                  <a16:creationId xmlns:a16="http://schemas.microsoft.com/office/drawing/2014/main" id="{4CC8F4B9-78AC-F169-8B16-80DECEBF9D2F}"/>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Freeform: Shape 9">
              <a:extLst>
                <a:ext uri="{FF2B5EF4-FFF2-40B4-BE49-F238E27FC236}">
                  <a16:creationId xmlns:a16="http://schemas.microsoft.com/office/drawing/2014/main" id="{2CDD201D-6974-E2C9-D096-6E555815B3F3}"/>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11" name="Group 10">
            <a:extLst>
              <a:ext uri="{FF2B5EF4-FFF2-40B4-BE49-F238E27FC236}">
                <a16:creationId xmlns:a16="http://schemas.microsoft.com/office/drawing/2014/main" id="{8B3C603E-E0D8-AB62-BF44-234BC3406754}"/>
              </a:ext>
            </a:extLst>
          </p:cNvPr>
          <p:cNvGrpSpPr/>
          <p:nvPr/>
        </p:nvGrpSpPr>
        <p:grpSpPr>
          <a:xfrm>
            <a:off x="6263625" y="1902462"/>
            <a:ext cx="5688297" cy="4078467"/>
            <a:chOff x="4880085" y="1844824"/>
            <a:chExt cx="2520276" cy="3497135"/>
          </a:xfrm>
        </p:grpSpPr>
        <p:sp>
          <p:nvSpPr>
            <p:cNvPr id="12" name="Rectangle 11">
              <a:extLst>
                <a:ext uri="{FF2B5EF4-FFF2-40B4-BE49-F238E27FC236}">
                  <a16:creationId xmlns:a16="http://schemas.microsoft.com/office/drawing/2014/main" id="{274A39BF-A38B-DF61-A9FF-4DF019301FDB}"/>
                </a:ext>
              </a:extLst>
            </p:cNvPr>
            <p:cNvSpPr/>
            <p:nvPr/>
          </p:nvSpPr>
          <p:spPr>
            <a:xfrm>
              <a:off x="4946851"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3" name="Freeform: Shape 12">
              <a:extLst>
                <a:ext uri="{FF2B5EF4-FFF2-40B4-BE49-F238E27FC236}">
                  <a16:creationId xmlns:a16="http://schemas.microsoft.com/office/drawing/2014/main" id="{EA027890-4784-2FF0-DA49-51FBF89891D1}"/>
                </a:ext>
              </a:extLst>
            </p:cNvPr>
            <p:cNvSpPr/>
            <p:nvPr/>
          </p:nvSpPr>
          <p:spPr>
            <a:xfrm flipV="1">
              <a:off x="4880085"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7" name="TextBox 16">
            <a:extLst>
              <a:ext uri="{FF2B5EF4-FFF2-40B4-BE49-F238E27FC236}">
                <a16:creationId xmlns:a16="http://schemas.microsoft.com/office/drawing/2014/main" id="{9A511D45-9818-06A3-25E3-98955851A8E0}"/>
              </a:ext>
            </a:extLst>
          </p:cNvPr>
          <p:cNvSpPr txBox="1"/>
          <p:nvPr/>
        </p:nvSpPr>
        <p:spPr>
          <a:xfrm>
            <a:off x="753445" y="2184718"/>
            <a:ext cx="5133077" cy="1669688"/>
          </a:xfrm>
          <a:prstGeom prst="rect">
            <a:avLst/>
          </a:prstGeom>
          <a:noFill/>
        </p:spPr>
        <p:txBody>
          <a:bodyPr wrap="square" lIns="91440" tIns="45720" rIns="91440" bIns="45720" rtlCol="0" anchor="t">
            <a:spAutoFit/>
          </a:bodyPr>
          <a:lstStyle/>
          <a:p>
            <a:pPr algn="ctr" defTabSz="1218987"/>
            <a:r>
              <a:rPr lang="en-AU" sz="2000" b="1">
                <a:solidFill>
                  <a:prstClr val="black"/>
                </a:solidFill>
              </a:rPr>
              <a:t>Weighted Evaluation Criteria (Selection Criteria)</a:t>
            </a:r>
            <a:endParaRPr lang="en-AU" sz="2000" b="1">
              <a:solidFill>
                <a:prstClr val="black"/>
              </a:solidFill>
              <a:ea typeface="Tahoma"/>
              <a:cs typeface="Tahoma"/>
            </a:endParaRPr>
          </a:p>
          <a:p>
            <a:pPr algn="ctr" defTabSz="1218987"/>
            <a:endParaRPr lang="en-AU" sz="2000">
              <a:solidFill>
                <a:prstClr val="black"/>
              </a:solidFill>
            </a:endParaRPr>
          </a:p>
          <a:p>
            <a:pPr marL="285750" indent="-285750" defTabSz="1218987">
              <a:buAutoNum type="arabicPeriod"/>
            </a:pPr>
            <a:r>
              <a:rPr lang="en-AU" sz="2000">
                <a:solidFill>
                  <a:prstClr val="black"/>
                </a:solidFill>
              </a:rPr>
              <a:t>Organisational Capability and Capacity</a:t>
            </a:r>
            <a:endParaRPr lang="en-AU" sz="2000">
              <a:solidFill>
                <a:prstClr val="black"/>
              </a:solidFill>
              <a:ea typeface="Tahoma"/>
              <a:cs typeface="Tahoma"/>
            </a:endParaRPr>
          </a:p>
          <a:p>
            <a:pPr marL="285750" indent="-285750" defTabSz="1218987">
              <a:spcBef>
                <a:spcPts val="300"/>
              </a:spcBef>
              <a:buAutoNum type="arabicPeriod"/>
            </a:pPr>
            <a:r>
              <a:rPr lang="en-AU" sz="2000">
                <a:solidFill>
                  <a:prstClr val="black"/>
                </a:solidFill>
              </a:rPr>
              <a:t>Quality </a:t>
            </a:r>
            <a:endParaRPr lang="en-AU" sz="2000">
              <a:solidFill>
                <a:prstClr val="black"/>
              </a:solidFill>
              <a:ea typeface="Tahoma"/>
              <a:cs typeface="Tahoma"/>
            </a:endParaRPr>
          </a:p>
        </p:txBody>
      </p:sp>
      <p:sp>
        <p:nvSpPr>
          <p:cNvPr id="18" name="TextBox 17">
            <a:extLst>
              <a:ext uri="{FF2B5EF4-FFF2-40B4-BE49-F238E27FC236}">
                <a16:creationId xmlns:a16="http://schemas.microsoft.com/office/drawing/2014/main" id="{7FAFA4D6-2E38-87AA-0B04-6F98324C0160}"/>
              </a:ext>
            </a:extLst>
          </p:cNvPr>
          <p:cNvSpPr txBox="1"/>
          <p:nvPr/>
        </p:nvSpPr>
        <p:spPr>
          <a:xfrm>
            <a:off x="6689352" y="2185246"/>
            <a:ext cx="5253486" cy="3016210"/>
          </a:xfrm>
          <a:prstGeom prst="rect">
            <a:avLst/>
          </a:prstGeom>
          <a:noFill/>
        </p:spPr>
        <p:txBody>
          <a:bodyPr wrap="square" lIns="91440" tIns="45720" rIns="91440" bIns="45720" rtlCol="0" anchor="t">
            <a:spAutoFit/>
          </a:bodyPr>
          <a:lstStyle/>
          <a:p>
            <a:pPr algn="ctr" defTabSz="1218987"/>
            <a:r>
              <a:rPr lang="en-PH" sz="2000" b="1">
                <a:solidFill>
                  <a:prstClr val="black"/>
                </a:solidFill>
              </a:rPr>
              <a:t>Unweighted Evaluation Criteria</a:t>
            </a:r>
            <a:endParaRPr lang="en-PH" sz="2000" b="1">
              <a:solidFill>
                <a:prstClr val="black"/>
              </a:solidFill>
              <a:ea typeface="Tahoma"/>
              <a:cs typeface="Tahoma"/>
            </a:endParaRPr>
          </a:p>
          <a:p>
            <a:pPr algn="ctr" defTabSz="1218987"/>
            <a:endParaRPr lang="en-PH" sz="2000" b="1">
              <a:solidFill>
                <a:prstClr val="black"/>
              </a:solidFill>
              <a:ea typeface="Tahoma"/>
              <a:cs typeface="Tahoma"/>
            </a:endParaRPr>
          </a:p>
          <a:p>
            <a:pPr marL="342900" indent="-342900" defTabSz="1218987">
              <a:spcAft>
                <a:spcPts val="300"/>
              </a:spcAft>
              <a:buFont typeface="Wingdings" panose="020B0604020202020204" pitchFamily="34" charset="0"/>
              <a:buChar char="Ø"/>
            </a:pPr>
            <a:r>
              <a:rPr lang="en-PH" sz="2000">
                <a:solidFill>
                  <a:prstClr val="black"/>
                </a:solidFill>
              </a:rPr>
              <a:t>Evaluation of Risk</a:t>
            </a:r>
            <a:endParaRPr lang="en-PH" sz="2000">
              <a:solidFill>
                <a:prstClr val="black"/>
              </a:solidFill>
              <a:ea typeface="Tahoma"/>
              <a:cs typeface="Tahoma"/>
            </a:endParaRPr>
          </a:p>
          <a:p>
            <a:pPr marL="342900" indent="-342900" defTabSz="1218987">
              <a:spcAft>
                <a:spcPts val="300"/>
              </a:spcAft>
              <a:buFont typeface="Wingdings" panose="020B0604020202020204" pitchFamily="34" charset="0"/>
              <a:buChar char="Ø"/>
            </a:pPr>
            <a:r>
              <a:rPr lang="en-PH" sz="2000">
                <a:solidFill>
                  <a:prstClr val="black"/>
                </a:solidFill>
              </a:rPr>
              <a:t>Benefit to Australian economy</a:t>
            </a:r>
            <a:endParaRPr lang="en-PH" sz="2000">
              <a:solidFill>
                <a:prstClr val="black"/>
              </a:solidFill>
              <a:ea typeface="Tahoma"/>
              <a:cs typeface="Tahoma"/>
            </a:endParaRPr>
          </a:p>
          <a:p>
            <a:pPr marL="342900" indent="-342900" defTabSz="1218987">
              <a:spcAft>
                <a:spcPts val="300"/>
              </a:spcAft>
              <a:buFont typeface="Wingdings" panose="020B0604020202020204" pitchFamily="34" charset="0"/>
              <a:buChar char="Ø"/>
            </a:pPr>
            <a:r>
              <a:rPr lang="en-PH" sz="2000">
                <a:solidFill>
                  <a:prstClr val="black"/>
                </a:solidFill>
              </a:rPr>
              <a:t>Response to Modern Slavery practices</a:t>
            </a:r>
            <a:endParaRPr lang="en-PH" sz="2000">
              <a:solidFill>
                <a:prstClr val="black"/>
              </a:solidFill>
              <a:ea typeface="Tahoma"/>
              <a:cs typeface="Tahoma"/>
            </a:endParaRPr>
          </a:p>
          <a:p>
            <a:pPr marL="342900" indent="-342900" defTabSz="1218987">
              <a:spcAft>
                <a:spcPts val="300"/>
              </a:spcAft>
              <a:buFont typeface="Wingdings" panose="020B0604020202020204" pitchFamily="34" charset="0"/>
              <a:buChar char="Ø"/>
            </a:pPr>
            <a:r>
              <a:rPr lang="en-PH" sz="2000">
                <a:solidFill>
                  <a:prstClr val="black"/>
                </a:solidFill>
              </a:rPr>
              <a:t>Response to environmental sustainability statement </a:t>
            </a:r>
            <a:endParaRPr lang="en-PH" sz="2000">
              <a:solidFill>
                <a:prstClr val="black"/>
              </a:solidFill>
              <a:ea typeface="Tahoma"/>
              <a:cs typeface="Tahoma"/>
            </a:endParaRPr>
          </a:p>
          <a:p>
            <a:pPr marL="342900" indent="-342900" defTabSz="1218987">
              <a:buFont typeface="Wingdings" panose="020B0604020202020204" pitchFamily="34" charset="0"/>
              <a:buChar char="Ø"/>
            </a:pPr>
            <a:r>
              <a:rPr lang="en-PH" sz="2000">
                <a:solidFill>
                  <a:prstClr val="black"/>
                </a:solidFill>
              </a:rPr>
              <a:t>Response to multicultural access and equity  </a:t>
            </a:r>
            <a:endParaRPr lang="en-PH" sz="2000">
              <a:solidFill>
                <a:prstClr val="black"/>
              </a:solidFill>
              <a:ea typeface="Tahoma"/>
              <a:cs typeface="Tahoma"/>
            </a:endParaRPr>
          </a:p>
        </p:txBody>
      </p:sp>
      <p:sp>
        <p:nvSpPr>
          <p:cNvPr id="32" name="TextBox 2">
            <a:extLst>
              <a:ext uri="{FF2B5EF4-FFF2-40B4-BE49-F238E27FC236}">
                <a16:creationId xmlns:a16="http://schemas.microsoft.com/office/drawing/2014/main" id="{B8A8CCED-8200-5A00-2BA3-04BB89D0BA88}"/>
              </a:ext>
            </a:extLst>
          </p:cNvPr>
          <p:cNvSpPr txBox="1"/>
          <p:nvPr/>
        </p:nvSpPr>
        <p:spPr>
          <a:xfrm>
            <a:off x="4241269" y="1193560"/>
            <a:ext cx="3717065"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2800" b="1" u="sng">
                <a:solidFill>
                  <a:srgbClr val="007C82"/>
                </a:solidFill>
              </a:rPr>
              <a:t>Evaluation Criteria</a:t>
            </a:r>
            <a:r>
              <a:rPr lang="en-US" sz="2800" b="1" u="sng">
                <a:solidFill>
                  <a:srgbClr val="007C82"/>
                </a:solidFill>
              </a:rPr>
              <a:t>​ </a:t>
            </a:r>
          </a:p>
        </p:txBody>
      </p:sp>
      <p:sp>
        <p:nvSpPr>
          <p:cNvPr id="3" name="TextBox 3">
            <a:extLst>
              <a:ext uri="{FF2B5EF4-FFF2-40B4-BE49-F238E27FC236}">
                <a16:creationId xmlns:a16="http://schemas.microsoft.com/office/drawing/2014/main" id="{4C51723E-AC54-9E43-EF14-2B6820C20DC0}"/>
              </a:ext>
            </a:extLst>
          </p:cNvPr>
          <p:cNvSpPr txBox="1"/>
          <p:nvPr/>
        </p:nvSpPr>
        <p:spPr>
          <a:xfrm>
            <a:off x="7899452" y="6515304"/>
            <a:ext cx="3543957" cy="338554"/>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600"/>
              <a:t>RFT reference: </a:t>
            </a:r>
            <a:r>
              <a:rPr lang="en-AU" sz="1600" b="1"/>
              <a:t>5.1 </a:t>
            </a:r>
            <a:r>
              <a:rPr lang="en-AU" sz="1600"/>
              <a:t>Selection Criteria</a:t>
            </a:r>
          </a:p>
        </p:txBody>
      </p:sp>
    </p:spTree>
    <p:extLst>
      <p:ext uri="{BB962C8B-B14F-4D97-AF65-F5344CB8AC3E}">
        <p14:creationId xmlns:p14="http://schemas.microsoft.com/office/powerpoint/2010/main" val="3721955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73600"/>
            <a:ext cx="7972148" cy="677108"/>
          </a:xfrm>
        </p:spPr>
        <p:txBody>
          <a:bodyPr/>
          <a:lstStyle/>
          <a:p>
            <a:r>
              <a:rPr lang="en-AU"/>
              <a:t>Organisational Capability (SC1)</a:t>
            </a:r>
          </a:p>
        </p:txBody>
      </p:sp>
      <p:sp>
        <p:nvSpPr>
          <p:cNvPr id="4" name="Rectangle 3">
            <a:extLst>
              <a:ext uri="{FF2B5EF4-FFF2-40B4-BE49-F238E27FC236}">
                <a16:creationId xmlns:a16="http://schemas.microsoft.com/office/drawing/2014/main" id="{97BC8B4C-ABF3-7AE2-B8C6-85F61BDA6967}"/>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pic>
        <p:nvPicPr>
          <p:cNvPr id="32" name="Picture 31">
            <a:extLst>
              <a:ext uri="{FF2B5EF4-FFF2-40B4-BE49-F238E27FC236}">
                <a16:creationId xmlns:a16="http://schemas.microsoft.com/office/drawing/2014/main" id="{7E0DF764-9123-B053-3900-1D587FDF75E2}"/>
              </a:ext>
            </a:extLst>
          </p:cNvPr>
          <p:cNvPicPr>
            <a:picLocks noChangeAspect="1"/>
          </p:cNvPicPr>
          <p:nvPr/>
        </p:nvPicPr>
        <p:blipFill>
          <a:blip r:embed="rId3"/>
          <a:stretch>
            <a:fillRect/>
          </a:stretch>
        </p:blipFill>
        <p:spPr>
          <a:xfrm>
            <a:off x="3310648" y="1714207"/>
            <a:ext cx="5556708" cy="4549928"/>
          </a:xfrm>
          <a:prstGeom prst="rect">
            <a:avLst/>
          </a:prstGeom>
          <a:ln>
            <a:noFill/>
          </a:ln>
          <a:effectLst>
            <a:outerShdw blurRad="292100" dist="139700" dir="2700000" algn="tl" rotWithShape="0">
              <a:srgbClr val="333333">
                <a:alpha val="65000"/>
              </a:srgbClr>
            </a:outerShdw>
          </a:effectLst>
        </p:spPr>
      </p:pic>
      <p:sp>
        <p:nvSpPr>
          <p:cNvPr id="11" name="TextBox 10">
            <a:extLst>
              <a:ext uri="{FF2B5EF4-FFF2-40B4-BE49-F238E27FC236}">
                <a16:creationId xmlns:a16="http://schemas.microsoft.com/office/drawing/2014/main" id="{122FF0B8-4955-6640-0AF8-79B23CD603B7}"/>
              </a:ext>
            </a:extLst>
          </p:cNvPr>
          <p:cNvSpPr txBox="1"/>
          <p:nvPr/>
        </p:nvSpPr>
        <p:spPr>
          <a:xfrm>
            <a:off x="3600896" y="2116853"/>
            <a:ext cx="4990208" cy="3510833"/>
          </a:xfrm>
          <a:prstGeom prst="rect">
            <a:avLst/>
          </a:prstGeom>
          <a:noFill/>
        </p:spPr>
        <p:txBody>
          <a:bodyPr wrap="square" lIns="91440" tIns="45720" rIns="91440" bIns="45720" anchor="t">
            <a:spAutoFit/>
          </a:bodyPr>
          <a:lstStyle/>
          <a:p>
            <a:pPr>
              <a:lnSpc>
                <a:spcPct val="115000"/>
              </a:lnSpc>
              <a:spcAft>
                <a:spcPts val="1000"/>
              </a:spcAft>
            </a:pPr>
            <a:r>
              <a:rPr lang="en-AU" sz="2800" kern="100" dirty="0">
                <a:solidFill>
                  <a:schemeClr val="bg1"/>
                </a:solidFill>
                <a:effectLst/>
                <a:ea typeface="Calibri" panose="020F0502020204030204" pitchFamily="34" charset="0"/>
                <a:cs typeface="Arial" panose="020B0604020202020204" pitchFamily="34" charset="0"/>
              </a:rPr>
              <a:t>The extent to which the Respondent has demonstrated that its organisation has the capability and capacity to deliver OSAs and SWS Assessments, and/or WMS Assessments, (as applicable). </a:t>
            </a:r>
          </a:p>
        </p:txBody>
      </p:sp>
      <p:sp>
        <p:nvSpPr>
          <p:cNvPr id="8" name="TextBox 3">
            <a:extLst>
              <a:ext uri="{FF2B5EF4-FFF2-40B4-BE49-F238E27FC236}">
                <a16:creationId xmlns:a16="http://schemas.microsoft.com/office/drawing/2014/main" id="{BAA8997F-6BEB-BE7C-6D3F-D462571F3784}"/>
              </a:ext>
            </a:extLst>
          </p:cNvPr>
          <p:cNvSpPr txBox="1"/>
          <p:nvPr/>
        </p:nvSpPr>
        <p:spPr>
          <a:xfrm>
            <a:off x="4870808" y="6515305"/>
            <a:ext cx="6434910" cy="338554"/>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600"/>
              <a:t>RFT reference: </a:t>
            </a:r>
            <a:r>
              <a:rPr lang="en-AU" sz="1600" b="1"/>
              <a:t>5.1.1 </a:t>
            </a:r>
            <a:r>
              <a:rPr lang="en-AU" sz="1600"/>
              <a:t>Selection Criterion 1 – Organisational Capability</a:t>
            </a:r>
          </a:p>
        </p:txBody>
      </p:sp>
    </p:spTree>
    <p:extLst>
      <p:ext uri="{BB962C8B-B14F-4D97-AF65-F5344CB8AC3E}">
        <p14:creationId xmlns:p14="http://schemas.microsoft.com/office/powerpoint/2010/main" val="3177705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73600"/>
            <a:ext cx="9022619" cy="677108"/>
          </a:xfrm>
        </p:spPr>
        <p:txBody>
          <a:bodyPr/>
          <a:lstStyle/>
          <a:p>
            <a:r>
              <a:rPr lang="en-AU"/>
              <a:t>Quality (SC2)</a:t>
            </a:r>
          </a:p>
        </p:txBody>
      </p:sp>
      <p:sp>
        <p:nvSpPr>
          <p:cNvPr id="4" name="Rectangle 3">
            <a:extLst>
              <a:ext uri="{FF2B5EF4-FFF2-40B4-BE49-F238E27FC236}">
                <a16:creationId xmlns:a16="http://schemas.microsoft.com/office/drawing/2014/main" id="{97BC8B4C-ABF3-7AE2-B8C6-85F61BDA6967}"/>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pic>
        <p:nvPicPr>
          <p:cNvPr id="3" name="Picture 2">
            <a:extLst>
              <a:ext uri="{FF2B5EF4-FFF2-40B4-BE49-F238E27FC236}">
                <a16:creationId xmlns:a16="http://schemas.microsoft.com/office/drawing/2014/main" id="{C91F8179-9134-7FAC-3094-1E146BA2237E}"/>
              </a:ext>
            </a:extLst>
          </p:cNvPr>
          <p:cNvPicPr>
            <a:picLocks noChangeAspect="1"/>
          </p:cNvPicPr>
          <p:nvPr/>
        </p:nvPicPr>
        <p:blipFill>
          <a:blip r:embed="rId3"/>
          <a:stretch>
            <a:fillRect/>
          </a:stretch>
        </p:blipFill>
        <p:spPr>
          <a:xfrm>
            <a:off x="3312825" y="1709094"/>
            <a:ext cx="5556708" cy="4392844"/>
          </a:xfrm>
          <a:prstGeom prst="rect">
            <a:avLst/>
          </a:prstGeom>
        </p:spPr>
      </p:pic>
      <p:sp>
        <p:nvSpPr>
          <p:cNvPr id="32" name="TextBox 31">
            <a:extLst>
              <a:ext uri="{FF2B5EF4-FFF2-40B4-BE49-F238E27FC236}">
                <a16:creationId xmlns:a16="http://schemas.microsoft.com/office/drawing/2014/main" id="{828DE78F-D81E-643C-D095-0F0CF833DAF1}"/>
              </a:ext>
            </a:extLst>
          </p:cNvPr>
          <p:cNvSpPr txBox="1"/>
          <p:nvPr/>
        </p:nvSpPr>
        <p:spPr>
          <a:xfrm>
            <a:off x="3604833" y="2116853"/>
            <a:ext cx="4972692" cy="3510833"/>
          </a:xfrm>
          <a:prstGeom prst="rect">
            <a:avLst/>
          </a:prstGeom>
          <a:noFill/>
        </p:spPr>
        <p:txBody>
          <a:bodyPr wrap="square" rtlCol="0">
            <a:spAutoFit/>
          </a:bodyPr>
          <a:lstStyle/>
          <a:p>
            <a:pPr>
              <a:lnSpc>
                <a:spcPct val="115000"/>
              </a:lnSpc>
              <a:spcAft>
                <a:spcPts val="1000"/>
              </a:spcAft>
            </a:pPr>
            <a:r>
              <a:rPr lang="en-AU" sz="2800" kern="100">
                <a:solidFill>
                  <a:schemeClr val="bg1"/>
                </a:solidFill>
                <a:effectLst/>
                <a:ea typeface="Calibri" panose="020F0502020204030204" pitchFamily="34" charset="0"/>
                <a:cs typeface="Arial" panose="020B0604020202020204" pitchFamily="34" charset="0"/>
              </a:rPr>
              <a:t>The extent to which the Respondent has demonstrated that its organisation will provide quality Services, including any Services provided by Subcontractors (if applicable). </a:t>
            </a:r>
          </a:p>
        </p:txBody>
      </p:sp>
      <p:sp>
        <p:nvSpPr>
          <p:cNvPr id="11" name="TextBox 3">
            <a:extLst>
              <a:ext uri="{FF2B5EF4-FFF2-40B4-BE49-F238E27FC236}">
                <a16:creationId xmlns:a16="http://schemas.microsoft.com/office/drawing/2014/main" id="{16A548B8-161F-BD90-FA2F-90792B972FA0}"/>
              </a:ext>
            </a:extLst>
          </p:cNvPr>
          <p:cNvSpPr txBox="1"/>
          <p:nvPr/>
        </p:nvSpPr>
        <p:spPr>
          <a:xfrm>
            <a:off x="5762599" y="6485998"/>
            <a:ext cx="5439923" cy="369332"/>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a:t>RFT reference: </a:t>
            </a:r>
            <a:r>
              <a:rPr lang="en-AU" b="1"/>
              <a:t>5.1.2 </a:t>
            </a:r>
            <a:r>
              <a:rPr lang="en-AU"/>
              <a:t>Selection Criterion 2 – Quality</a:t>
            </a:r>
          </a:p>
        </p:txBody>
      </p:sp>
    </p:spTree>
    <p:extLst>
      <p:ext uri="{BB962C8B-B14F-4D97-AF65-F5344CB8AC3E}">
        <p14:creationId xmlns:p14="http://schemas.microsoft.com/office/powerpoint/2010/main" val="322448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496881" y="348349"/>
            <a:ext cx="8675766" cy="677108"/>
          </a:xfrm>
        </p:spPr>
        <p:txBody>
          <a:bodyPr/>
          <a:lstStyle/>
          <a:p>
            <a:r>
              <a:rPr lang="en-AU"/>
              <a:t>Unweighted Evaluation Criteria </a:t>
            </a:r>
          </a:p>
        </p:txBody>
      </p:sp>
      <p:sp>
        <p:nvSpPr>
          <p:cNvPr id="17" name="TextBox 16">
            <a:extLst>
              <a:ext uri="{FF2B5EF4-FFF2-40B4-BE49-F238E27FC236}">
                <a16:creationId xmlns:a16="http://schemas.microsoft.com/office/drawing/2014/main" id="{3D663603-303F-DCB7-846A-F32FF43C9239}"/>
              </a:ext>
            </a:extLst>
          </p:cNvPr>
          <p:cNvSpPr txBox="1"/>
          <p:nvPr/>
        </p:nvSpPr>
        <p:spPr>
          <a:xfrm>
            <a:off x="1526344" y="1941281"/>
            <a:ext cx="8464386" cy="2712799"/>
          </a:xfrm>
          <a:prstGeom prst="round2DiagRect">
            <a:avLst/>
          </a:prstGeom>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spcAft>
                <a:spcPts val="400"/>
              </a:spcAft>
              <a:buFont typeface="Wingdings"/>
              <a:buChar char="Ø"/>
            </a:pPr>
            <a:r>
              <a:rPr lang="en-AU" sz="2800"/>
              <a:t>Evaluation of Risk </a:t>
            </a:r>
          </a:p>
          <a:p>
            <a:pPr marL="571500" indent="-571500">
              <a:spcAft>
                <a:spcPts val="400"/>
              </a:spcAft>
              <a:buFont typeface="Wingdings"/>
              <a:buChar char="Ø"/>
            </a:pPr>
            <a:r>
              <a:rPr lang="en-AU" sz="2800"/>
              <a:t>Modern Slavery</a:t>
            </a:r>
            <a:endParaRPr lang="en-AU" sz="2800">
              <a:ea typeface="Tahoma"/>
              <a:cs typeface="Tahoma"/>
            </a:endParaRPr>
          </a:p>
          <a:p>
            <a:pPr marL="571500" indent="-571500">
              <a:spcAft>
                <a:spcPts val="400"/>
              </a:spcAft>
              <a:buFont typeface="Wingdings"/>
              <a:buChar char="Ø"/>
            </a:pPr>
            <a:r>
              <a:rPr lang="en-AU" sz="2800"/>
              <a:t>Environmental sustainability</a:t>
            </a:r>
            <a:endParaRPr lang="en-AU" sz="2800">
              <a:ea typeface="Tahoma"/>
              <a:cs typeface="Tahoma"/>
            </a:endParaRPr>
          </a:p>
          <a:p>
            <a:pPr marL="571500" indent="-571500">
              <a:spcAft>
                <a:spcPts val="400"/>
              </a:spcAft>
              <a:buFont typeface="Wingdings"/>
              <a:buChar char="Ø"/>
            </a:pPr>
            <a:r>
              <a:rPr lang="en-AU" sz="2800"/>
              <a:t>Multicultural access and equity</a:t>
            </a:r>
            <a:endParaRPr lang="en-AU" sz="2800">
              <a:ea typeface="Tahoma"/>
              <a:cs typeface="Tahoma"/>
            </a:endParaRPr>
          </a:p>
          <a:p>
            <a:pPr marL="571500" indent="-571500">
              <a:spcAft>
                <a:spcPts val="400"/>
              </a:spcAft>
              <a:buFont typeface="Wingdings"/>
              <a:buChar char="Ø"/>
            </a:pPr>
            <a:r>
              <a:rPr lang="en-AU" sz="2800"/>
              <a:t>Benefit to the Australian economy </a:t>
            </a:r>
            <a:endParaRPr lang="en-AU" sz="2800">
              <a:ea typeface="Tahoma"/>
              <a:cs typeface="Tahoma"/>
            </a:endParaRPr>
          </a:p>
        </p:txBody>
      </p:sp>
      <p:sp>
        <p:nvSpPr>
          <p:cNvPr id="3" name="TextBox 3">
            <a:extLst>
              <a:ext uri="{FF2B5EF4-FFF2-40B4-BE49-F238E27FC236}">
                <a16:creationId xmlns:a16="http://schemas.microsoft.com/office/drawing/2014/main" id="{4C51723E-AC54-9E43-EF14-2B6820C20DC0}"/>
              </a:ext>
            </a:extLst>
          </p:cNvPr>
          <p:cNvSpPr txBox="1"/>
          <p:nvPr/>
        </p:nvSpPr>
        <p:spPr>
          <a:xfrm>
            <a:off x="6641400" y="6524061"/>
            <a:ext cx="4765498" cy="338554"/>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600"/>
              <a:t>RFT reference: </a:t>
            </a:r>
            <a:r>
              <a:rPr lang="en-AU" sz="1600" b="1"/>
              <a:t>5.2 </a:t>
            </a:r>
            <a:r>
              <a:rPr lang="en-AU" sz="1600"/>
              <a:t>Unweighted Evaluation Criteria</a:t>
            </a:r>
          </a:p>
        </p:txBody>
      </p:sp>
    </p:spTree>
    <p:extLst>
      <p:ext uri="{BB962C8B-B14F-4D97-AF65-F5344CB8AC3E}">
        <p14:creationId xmlns:p14="http://schemas.microsoft.com/office/powerpoint/2010/main" val="764764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E4B4D50-A9F2-59AC-D0BE-4175C51FF9DB}"/>
              </a:ext>
            </a:extLst>
          </p:cNvPr>
          <p:cNvSpPr>
            <a:spLocks noGrp="1"/>
          </p:cNvSpPr>
          <p:nvPr>
            <p:ph type="title"/>
          </p:nvPr>
        </p:nvSpPr>
        <p:spPr>
          <a:xfrm>
            <a:off x="614060" y="268717"/>
            <a:ext cx="10502478" cy="677108"/>
          </a:xfrm>
        </p:spPr>
        <p:txBody>
          <a:bodyPr/>
          <a:lstStyle/>
          <a:p>
            <a:r>
              <a:rPr lang="en-US">
                <a:ea typeface="+mj-lt"/>
                <a:cs typeface="+mj-lt"/>
              </a:rPr>
              <a:t>Financial viability and other checks </a:t>
            </a:r>
            <a:endParaRPr lang="en-US"/>
          </a:p>
        </p:txBody>
      </p:sp>
      <p:sp>
        <p:nvSpPr>
          <p:cNvPr id="8" name="Graphic 2">
            <a:extLst>
              <a:ext uri="{FF2B5EF4-FFF2-40B4-BE49-F238E27FC236}">
                <a16:creationId xmlns:a16="http://schemas.microsoft.com/office/drawing/2014/main" id="{72645726-C82B-7FFF-8416-E39BF34D56E4}"/>
              </a:ext>
            </a:extLst>
          </p:cNvPr>
          <p:cNvSpPr/>
          <p:nvPr/>
        </p:nvSpPr>
        <p:spPr>
          <a:xfrm>
            <a:off x="5599241" y="3096278"/>
            <a:ext cx="4195167" cy="3193215"/>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ln/>
        </p:spPr>
        <p:style>
          <a:lnRef idx="0">
            <a:schemeClr val="accent1"/>
          </a:lnRef>
          <a:fillRef idx="3">
            <a:schemeClr val="accent1"/>
          </a:fillRef>
          <a:effectRef idx="3">
            <a:schemeClr val="accent1"/>
          </a:effectRef>
          <a:fontRef idx="minor">
            <a:schemeClr val="lt1"/>
          </a:fontRef>
        </p:style>
        <p:txBody>
          <a:bodyPr lIns="36000" rIns="36000" rtlCol="0" anchor="ctr"/>
          <a:lstStyle/>
          <a:p>
            <a:pPr algn="ctr" defTabSz="914349">
              <a:lnSpc>
                <a:spcPct val="90000"/>
              </a:lnSpc>
              <a:spcAft>
                <a:spcPts val="300"/>
              </a:spcAft>
              <a:defRPr/>
            </a:pPr>
            <a:r>
              <a:rPr lang="en-US" sz="3600">
                <a:ea typeface="+mn-lt"/>
                <a:cs typeface="+mn-lt"/>
              </a:rPr>
              <a:t>Credentials </a:t>
            </a:r>
          </a:p>
          <a:p>
            <a:pPr algn="ctr" defTabSz="914349">
              <a:lnSpc>
                <a:spcPct val="90000"/>
              </a:lnSpc>
              <a:spcAft>
                <a:spcPts val="300"/>
              </a:spcAft>
              <a:defRPr/>
            </a:pPr>
            <a:r>
              <a:rPr lang="en-US" sz="3600">
                <a:ea typeface="+mn-lt"/>
                <a:cs typeface="+mn-lt"/>
              </a:rPr>
              <a:t>check</a:t>
            </a:r>
            <a:r>
              <a:rPr lang="en-US" sz="3600"/>
              <a:t>s</a:t>
            </a:r>
            <a:endParaRPr kumimoji="0" lang="en-AU" sz="4000" b="0" i="0" u="none" strike="noStrike" kern="1200" cap="none" spc="0" normalizeH="0" baseline="0" noProof="0">
              <a:ln>
                <a:noFill/>
              </a:ln>
              <a:effectLst/>
              <a:uLnTx/>
              <a:uFillTx/>
              <a:ea typeface="+mn-ea"/>
              <a:cs typeface="+mn-cs"/>
            </a:endParaRPr>
          </a:p>
        </p:txBody>
      </p:sp>
      <p:sp>
        <p:nvSpPr>
          <p:cNvPr id="9" name="Graphic 2">
            <a:extLst>
              <a:ext uri="{FF2B5EF4-FFF2-40B4-BE49-F238E27FC236}">
                <a16:creationId xmlns:a16="http://schemas.microsoft.com/office/drawing/2014/main" id="{78E9B91A-CE3F-F226-EFD5-5C3049C05B53}"/>
              </a:ext>
            </a:extLst>
          </p:cNvPr>
          <p:cNvSpPr/>
          <p:nvPr/>
        </p:nvSpPr>
        <p:spPr>
          <a:xfrm>
            <a:off x="1611064" y="1169789"/>
            <a:ext cx="4195167" cy="3193215"/>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ln/>
        </p:spPr>
        <p:style>
          <a:lnRef idx="0">
            <a:schemeClr val="accent2"/>
          </a:lnRef>
          <a:fillRef idx="3">
            <a:schemeClr val="accent2"/>
          </a:fillRef>
          <a:effectRef idx="3">
            <a:schemeClr val="accent2"/>
          </a:effectRef>
          <a:fontRef idx="minor">
            <a:schemeClr val="lt1"/>
          </a:fontRef>
        </p:style>
        <p:txBody>
          <a:bodyPr lIns="36000" rIns="36000" rtlCol="0" anchor="ctr"/>
          <a:lstStyle/>
          <a:p>
            <a:pPr marL="0" marR="0" lvl="0" indent="0" algn="ctr" defTabSz="914349" rtl="0" eaLnBrk="1" fontAlgn="auto" latinLnBrk="0" hangingPunct="1">
              <a:lnSpc>
                <a:spcPct val="90000"/>
              </a:lnSpc>
              <a:spcBef>
                <a:spcPts val="0"/>
              </a:spcBef>
              <a:spcAft>
                <a:spcPts val="300"/>
              </a:spcAft>
              <a:buClrTx/>
              <a:buSzTx/>
              <a:buFontTx/>
              <a:buNone/>
              <a:tabLst/>
              <a:defRPr/>
            </a:pPr>
            <a:r>
              <a:rPr lang="en-US" sz="3200"/>
              <a:t>Financial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sz="3200"/>
              <a:t>viability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sz="3200"/>
              <a:t>information </a:t>
            </a:r>
          </a:p>
          <a:p>
            <a:pPr marL="0" marR="0" lvl="0" indent="0" algn="ctr" defTabSz="914349" rtl="0" eaLnBrk="1" fontAlgn="auto" latinLnBrk="0" hangingPunct="1">
              <a:lnSpc>
                <a:spcPct val="90000"/>
              </a:lnSpc>
              <a:spcBef>
                <a:spcPts val="0"/>
              </a:spcBef>
              <a:spcAft>
                <a:spcPts val="300"/>
              </a:spcAft>
              <a:buClrTx/>
              <a:buSzTx/>
              <a:buFontTx/>
              <a:buNone/>
              <a:tabLst/>
              <a:defRPr/>
            </a:pPr>
            <a:endParaRPr kumimoji="0" lang="en-AU" sz="2000" b="0" i="0" u="none" strike="noStrike" kern="1200" cap="none" spc="0" normalizeH="0" baseline="0" noProof="0">
              <a:ln>
                <a:noFill/>
              </a:ln>
              <a:effectLst/>
              <a:uLnTx/>
              <a:uFillTx/>
              <a:ea typeface="+mn-ea"/>
              <a:cs typeface="+mn-cs"/>
            </a:endParaRPr>
          </a:p>
        </p:txBody>
      </p:sp>
      <p:sp>
        <p:nvSpPr>
          <p:cNvPr id="4" name="TextBox 3">
            <a:extLst>
              <a:ext uri="{FF2B5EF4-FFF2-40B4-BE49-F238E27FC236}">
                <a16:creationId xmlns:a16="http://schemas.microsoft.com/office/drawing/2014/main" id="{C1308177-7637-254C-EE99-5BDA88913B57}"/>
              </a:ext>
            </a:extLst>
          </p:cNvPr>
          <p:cNvSpPr txBox="1"/>
          <p:nvPr/>
        </p:nvSpPr>
        <p:spPr>
          <a:xfrm>
            <a:off x="6338011" y="6515305"/>
            <a:ext cx="5009445" cy="338554"/>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600"/>
              <a:t>RFT reference:</a:t>
            </a:r>
            <a:r>
              <a:rPr lang="en-AU" sz="1600" b="1"/>
              <a:t> 7.1 </a:t>
            </a:r>
            <a:r>
              <a:rPr lang="en-AU" sz="1600"/>
              <a:t>Financial viability and other check</a:t>
            </a:r>
          </a:p>
        </p:txBody>
      </p:sp>
    </p:spTree>
    <p:extLst>
      <p:ext uri="{BB962C8B-B14F-4D97-AF65-F5344CB8AC3E}">
        <p14:creationId xmlns:p14="http://schemas.microsoft.com/office/powerpoint/2010/main" val="2313049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F89F0378-59B2-5338-C804-2B134C16FA1C}"/>
              </a:ext>
            </a:extLst>
          </p:cNvPr>
          <p:cNvSpPr>
            <a:spLocks noGrp="1"/>
          </p:cNvSpPr>
          <p:nvPr>
            <p:ph type="title"/>
          </p:nvPr>
        </p:nvSpPr>
        <p:spPr>
          <a:xfrm>
            <a:off x="385653" y="238431"/>
            <a:ext cx="10502478" cy="677108"/>
          </a:xfrm>
        </p:spPr>
        <p:txBody>
          <a:bodyPr/>
          <a:lstStyle/>
          <a:p>
            <a:r>
              <a:rPr lang="en-AU">
                <a:ea typeface="+mj-lt"/>
                <a:cs typeface="+mj-lt"/>
              </a:rPr>
              <a:t>Legal and other matters</a:t>
            </a:r>
            <a:endParaRPr lang="en-US"/>
          </a:p>
        </p:txBody>
      </p:sp>
      <p:sp>
        <p:nvSpPr>
          <p:cNvPr id="13" name="Graphic 2">
            <a:extLst>
              <a:ext uri="{FF2B5EF4-FFF2-40B4-BE49-F238E27FC236}">
                <a16:creationId xmlns:a16="http://schemas.microsoft.com/office/drawing/2014/main" id="{1EF60F11-9633-345F-829E-BBFFEAB8625A}"/>
              </a:ext>
            </a:extLst>
          </p:cNvPr>
          <p:cNvSpPr/>
          <p:nvPr/>
        </p:nvSpPr>
        <p:spPr>
          <a:xfrm>
            <a:off x="603673" y="1247281"/>
            <a:ext cx="3420252" cy="2612029"/>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ln/>
        </p:spPr>
        <p:style>
          <a:lnRef idx="0">
            <a:schemeClr val="accent2"/>
          </a:lnRef>
          <a:fillRef idx="3">
            <a:schemeClr val="accent2"/>
          </a:fillRef>
          <a:effectRef idx="3">
            <a:schemeClr val="accent2"/>
          </a:effectRef>
          <a:fontRef idx="minor">
            <a:schemeClr val="lt1"/>
          </a:fontRef>
        </p:style>
        <p:txBody>
          <a:bodyPr lIns="36000" tIns="45720" rIns="36000" bIns="45720" rtlCol="0" anchor="ctr"/>
          <a:lstStyle/>
          <a:p>
            <a:pPr algn="ctr" defTabSz="914349">
              <a:lnSpc>
                <a:spcPct val="90000"/>
              </a:lnSpc>
              <a:spcAft>
                <a:spcPts val="300"/>
              </a:spcAft>
              <a:defRPr/>
            </a:pPr>
            <a:r>
              <a:rPr lang="en-US" sz="2400"/>
              <a:t>Information </a:t>
            </a:r>
          </a:p>
          <a:p>
            <a:pPr algn="ctr" defTabSz="914349">
              <a:lnSpc>
                <a:spcPct val="90000"/>
              </a:lnSpc>
              <a:spcAft>
                <a:spcPts val="300"/>
              </a:spcAft>
              <a:defRPr/>
            </a:pPr>
            <a:r>
              <a:rPr lang="en-US" sz="2400"/>
              <a:t>Technology</a:t>
            </a:r>
            <a:endParaRPr lang="en-US" sz="2400">
              <a:ea typeface="Tahoma"/>
              <a:cs typeface="Tahoma"/>
            </a:endParaRPr>
          </a:p>
        </p:txBody>
      </p:sp>
      <p:sp>
        <p:nvSpPr>
          <p:cNvPr id="17" name="Graphic 2">
            <a:extLst>
              <a:ext uri="{FF2B5EF4-FFF2-40B4-BE49-F238E27FC236}">
                <a16:creationId xmlns:a16="http://schemas.microsoft.com/office/drawing/2014/main" id="{1FAA89EA-5E9D-2704-891B-D9FF5A729EE9}"/>
              </a:ext>
            </a:extLst>
          </p:cNvPr>
          <p:cNvSpPr/>
          <p:nvPr/>
        </p:nvSpPr>
        <p:spPr>
          <a:xfrm>
            <a:off x="5356485" y="1191157"/>
            <a:ext cx="3588151" cy="259911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ln/>
        </p:spPr>
        <p:style>
          <a:lnRef idx="0">
            <a:schemeClr val="accent1"/>
          </a:lnRef>
          <a:fillRef idx="3">
            <a:schemeClr val="accent1"/>
          </a:fillRef>
          <a:effectRef idx="3">
            <a:schemeClr val="accent1"/>
          </a:effectRef>
          <a:fontRef idx="minor">
            <a:schemeClr val="lt1"/>
          </a:fontRef>
        </p:style>
        <p:txBody>
          <a:bodyPr lIns="36000" tIns="45720" rIns="36000" bIns="45720" rtlCol="0" anchor="ctr"/>
          <a:lstStyle/>
          <a:p>
            <a:pPr algn="ctr" defTabSz="914349">
              <a:lnSpc>
                <a:spcPct val="90000"/>
              </a:lnSpc>
              <a:spcAft>
                <a:spcPts val="300"/>
              </a:spcAft>
              <a:defRPr/>
            </a:pPr>
            <a:r>
              <a:rPr lang="en-US" sz="2400">
                <a:ea typeface="+mn-lt"/>
                <a:cs typeface="+mn-lt"/>
              </a:rPr>
              <a:t>Legal and Policy requirements</a:t>
            </a:r>
            <a:endParaRPr lang="en-US" sz="2400">
              <a:ea typeface="Tahoma"/>
              <a:cs typeface="Tahoma"/>
            </a:endParaRPr>
          </a:p>
        </p:txBody>
      </p:sp>
      <p:sp>
        <p:nvSpPr>
          <p:cNvPr id="18" name="Graphic 2">
            <a:extLst>
              <a:ext uri="{FF2B5EF4-FFF2-40B4-BE49-F238E27FC236}">
                <a16:creationId xmlns:a16="http://schemas.microsoft.com/office/drawing/2014/main" id="{6565DF51-90B3-4EB7-BC72-8F807CD390AA}"/>
              </a:ext>
            </a:extLst>
          </p:cNvPr>
          <p:cNvSpPr/>
          <p:nvPr/>
        </p:nvSpPr>
        <p:spPr>
          <a:xfrm>
            <a:off x="2862204" y="3520050"/>
            <a:ext cx="3588151" cy="259911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accent3">
              <a:lumMod val="75000"/>
            </a:schemeClr>
          </a:solidFill>
          <a:ln/>
        </p:spPr>
        <p:style>
          <a:lnRef idx="0">
            <a:schemeClr val="accent1"/>
          </a:lnRef>
          <a:fillRef idx="3">
            <a:schemeClr val="accent1"/>
          </a:fillRef>
          <a:effectRef idx="3">
            <a:schemeClr val="accent1"/>
          </a:effectRef>
          <a:fontRef idx="minor">
            <a:schemeClr val="lt1"/>
          </a:fontRef>
        </p:style>
        <p:txBody>
          <a:bodyPr lIns="36000" tIns="45720" rIns="36000" bIns="45720" rtlCol="0" anchor="ctr"/>
          <a:lstStyle/>
          <a:p>
            <a:pPr algn="ctr" defTabSz="914349">
              <a:lnSpc>
                <a:spcPct val="90000"/>
              </a:lnSpc>
              <a:spcAft>
                <a:spcPts val="300"/>
              </a:spcAft>
              <a:defRPr/>
            </a:pPr>
            <a:r>
              <a:rPr lang="en-US" sz="2400"/>
              <a:t>Conditions</a:t>
            </a:r>
          </a:p>
          <a:p>
            <a:pPr algn="ctr" defTabSz="914349">
              <a:lnSpc>
                <a:spcPct val="90000"/>
              </a:lnSpc>
              <a:spcAft>
                <a:spcPts val="300"/>
              </a:spcAft>
              <a:defRPr/>
            </a:pPr>
            <a:r>
              <a:rPr lang="en-US" sz="2400"/>
              <a:t>of Lodgment</a:t>
            </a:r>
            <a:endParaRPr lang="en-US" sz="2400">
              <a:ea typeface="Tahoma"/>
              <a:cs typeface="Tahoma"/>
            </a:endParaRPr>
          </a:p>
        </p:txBody>
      </p:sp>
      <p:sp>
        <p:nvSpPr>
          <p:cNvPr id="19" name="Graphic 2">
            <a:extLst>
              <a:ext uri="{FF2B5EF4-FFF2-40B4-BE49-F238E27FC236}">
                <a16:creationId xmlns:a16="http://schemas.microsoft.com/office/drawing/2014/main" id="{430621B6-0B36-B611-DA74-40350F9E4044}"/>
              </a:ext>
            </a:extLst>
          </p:cNvPr>
          <p:cNvSpPr/>
          <p:nvPr/>
        </p:nvSpPr>
        <p:spPr>
          <a:xfrm>
            <a:off x="7782915" y="3520050"/>
            <a:ext cx="3588151" cy="259911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accent3">
              <a:lumMod val="50000"/>
            </a:schemeClr>
          </a:solidFill>
          <a:ln/>
        </p:spPr>
        <p:style>
          <a:lnRef idx="0">
            <a:schemeClr val="accent1"/>
          </a:lnRef>
          <a:fillRef idx="3">
            <a:schemeClr val="accent1"/>
          </a:fillRef>
          <a:effectRef idx="3">
            <a:schemeClr val="accent1"/>
          </a:effectRef>
          <a:fontRef idx="minor">
            <a:schemeClr val="lt1"/>
          </a:fontRef>
        </p:style>
        <p:txBody>
          <a:bodyPr lIns="36000" tIns="45720" rIns="36000" bIns="45720" rtlCol="0" anchor="ctr"/>
          <a:lstStyle/>
          <a:p>
            <a:pPr algn="ctr" defTabSz="914349">
              <a:lnSpc>
                <a:spcPct val="90000"/>
              </a:lnSpc>
              <a:spcAft>
                <a:spcPts val="300"/>
              </a:spcAft>
              <a:defRPr/>
            </a:pPr>
            <a:r>
              <a:rPr lang="en-US" sz="2400">
                <a:ea typeface="+mn-lt"/>
                <a:cs typeface="+mn-lt"/>
              </a:rPr>
              <a:t>Probity</a:t>
            </a:r>
            <a:endParaRPr lang="en-US"/>
          </a:p>
        </p:txBody>
      </p:sp>
      <p:sp>
        <p:nvSpPr>
          <p:cNvPr id="3" name="TextBox 3">
            <a:extLst>
              <a:ext uri="{FF2B5EF4-FFF2-40B4-BE49-F238E27FC236}">
                <a16:creationId xmlns:a16="http://schemas.microsoft.com/office/drawing/2014/main" id="{9F86A7F8-CD2C-29E6-4C70-EC414DB5D8BA}"/>
              </a:ext>
            </a:extLst>
          </p:cNvPr>
          <p:cNvSpPr txBox="1"/>
          <p:nvPr/>
        </p:nvSpPr>
        <p:spPr>
          <a:xfrm>
            <a:off x="6559296" y="6273225"/>
            <a:ext cx="5280197" cy="584775"/>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600"/>
              <a:t>RFT reference: </a:t>
            </a:r>
            <a:r>
              <a:rPr lang="en-AU" sz="1600" b="1"/>
              <a:t>8 </a:t>
            </a:r>
            <a:r>
              <a:rPr lang="en-AU" sz="1600"/>
              <a:t>Information Technology and </a:t>
            </a:r>
            <a:r>
              <a:rPr lang="en-AU" sz="1600" b="1"/>
              <a:t>9 </a:t>
            </a:r>
            <a:r>
              <a:rPr lang="en-AU" sz="1600"/>
              <a:t>Legal and other matters</a:t>
            </a:r>
          </a:p>
        </p:txBody>
      </p:sp>
    </p:spTree>
    <p:extLst>
      <p:ext uri="{BB962C8B-B14F-4D97-AF65-F5344CB8AC3E}">
        <p14:creationId xmlns:p14="http://schemas.microsoft.com/office/powerpoint/2010/main" val="3837188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Right 2">
            <a:extLst>
              <a:ext uri="{FF2B5EF4-FFF2-40B4-BE49-F238E27FC236}">
                <a16:creationId xmlns:a16="http://schemas.microsoft.com/office/drawing/2014/main" id="{B2C499F8-EB46-F66B-CAE8-94C9BA642EB5}"/>
              </a:ext>
            </a:extLst>
          </p:cNvPr>
          <p:cNvSpPr/>
          <p:nvPr/>
        </p:nvSpPr>
        <p:spPr>
          <a:xfrm>
            <a:off x="37521" y="746004"/>
            <a:ext cx="12138289" cy="161255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EBDB2B-0BA9-28CD-3FBC-B00B1D13E8E4}"/>
              </a:ext>
            </a:extLst>
          </p:cNvPr>
          <p:cNvSpPr>
            <a:spLocks noGrp="1"/>
          </p:cNvSpPr>
          <p:nvPr>
            <p:ph type="title"/>
          </p:nvPr>
        </p:nvSpPr>
        <p:spPr>
          <a:xfrm>
            <a:off x="413040" y="223143"/>
            <a:ext cx="5413868" cy="638363"/>
          </a:xfrm>
        </p:spPr>
        <p:txBody>
          <a:bodyPr/>
          <a:lstStyle/>
          <a:p>
            <a:r>
              <a:rPr lang="en-AU"/>
              <a:t>Procurement Process</a:t>
            </a:r>
            <a:endParaRPr lang="en-US"/>
          </a:p>
        </p:txBody>
      </p:sp>
      <p:grpSp>
        <p:nvGrpSpPr>
          <p:cNvPr id="7" name="Group 6">
            <a:extLst>
              <a:ext uri="{FF2B5EF4-FFF2-40B4-BE49-F238E27FC236}">
                <a16:creationId xmlns:a16="http://schemas.microsoft.com/office/drawing/2014/main" id="{FE622895-59EB-9949-B39C-1F9BE279B1AD}"/>
              </a:ext>
            </a:extLst>
          </p:cNvPr>
          <p:cNvGrpSpPr/>
          <p:nvPr/>
        </p:nvGrpSpPr>
        <p:grpSpPr>
          <a:xfrm>
            <a:off x="6081089" y="1332634"/>
            <a:ext cx="1803215" cy="4008189"/>
            <a:chOff x="4996208" y="1655515"/>
            <a:chExt cx="1803215" cy="4008189"/>
          </a:xfrm>
        </p:grpSpPr>
        <p:cxnSp>
          <p:nvCxnSpPr>
            <p:cNvPr id="10" name="Straight Arrow Connector 9">
              <a:extLst>
                <a:ext uri="{FF2B5EF4-FFF2-40B4-BE49-F238E27FC236}">
                  <a16:creationId xmlns:a16="http://schemas.microsoft.com/office/drawing/2014/main" id="{A2F7175B-22B2-DA65-18C1-7FBA50CD9BA9}"/>
                </a:ext>
              </a:extLst>
            </p:cNvPr>
            <p:cNvCxnSpPr>
              <a:cxnSpLocks/>
            </p:cNvCxnSpPr>
            <p:nvPr/>
          </p:nvCxnSpPr>
          <p:spPr>
            <a:xfrm flipH="1">
              <a:off x="5840746" y="1721142"/>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6" name="Rectangle: Rounded Corners 65">
              <a:extLst>
                <a:ext uri="{FF2B5EF4-FFF2-40B4-BE49-F238E27FC236}">
                  <a16:creationId xmlns:a16="http://schemas.microsoft.com/office/drawing/2014/main" id="{ECC8BB76-585B-1A80-AC57-D5BE8393638F}"/>
                </a:ext>
              </a:extLst>
            </p:cNvPr>
            <p:cNvSpPr/>
            <p:nvPr/>
          </p:nvSpPr>
          <p:spPr>
            <a:xfrm>
              <a:off x="4996240" y="1655515"/>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a:solidFill>
                    <a:schemeClr val="accent6"/>
                  </a:solidFill>
                  <a:ea typeface="Tahoma"/>
                  <a:cs typeface="Tahoma"/>
                </a:rPr>
                <a:t>March 2025</a:t>
              </a:r>
            </a:p>
          </p:txBody>
        </p:sp>
        <p:sp>
          <p:nvSpPr>
            <p:cNvPr id="71" name="Rectangle: Rounded Corners 70">
              <a:extLst>
                <a:ext uri="{FF2B5EF4-FFF2-40B4-BE49-F238E27FC236}">
                  <a16:creationId xmlns:a16="http://schemas.microsoft.com/office/drawing/2014/main" id="{19395526-2C4F-08EC-1776-B9A972711863}"/>
                </a:ext>
              </a:extLst>
            </p:cNvPr>
            <p:cNvSpPr/>
            <p:nvPr/>
          </p:nvSpPr>
          <p:spPr>
            <a:xfrm>
              <a:off x="4996208" y="2756108"/>
              <a:ext cx="1714492"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Notification of tender outcomes  </a:t>
              </a:r>
              <a:endParaRPr lang="en-US" sz="1600">
                <a:latin typeface="Tahoma"/>
                <a:ea typeface="Tahoma"/>
                <a:cs typeface="Tahoma"/>
              </a:endParaRPr>
            </a:p>
          </p:txBody>
        </p:sp>
      </p:grpSp>
      <p:grpSp>
        <p:nvGrpSpPr>
          <p:cNvPr id="11" name="Group 10">
            <a:extLst>
              <a:ext uri="{FF2B5EF4-FFF2-40B4-BE49-F238E27FC236}">
                <a16:creationId xmlns:a16="http://schemas.microsoft.com/office/drawing/2014/main" id="{7B7C7D65-4646-D219-249A-B2F9ADA20A34}"/>
              </a:ext>
            </a:extLst>
          </p:cNvPr>
          <p:cNvGrpSpPr/>
          <p:nvPr/>
        </p:nvGrpSpPr>
        <p:grpSpPr>
          <a:xfrm>
            <a:off x="4089309" y="1332634"/>
            <a:ext cx="1803183" cy="4008189"/>
            <a:chOff x="2681546" y="1655515"/>
            <a:chExt cx="1803183" cy="4008189"/>
          </a:xfrm>
        </p:grpSpPr>
        <p:cxnSp>
          <p:nvCxnSpPr>
            <p:cNvPr id="9" name="Straight Arrow Connector 8">
              <a:extLst>
                <a:ext uri="{FF2B5EF4-FFF2-40B4-BE49-F238E27FC236}">
                  <a16:creationId xmlns:a16="http://schemas.microsoft.com/office/drawing/2014/main" id="{9BD9D507-057F-0420-8449-1ACC5E420F1C}"/>
                </a:ext>
              </a:extLst>
            </p:cNvPr>
            <p:cNvCxnSpPr>
              <a:cxnSpLocks/>
            </p:cNvCxnSpPr>
            <p:nvPr/>
          </p:nvCxnSpPr>
          <p:spPr>
            <a:xfrm flipH="1">
              <a:off x="3539954" y="1721141"/>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4" name="Rectangle: Rounded Corners 63">
              <a:extLst>
                <a:ext uri="{FF2B5EF4-FFF2-40B4-BE49-F238E27FC236}">
                  <a16:creationId xmlns:a16="http://schemas.microsoft.com/office/drawing/2014/main" id="{A31F7C14-E5C0-5CB7-0BD0-09ED2F0957D5}"/>
                </a:ext>
              </a:extLst>
            </p:cNvPr>
            <p:cNvSpPr/>
            <p:nvPr/>
          </p:nvSpPr>
          <p:spPr>
            <a:xfrm>
              <a:off x="2681546" y="1655515"/>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ctr"/>
            <a:lstStyle/>
            <a:p>
              <a:pPr algn="ctr"/>
              <a:r>
                <a:rPr lang="en-US">
                  <a:solidFill>
                    <a:schemeClr val="accent6"/>
                  </a:solidFill>
                  <a:ea typeface="Tahoma"/>
                  <a:cs typeface="Tahoma"/>
                </a:rPr>
                <a:t>11/11/2024</a:t>
              </a:r>
            </a:p>
          </p:txBody>
        </p:sp>
        <p:sp>
          <p:nvSpPr>
            <p:cNvPr id="72" name="Rectangle: Rounded Corners 71">
              <a:extLst>
                <a:ext uri="{FF2B5EF4-FFF2-40B4-BE49-F238E27FC236}">
                  <a16:creationId xmlns:a16="http://schemas.microsoft.com/office/drawing/2014/main" id="{14657CE1-F31C-93D2-78CE-CD58E9E5D033}"/>
                </a:ext>
              </a:extLst>
            </p:cNvPr>
            <p:cNvSpPr/>
            <p:nvPr/>
          </p:nvSpPr>
          <p:spPr>
            <a:xfrm>
              <a:off x="2684383" y="2756108"/>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Tender Closes at 12 noon AEDT.</a:t>
              </a:r>
              <a:endParaRPr lang="en-US" sz="1600">
                <a:latin typeface="Tahoma"/>
                <a:ea typeface="Tahoma"/>
                <a:cs typeface="Tahoma"/>
              </a:endParaRPr>
            </a:p>
            <a:p>
              <a:pPr algn="ctr"/>
              <a:endParaRPr lang="en-US" sz="1600">
                <a:solidFill>
                  <a:srgbClr val="000000"/>
                </a:solidFill>
                <a:highlight>
                  <a:srgbClr val="FFFF00"/>
                </a:highlight>
                <a:latin typeface="Tahoma"/>
                <a:ea typeface="Tahoma"/>
                <a:cs typeface="Tahoma"/>
              </a:endParaRPr>
            </a:p>
            <a:p>
              <a:pPr algn="ctr"/>
              <a:r>
                <a:rPr lang="en-US" sz="1600">
                  <a:solidFill>
                    <a:srgbClr val="000000"/>
                  </a:solidFill>
                  <a:latin typeface="Tahoma"/>
                  <a:ea typeface="Tahoma"/>
                  <a:cs typeface="Tahoma"/>
                </a:rPr>
                <a:t>Tenders must be lodged via AusTender in the format described.</a:t>
              </a:r>
            </a:p>
            <a:p>
              <a:pPr algn="ctr"/>
              <a:endParaRPr lang="en-US" sz="1600">
                <a:solidFill>
                  <a:srgbClr val="000000"/>
                </a:solidFill>
                <a:latin typeface="Tahoma"/>
                <a:ea typeface="Tahoma"/>
                <a:cs typeface="Tahoma"/>
              </a:endParaRPr>
            </a:p>
          </p:txBody>
        </p:sp>
      </p:grpSp>
      <p:cxnSp>
        <p:nvCxnSpPr>
          <p:cNvPr id="14" name="Straight Arrow Connector 13">
            <a:extLst>
              <a:ext uri="{FF2B5EF4-FFF2-40B4-BE49-F238E27FC236}">
                <a16:creationId xmlns:a16="http://schemas.microsoft.com/office/drawing/2014/main" id="{EA7555AF-169C-2F25-33C0-6FE1EF32AB69}"/>
              </a:ext>
            </a:extLst>
          </p:cNvPr>
          <p:cNvCxnSpPr>
            <a:cxnSpLocks/>
          </p:cNvCxnSpPr>
          <p:nvPr/>
        </p:nvCxnSpPr>
        <p:spPr>
          <a:xfrm flipH="1">
            <a:off x="8897903" y="1401079"/>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7" name="Rectangle: Rounded Corners 66">
            <a:extLst>
              <a:ext uri="{FF2B5EF4-FFF2-40B4-BE49-F238E27FC236}">
                <a16:creationId xmlns:a16="http://schemas.microsoft.com/office/drawing/2014/main" id="{5D1B0E6D-6032-8EF9-9AB4-582E862A7775}"/>
              </a:ext>
            </a:extLst>
          </p:cNvPr>
          <p:cNvSpPr/>
          <p:nvPr/>
        </p:nvSpPr>
        <p:spPr>
          <a:xfrm>
            <a:off x="8054124" y="1332634"/>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ctr"/>
          <a:lstStyle/>
          <a:p>
            <a:pPr algn="ctr"/>
            <a:r>
              <a:rPr lang="en-US">
                <a:solidFill>
                  <a:schemeClr val="accent6"/>
                </a:solidFill>
                <a:ea typeface="Tahoma"/>
                <a:cs typeface="Tahoma"/>
              </a:rPr>
              <a:t>April 2025</a:t>
            </a:r>
          </a:p>
        </p:txBody>
      </p:sp>
      <p:sp>
        <p:nvSpPr>
          <p:cNvPr id="73" name="Rectangle: Rounded Corners 72">
            <a:extLst>
              <a:ext uri="{FF2B5EF4-FFF2-40B4-BE49-F238E27FC236}">
                <a16:creationId xmlns:a16="http://schemas.microsoft.com/office/drawing/2014/main" id="{DBE1FE1C-B0D2-3282-F0ED-07E04334BC4D}"/>
              </a:ext>
            </a:extLst>
          </p:cNvPr>
          <p:cNvSpPr/>
          <p:nvPr/>
        </p:nvSpPr>
        <p:spPr>
          <a:xfrm>
            <a:off x="8049559" y="2446142"/>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Calibri"/>
              </a:rPr>
              <a:t>Transition period to the New Program commences</a:t>
            </a:r>
            <a:endParaRPr lang="en-US" sz="1600">
              <a:solidFill>
                <a:srgbClr val="FFFFFF"/>
              </a:solidFill>
              <a:latin typeface="Tahoma"/>
              <a:ea typeface="Tahoma"/>
              <a:cs typeface="Tahoma"/>
            </a:endParaRPr>
          </a:p>
        </p:txBody>
      </p:sp>
      <p:grpSp>
        <p:nvGrpSpPr>
          <p:cNvPr id="4" name="Group 3">
            <a:extLst>
              <a:ext uri="{FF2B5EF4-FFF2-40B4-BE49-F238E27FC236}">
                <a16:creationId xmlns:a16="http://schemas.microsoft.com/office/drawing/2014/main" id="{F28E75FF-6280-7709-B6E3-49EF8598BF24}"/>
              </a:ext>
            </a:extLst>
          </p:cNvPr>
          <p:cNvGrpSpPr/>
          <p:nvPr/>
        </p:nvGrpSpPr>
        <p:grpSpPr>
          <a:xfrm>
            <a:off x="2142440" y="1332634"/>
            <a:ext cx="1805884" cy="4008189"/>
            <a:chOff x="282644" y="1655515"/>
            <a:chExt cx="1805884" cy="4008189"/>
          </a:xfrm>
        </p:grpSpPr>
        <p:cxnSp>
          <p:nvCxnSpPr>
            <p:cNvPr id="8" name="Straight Arrow Connector 7">
              <a:extLst>
                <a:ext uri="{FF2B5EF4-FFF2-40B4-BE49-F238E27FC236}">
                  <a16:creationId xmlns:a16="http://schemas.microsoft.com/office/drawing/2014/main" id="{58856ABE-19AE-BF7D-891A-3E13F4C4C055}"/>
                </a:ext>
              </a:extLst>
            </p:cNvPr>
            <p:cNvCxnSpPr>
              <a:cxnSpLocks/>
            </p:cNvCxnSpPr>
            <p:nvPr/>
          </p:nvCxnSpPr>
          <p:spPr>
            <a:xfrm flipH="1">
              <a:off x="1030636" y="1682395"/>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3" name="Rectangle: Rounded Corners 62">
              <a:extLst>
                <a:ext uri="{FF2B5EF4-FFF2-40B4-BE49-F238E27FC236}">
                  <a16:creationId xmlns:a16="http://schemas.microsoft.com/office/drawing/2014/main" id="{62A02983-D007-0C5C-B9ED-E21332D5B36F}"/>
                </a:ext>
              </a:extLst>
            </p:cNvPr>
            <p:cNvSpPr/>
            <p:nvPr/>
          </p:nvSpPr>
          <p:spPr>
            <a:xfrm>
              <a:off x="285345" y="1655515"/>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ctr"/>
            <a:lstStyle/>
            <a:p>
              <a:pPr algn="ctr"/>
              <a:r>
                <a:rPr lang="en-US">
                  <a:solidFill>
                    <a:schemeClr val="accent6"/>
                  </a:solidFill>
                  <a:ea typeface="Tahoma"/>
                  <a:cs typeface="Tahoma"/>
                </a:rPr>
                <a:t>04/11/2024</a:t>
              </a:r>
            </a:p>
          </p:txBody>
        </p:sp>
        <p:sp>
          <p:nvSpPr>
            <p:cNvPr id="70" name="Rectangle: Rounded Corners 69">
              <a:extLst>
                <a:ext uri="{FF2B5EF4-FFF2-40B4-BE49-F238E27FC236}">
                  <a16:creationId xmlns:a16="http://schemas.microsoft.com/office/drawing/2014/main" id="{36C3FEDF-9968-9E85-2ED4-1D7EA93DBE48}"/>
                </a:ext>
              </a:extLst>
            </p:cNvPr>
            <p:cNvSpPr/>
            <p:nvPr/>
          </p:nvSpPr>
          <p:spPr>
            <a:xfrm>
              <a:off x="282644" y="2756108"/>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Deadline for Respondents to submit RFT questions and requests for clarification is Monday 4 November 5.00pm AEDT.</a:t>
              </a:r>
              <a:endParaRPr lang="en-US" sz="1150">
                <a:solidFill>
                  <a:srgbClr val="FFFFFF"/>
                </a:solidFill>
                <a:latin typeface="Tahoma"/>
                <a:ea typeface="Tahoma"/>
                <a:cs typeface="Tahoma"/>
              </a:endParaRPr>
            </a:p>
          </p:txBody>
        </p:sp>
      </p:grpSp>
      <p:cxnSp>
        <p:nvCxnSpPr>
          <p:cNvPr id="15" name="Straight Arrow Connector 14">
            <a:extLst>
              <a:ext uri="{FF2B5EF4-FFF2-40B4-BE49-F238E27FC236}">
                <a16:creationId xmlns:a16="http://schemas.microsoft.com/office/drawing/2014/main" id="{20CB168F-545C-87EA-2DA8-92CB01B20BE9}"/>
              </a:ext>
            </a:extLst>
          </p:cNvPr>
          <p:cNvCxnSpPr>
            <a:cxnSpLocks/>
          </p:cNvCxnSpPr>
          <p:nvPr/>
        </p:nvCxnSpPr>
        <p:spPr>
          <a:xfrm flipH="1">
            <a:off x="10875816" y="1402018"/>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2" name="Rectangle: Rounded Corners 61">
            <a:extLst>
              <a:ext uri="{FF2B5EF4-FFF2-40B4-BE49-F238E27FC236}">
                <a16:creationId xmlns:a16="http://schemas.microsoft.com/office/drawing/2014/main" id="{274883FE-5082-2D71-1CA7-934BD851B268}"/>
              </a:ext>
            </a:extLst>
          </p:cNvPr>
          <p:cNvSpPr/>
          <p:nvPr/>
        </p:nvSpPr>
        <p:spPr>
          <a:xfrm>
            <a:off x="10028070" y="1332634"/>
            <a:ext cx="1809316" cy="40110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ctr"/>
          <a:lstStyle/>
          <a:p>
            <a:pPr algn="ctr"/>
            <a:r>
              <a:rPr lang="en-US">
                <a:solidFill>
                  <a:schemeClr val="accent6"/>
                </a:solidFill>
                <a:ea typeface="Tahoma"/>
                <a:cs typeface="Tahoma"/>
              </a:rPr>
              <a:t>01/07/25</a:t>
            </a:r>
          </a:p>
        </p:txBody>
      </p:sp>
      <p:sp>
        <p:nvSpPr>
          <p:cNvPr id="74" name="Rectangle: Rounded Corners 73">
            <a:extLst>
              <a:ext uri="{FF2B5EF4-FFF2-40B4-BE49-F238E27FC236}">
                <a16:creationId xmlns:a16="http://schemas.microsoft.com/office/drawing/2014/main" id="{E45D8E53-3606-C961-C0E9-25A6A1CECCFE}"/>
              </a:ext>
            </a:extLst>
          </p:cNvPr>
          <p:cNvSpPr/>
          <p:nvPr/>
        </p:nvSpPr>
        <p:spPr>
          <a:xfrm>
            <a:off x="10028598" y="2446142"/>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New Program commences</a:t>
            </a:r>
          </a:p>
        </p:txBody>
      </p:sp>
      <p:grpSp>
        <p:nvGrpSpPr>
          <p:cNvPr id="12" name="Group 11">
            <a:extLst>
              <a:ext uri="{FF2B5EF4-FFF2-40B4-BE49-F238E27FC236}">
                <a16:creationId xmlns:a16="http://schemas.microsoft.com/office/drawing/2014/main" id="{12A81951-C12B-2ABA-3491-1B2F718CE02A}"/>
              </a:ext>
            </a:extLst>
          </p:cNvPr>
          <p:cNvGrpSpPr/>
          <p:nvPr/>
        </p:nvGrpSpPr>
        <p:grpSpPr>
          <a:xfrm>
            <a:off x="205152" y="1332633"/>
            <a:ext cx="1805884" cy="4008189"/>
            <a:chOff x="282644" y="1655515"/>
            <a:chExt cx="1805884" cy="4008189"/>
          </a:xfrm>
        </p:grpSpPr>
        <p:cxnSp>
          <p:nvCxnSpPr>
            <p:cNvPr id="13" name="Straight Arrow Connector 12">
              <a:extLst>
                <a:ext uri="{FF2B5EF4-FFF2-40B4-BE49-F238E27FC236}">
                  <a16:creationId xmlns:a16="http://schemas.microsoft.com/office/drawing/2014/main" id="{0BBF2FF3-9C23-3008-527D-6ECC5E8597B4}"/>
                </a:ext>
              </a:extLst>
            </p:cNvPr>
            <p:cNvCxnSpPr>
              <a:cxnSpLocks/>
            </p:cNvCxnSpPr>
            <p:nvPr/>
          </p:nvCxnSpPr>
          <p:spPr>
            <a:xfrm flipH="1">
              <a:off x="1030636" y="1682395"/>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1ADADCDA-C939-7875-FEC8-2846F67E6D0E}"/>
                </a:ext>
              </a:extLst>
            </p:cNvPr>
            <p:cNvSpPr/>
            <p:nvPr/>
          </p:nvSpPr>
          <p:spPr>
            <a:xfrm>
              <a:off x="285345" y="1655515"/>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a:solidFill>
                    <a:schemeClr val="accent6"/>
                  </a:solidFill>
                  <a:ea typeface="Tahoma"/>
                  <a:cs typeface="Tahoma"/>
                </a:rPr>
                <a:t>16/10/2024</a:t>
              </a:r>
            </a:p>
          </p:txBody>
        </p:sp>
        <p:sp>
          <p:nvSpPr>
            <p:cNvPr id="17" name="Rectangle: Rounded Corners 16">
              <a:extLst>
                <a:ext uri="{FF2B5EF4-FFF2-40B4-BE49-F238E27FC236}">
                  <a16:creationId xmlns:a16="http://schemas.microsoft.com/office/drawing/2014/main" id="{96FE3F1C-BFDF-6959-841E-68F199F8F12C}"/>
                </a:ext>
              </a:extLst>
            </p:cNvPr>
            <p:cNvSpPr/>
            <p:nvPr/>
          </p:nvSpPr>
          <p:spPr>
            <a:xfrm>
              <a:off x="282644" y="2756108"/>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RFT released on </a:t>
              </a:r>
              <a:r>
                <a:rPr lang="en-US" sz="1600" err="1">
                  <a:solidFill>
                    <a:srgbClr val="000000"/>
                  </a:solidFill>
                  <a:latin typeface="Tahoma"/>
                  <a:ea typeface="Tahoma"/>
                  <a:cs typeface="Tahoma"/>
                </a:rPr>
                <a:t>AusTender</a:t>
              </a:r>
              <a:r>
                <a:rPr lang="en-US" sz="1600">
                  <a:solidFill>
                    <a:srgbClr val="000000"/>
                  </a:solidFill>
                  <a:latin typeface="Tahoma"/>
                  <a:ea typeface="Tahoma"/>
                  <a:cs typeface="Tahoma"/>
                </a:rPr>
                <a:t> website </a:t>
              </a:r>
              <a:r>
                <a:rPr lang="en-US" sz="1600">
                  <a:solidFill>
                    <a:srgbClr val="000000"/>
                  </a:solidFill>
                  <a:ea typeface="+mn-lt"/>
                  <a:cs typeface="+mn-lt"/>
                  <a:hlinkClick r:id="rId3"/>
                </a:rPr>
                <a:t>tenders.gov.au</a:t>
              </a:r>
              <a:endParaRPr lang="en-US"/>
            </a:p>
            <a:p>
              <a:pPr algn="ctr"/>
              <a:endParaRPr lang="en-US" sz="1600">
                <a:solidFill>
                  <a:srgbClr val="000000"/>
                </a:solidFill>
                <a:latin typeface="Tahoma"/>
                <a:ea typeface="Tahoma"/>
                <a:cs typeface="Tahoma"/>
              </a:endParaRPr>
            </a:p>
            <a:p>
              <a:pPr algn="ctr"/>
              <a:r>
                <a:rPr lang="en-US" sz="1600">
                  <a:solidFill>
                    <a:srgbClr val="000000"/>
                  </a:solidFill>
                  <a:latin typeface="Tahoma"/>
                  <a:ea typeface="Tahoma"/>
                  <a:cs typeface="Tahoma"/>
                </a:rPr>
                <a:t>Respondents must access and register with </a:t>
              </a:r>
              <a:r>
                <a:rPr lang="en-US" sz="1600" err="1">
                  <a:solidFill>
                    <a:srgbClr val="000000"/>
                  </a:solidFill>
                  <a:latin typeface="Tahoma"/>
                  <a:ea typeface="Tahoma"/>
                  <a:cs typeface="Tahoma"/>
                </a:rPr>
                <a:t>AusTender</a:t>
              </a:r>
              <a:r>
                <a:rPr lang="en-US" sz="1600">
                  <a:solidFill>
                    <a:srgbClr val="000000"/>
                  </a:solidFill>
                  <a:latin typeface="Tahoma"/>
                  <a:ea typeface="Tahoma"/>
                  <a:cs typeface="Tahoma"/>
                </a:rPr>
                <a:t>.</a:t>
              </a:r>
              <a:endParaRPr lang="en-US">
                <a:ea typeface="Tahoma"/>
                <a:cs typeface="Tahoma"/>
              </a:endParaRPr>
            </a:p>
          </p:txBody>
        </p:sp>
      </p:grpSp>
      <p:sp>
        <p:nvSpPr>
          <p:cNvPr id="18" name="Rectangle: Diagonal Corners Rounded 17">
            <a:extLst>
              <a:ext uri="{FF2B5EF4-FFF2-40B4-BE49-F238E27FC236}">
                <a16:creationId xmlns:a16="http://schemas.microsoft.com/office/drawing/2014/main" id="{3B1856B8-D292-5FB4-8CFF-501C0E194EDE}"/>
              </a:ext>
            </a:extLst>
          </p:cNvPr>
          <p:cNvSpPr/>
          <p:nvPr/>
        </p:nvSpPr>
        <p:spPr>
          <a:xfrm>
            <a:off x="1045560" y="5660187"/>
            <a:ext cx="9565133" cy="793867"/>
          </a:xfrm>
          <a:prstGeom prst="round2Diag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ea typeface="Tahoma"/>
                <a:cs typeface="Tahoma"/>
              </a:rPr>
              <a:t>All Tender questions must be submitted through the Contact Officer via </a:t>
            </a:r>
          </a:p>
          <a:p>
            <a:pPr algn="ctr"/>
            <a:r>
              <a:rPr lang="en-US" b="1">
                <a:solidFill>
                  <a:schemeClr val="bg1"/>
                </a:solidFill>
                <a:ea typeface="Tahoma"/>
                <a:cs typeface="Tahoma"/>
                <a:hlinkClick r:id="rId4">
                  <a:extLst>
                    <a:ext uri="{A12FA001-AC4F-418D-AE19-62706E023703}">
                      <ahyp:hlinkClr xmlns:ahyp="http://schemas.microsoft.com/office/drawing/2018/hyperlinkcolor" val="tx"/>
                    </a:ext>
                  </a:extLst>
                </a:hlinkClick>
              </a:rPr>
              <a:t>DE2025Purchasing@dss.gov.au</a:t>
            </a:r>
            <a:r>
              <a:rPr lang="en-US" b="1">
                <a:solidFill>
                  <a:schemeClr val="bg1"/>
                </a:solidFill>
                <a:ea typeface="Tahoma"/>
                <a:cs typeface="Tahoma"/>
              </a:rPr>
              <a:t> </a:t>
            </a:r>
          </a:p>
        </p:txBody>
      </p:sp>
    </p:spTree>
    <p:extLst>
      <p:ext uri="{BB962C8B-B14F-4D97-AF65-F5344CB8AC3E}">
        <p14:creationId xmlns:p14="http://schemas.microsoft.com/office/powerpoint/2010/main" val="72938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496881" y="348349"/>
            <a:ext cx="8675766" cy="677108"/>
          </a:xfrm>
        </p:spPr>
        <p:txBody>
          <a:bodyPr/>
          <a:lstStyle/>
          <a:p>
            <a:r>
              <a:rPr lang="en-AU"/>
              <a:t>Tender Lodgement </a:t>
            </a:r>
          </a:p>
        </p:txBody>
      </p:sp>
      <p:sp>
        <p:nvSpPr>
          <p:cNvPr id="17" name="TextBox 16">
            <a:extLst>
              <a:ext uri="{FF2B5EF4-FFF2-40B4-BE49-F238E27FC236}">
                <a16:creationId xmlns:a16="http://schemas.microsoft.com/office/drawing/2014/main" id="{3D663603-303F-DCB7-846A-F32FF43C9239}"/>
              </a:ext>
            </a:extLst>
          </p:cNvPr>
          <p:cNvSpPr txBox="1"/>
          <p:nvPr/>
        </p:nvSpPr>
        <p:spPr>
          <a:xfrm>
            <a:off x="292608" y="1450849"/>
            <a:ext cx="11021568" cy="4142978"/>
          </a:xfrm>
          <a:prstGeom prst="round2DiagRect">
            <a:avLst/>
          </a:prstGeom>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0" indent="-571500">
              <a:spcAft>
                <a:spcPts val="400"/>
              </a:spcAft>
              <a:buFont typeface="Wingdings"/>
              <a:buChar char="Ø"/>
            </a:pPr>
            <a:r>
              <a:rPr lang="en-AU" sz="2800" dirty="0"/>
              <a:t>Tenders must be submitted through AusTender by the Closing Time of Monday 11 November 2024 12pm noon AEDT</a:t>
            </a:r>
          </a:p>
          <a:p>
            <a:pPr marL="571500" indent="-571500">
              <a:spcAft>
                <a:spcPts val="400"/>
              </a:spcAft>
              <a:buFont typeface="Wingdings"/>
              <a:buChar char="Ø"/>
            </a:pPr>
            <a:endParaRPr lang="en-AU" sz="2800" dirty="0"/>
          </a:p>
          <a:p>
            <a:pPr marL="571500" indent="-571500">
              <a:spcAft>
                <a:spcPts val="400"/>
              </a:spcAft>
              <a:buFont typeface="Wingdings"/>
              <a:buChar char="Ø"/>
            </a:pPr>
            <a:r>
              <a:rPr lang="en-AU" sz="2800" dirty="0"/>
              <a:t>No late Tenders will be accepted</a:t>
            </a:r>
          </a:p>
          <a:p>
            <a:pPr marL="571500" indent="-571500">
              <a:spcAft>
                <a:spcPts val="400"/>
              </a:spcAft>
              <a:buFont typeface="Wingdings"/>
              <a:buChar char="Ø"/>
            </a:pPr>
            <a:endParaRPr lang="en-AU" sz="2800" dirty="0">
              <a:ea typeface="Tahoma"/>
              <a:cs typeface="Tahoma"/>
            </a:endParaRPr>
          </a:p>
          <a:p>
            <a:pPr marL="571500" indent="-571500">
              <a:spcAft>
                <a:spcPts val="400"/>
              </a:spcAft>
              <a:buFont typeface="Wingdings"/>
              <a:buChar char="Ø"/>
            </a:pPr>
            <a:r>
              <a:rPr lang="en-AU" sz="2800" dirty="0"/>
              <a:t>The Department will accept Tenders lodged in Microsoft Excel 2010 (or above) in the format provided as the response template. </a:t>
            </a:r>
          </a:p>
        </p:txBody>
      </p:sp>
      <p:sp>
        <p:nvSpPr>
          <p:cNvPr id="3" name="TextBox 3">
            <a:extLst>
              <a:ext uri="{FF2B5EF4-FFF2-40B4-BE49-F238E27FC236}">
                <a16:creationId xmlns:a16="http://schemas.microsoft.com/office/drawing/2014/main" id="{4C51723E-AC54-9E43-EF14-2B6820C20DC0}"/>
              </a:ext>
            </a:extLst>
          </p:cNvPr>
          <p:cNvSpPr txBox="1"/>
          <p:nvPr/>
        </p:nvSpPr>
        <p:spPr>
          <a:xfrm>
            <a:off x="6641400" y="6524061"/>
            <a:ext cx="4765498" cy="338554"/>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600"/>
              <a:t>RFT reference: </a:t>
            </a:r>
            <a:r>
              <a:rPr lang="en-AU" sz="1600" b="1"/>
              <a:t>10 </a:t>
            </a:r>
            <a:r>
              <a:rPr lang="en-AU" sz="1600"/>
              <a:t>Tender lodgement</a:t>
            </a:r>
          </a:p>
        </p:txBody>
      </p:sp>
    </p:spTree>
    <p:extLst>
      <p:ext uri="{BB962C8B-B14F-4D97-AF65-F5344CB8AC3E}">
        <p14:creationId xmlns:p14="http://schemas.microsoft.com/office/powerpoint/2010/main" val="291469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5538A33-420C-4355-150B-B73D2F57E124}"/>
              </a:ext>
            </a:extLst>
          </p:cNvPr>
          <p:cNvSpPr/>
          <p:nvPr/>
        </p:nvSpPr>
        <p:spPr>
          <a:xfrm>
            <a:off x="0" y="2070847"/>
            <a:ext cx="12192000" cy="2823882"/>
          </a:xfrm>
          <a:prstGeom prst="rect">
            <a:avLst/>
          </a:prstGeom>
          <a:solidFill>
            <a:srgbClr val="00A2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9" name="Rectangle 8">
            <a:extLst>
              <a:ext uri="{FF2B5EF4-FFF2-40B4-BE49-F238E27FC236}">
                <a16:creationId xmlns:a16="http://schemas.microsoft.com/office/drawing/2014/main" id="{5FF78D55-61AD-ED12-D589-E2ABCFF6FB10}"/>
              </a:ext>
            </a:extLst>
          </p:cNvPr>
          <p:cNvSpPr/>
          <p:nvPr/>
        </p:nvSpPr>
        <p:spPr>
          <a:xfrm>
            <a:off x="0" y="1604683"/>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a:extLst>
              <a:ext uri="{FF2B5EF4-FFF2-40B4-BE49-F238E27FC236}">
                <a16:creationId xmlns:a16="http://schemas.microsoft.com/office/drawing/2014/main" id="{8EFA118D-AF91-D09A-D05B-5449CB0E7EFB}"/>
              </a:ext>
            </a:extLst>
          </p:cNvPr>
          <p:cNvSpPr>
            <a:spLocks noGrp="1"/>
          </p:cNvSpPr>
          <p:nvPr>
            <p:ph type="title"/>
          </p:nvPr>
        </p:nvSpPr>
        <p:spPr>
          <a:xfrm>
            <a:off x="500400" y="493200"/>
            <a:ext cx="4351211" cy="973274"/>
          </a:xfrm>
        </p:spPr>
        <p:txBody>
          <a:bodyPr/>
          <a:lstStyle/>
          <a:p>
            <a:r>
              <a:rPr lang="en-US" sz="6000">
                <a:solidFill>
                  <a:srgbClr val="005A70"/>
                </a:solidFill>
                <a:latin typeface="Tahoma" panose="020B0604030504040204" pitchFamily="34" charset="0"/>
                <a:ea typeface="Tahoma" panose="020B0604030504040204" pitchFamily="34" charset="0"/>
                <a:cs typeface="Tahoma" panose="020B0604030504040204" pitchFamily="34" charset="0"/>
              </a:rPr>
              <a:t>Thank</a:t>
            </a:r>
            <a:r>
              <a:rPr lang="en-US" sz="600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6000">
                <a:solidFill>
                  <a:srgbClr val="005A70"/>
                </a:solidFill>
                <a:latin typeface="Tahoma" panose="020B0604030504040204" pitchFamily="34" charset="0"/>
                <a:ea typeface="Tahoma" panose="020B0604030504040204" pitchFamily="34" charset="0"/>
                <a:cs typeface="Tahoma" panose="020B0604030504040204" pitchFamily="34" charset="0"/>
              </a:rPr>
              <a:t>You!</a:t>
            </a:r>
          </a:p>
        </p:txBody>
      </p:sp>
      <p:sp>
        <p:nvSpPr>
          <p:cNvPr id="5" name="TextBox 4">
            <a:extLst>
              <a:ext uri="{FF2B5EF4-FFF2-40B4-BE49-F238E27FC236}">
                <a16:creationId xmlns:a16="http://schemas.microsoft.com/office/drawing/2014/main" id="{FA3AC120-489A-7D6D-FC76-943DDD5F5E92}"/>
              </a:ext>
            </a:extLst>
          </p:cNvPr>
          <p:cNvSpPr txBox="1"/>
          <p:nvPr/>
        </p:nvSpPr>
        <p:spPr>
          <a:xfrm>
            <a:off x="941863" y="2324003"/>
            <a:ext cx="2913309" cy="553998"/>
          </a:xfrm>
          <a:prstGeom prst="rect">
            <a:avLst/>
          </a:prstGeom>
          <a:noFill/>
        </p:spPr>
        <p:txBody>
          <a:bodyPr wrap="square" rtlCol="0">
            <a:spAutoFit/>
          </a:bodyPr>
          <a:lstStyle/>
          <a:p>
            <a:pPr defTabSz="914240">
              <a:defRPr/>
            </a:pPr>
            <a:r>
              <a:rPr lang="en-US" sz="3000" b="1">
                <a:solidFill>
                  <a:schemeClr val="bg1"/>
                </a:solidFill>
                <a:latin typeface="Tahoma" panose="020B0604030504040204" pitchFamily="34" charset="0"/>
                <a:ea typeface="Tahoma" panose="020B0604030504040204" pitchFamily="34" charset="0"/>
                <a:cs typeface="Tahoma" panose="020B0604030504040204" pitchFamily="34" charset="0"/>
              </a:rPr>
              <a:t>Get in touch</a:t>
            </a:r>
          </a:p>
        </p:txBody>
      </p:sp>
      <p:pic>
        <p:nvPicPr>
          <p:cNvPr id="10" name="Graphic 9">
            <a:extLst>
              <a:ext uri="{FF2B5EF4-FFF2-40B4-BE49-F238E27FC236}">
                <a16:creationId xmlns:a16="http://schemas.microsoft.com/office/drawing/2014/main" id="{939AB0D0-7B3F-1E6B-EADF-13890DD588B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8862" y="3063422"/>
            <a:ext cx="569526" cy="538442"/>
          </a:xfrm>
          <a:prstGeom prst="rect">
            <a:avLst/>
          </a:prstGeom>
        </p:spPr>
      </p:pic>
      <p:sp>
        <p:nvSpPr>
          <p:cNvPr id="6" name="TextBox 5">
            <a:extLst>
              <a:ext uri="{FF2B5EF4-FFF2-40B4-BE49-F238E27FC236}">
                <a16:creationId xmlns:a16="http://schemas.microsoft.com/office/drawing/2014/main" id="{B96B64E9-4DF8-F87A-5FE3-59D5C8DB3C16}"/>
              </a:ext>
            </a:extLst>
          </p:cNvPr>
          <p:cNvSpPr txBox="1"/>
          <p:nvPr/>
        </p:nvSpPr>
        <p:spPr>
          <a:xfrm>
            <a:off x="1599345" y="3194142"/>
            <a:ext cx="2456320" cy="369332"/>
          </a:xfrm>
          <a:prstGeom prst="rect">
            <a:avLst/>
          </a:prstGeom>
          <a:noFill/>
        </p:spPr>
        <p:txBody>
          <a:bodyPr wrap="square" rtlCol="0">
            <a:spAutoFit/>
          </a:bodyPr>
          <a:lstStyle/>
          <a:p>
            <a:pPr defTabSz="914240">
              <a:defRPr/>
            </a:pPr>
            <a:r>
              <a:rPr lang="en-US" err="1">
                <a:solidFill>
                  <a:schemeClr val="bg1"/>
                </a:solidFill>
                <a:latin typeface="Tahoma" panose="020B0604030504040204" pitchFamily="34" charset="0"/>
                <a:ea typeface="Tahoma" panose="020B0604030504040204" pitchFamily="34" charset="0"/>
                <a:cs typeface="Tahoma" panose="020B0604030504040204" pitchFamily="34" charset="0"/>
              </a:rPr>
              <a:t>www.dss.gov.au</a:t>
            </a:r>
            <a:endParaRPr lang="en-US">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3" name="Graphic 12">
            <a:extLst>
              <a:ext uri="{FF2B5EF4-FFF2-40B4-BE49-F238E27FC236}">
                <a16:creationId xmlns:a16="http://schemas.microsoft.com/office/drawing/2014/main" id="{9BF37B10-A87A-9D03-F61C-3EE34DE18E8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5862" y="4009478"/>
            <a:ext cx="540000" cy="510528"/>
          </a:xfrm>
          <a:prstGeom prst="rect">
            <a:avLst/>
          </a:prstGeom>
        </p:spPr>
      </p:pic>
      <p:cxnSp>
        <p:nvCxnSpPr>
          <p:cNvPr id="14" name="Straight Connector 13">
            <a:extLst>
              <a:ext uri="{FF2B5EF4-FFF2-40B4-BE49-F238E27FC236}">
                <a16:creationId xmlns:a16="http://schemas.microsoft.com/office/drawing/2014/main" id="{FA458BFA-58A5-79C8-2E2F-4E262F5C1DED}"/>
              </a:ext>
              <a:ext uri="{C183D7F6-B498-43B3-948B-1728B52AA6E4}">
                <adec:decorative xmlns:adec="http://schemas.microsoft.com/office/drawing/2017/decorative" val="1"/>
              </a:ext>
            </a:extLst>
          </p:cNvPr>
          <p:cNvCxnSpPr>
            <a:cxnSpLocks/>
          </p:cNvCxnSpPr>
          <p:nvPr/>
        </p:nvCxnSpPr>
        <p:spPr>
          <a:xfrm>
            <a:off x="649378" y="3763068"/>
            <a:ext cx="368758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748FDB5-4243-BD26-20A6-1BB6A9380AAE}"/>
              </a:ext>
              <a:ext uri="{C183D7F6-B498-43B3-948B-1728B52AA6E4}">
                <adec:decorative xmlns:adec="http://schemas.microsoft.com/office/drawing/2017/decorative" val="1"/>
              </a:ext>
            </a:extLst>
          </p:cNvPr>
          <p:cNvCxnSpPr>
            <a:cxnSpLocks/>
          </p:cNvCxnSpPr>
          <p:nvPr/>
        </p:nvCxnSpPr>
        <p:spPr>
          <a:xfrm>
            <a:off x="671864" y="4667061"/>
            <a:ext cx="353161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D62DEA0-897F-3043-8CBB-B8F2C95C6C14}"/>
              </a:ext>
              <a:ext uri="{C183D7F6-B498-43B3-948B-1728B52AA6E4}">
                <adec:decorative xmlns:adec="http://schemas.microsoft.com/office/drawing/2017/decorative" val="1"/>
              </a:ext>
            </a:extLst>
          </p:cNvPr>
          <p:cNvCxnSpPr>
            <a:cxnSpLocks/>
          </p:cNvCxnSpPr>
          <p:nvPr/>
        </p:nvCxnSpPr>
        <p:spPr>
          <a:xfrm>
            <a:off x="660619" y="2955473"/>
            <a:ext cx="389012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20B5DDDB-F4F4-D3EC-45C5-AC202A9B77D3}"/>
              </a:ext>
            </a:extLst>
          </p:cNvPr>
          <p:cNvSpPr/>
          <p:nvPr/>
        </p:nvSpPr>
        <p:spPr>
          <a:xfrm>
            <a:off x="0" y="489472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D0D5049E-31BE-6E63-D05D-145A1480485D}"/>
              </a:ext>
            </a:extLst>
          </p:cNvPr>
          <p:cNvSpPr txBox="1"/>
          <p:nvPr/>
        </p:nvSpPr>
        <p:spPr>
          <a:xfrm>
            <a:off x="1569698" y="4079842"/>
            <a:ext cx="3687581" cy="369332"/>
          </a:xfrm>
          <a:prstGeom prst="rect">
            <a:avLst/>
          </a:prstGeom>
          <a:noFill/>
        </p:spPr>
        <p:txBody>
          <a:bodyPr wrap="square">
            <a:spAutoFit/>
          </a:bodyPr>
          <a:lstStyle/>
          <a:p>
            <a:r>
              <a:rPr lang="en-AU" sz="1800" u="sng">
                <a:solidFill>
                  <a:schemeClr val="bg1"/>
                </a:solidFill>
                <a:cs typeface="Segoe UI"/>
                <a:hlinkClick r:id="rId7">
                  <a:extLst>
                    <a:ext uri="{A12FA001-AC4F-418D-AE19-62706E023703}">
                      <ahyp:hlinkClr xmlns:ahyp="http://schemas.microsoft.com/office/drawing/2018/hyperlinkcolor" val="tx"/>
                    </a:ext>
                  </a:extLst>
                </a:hlinkClick>
              </a:rPr>
              <a:t>DE2025Purchasing@dss.gov.au</a:t>
            </a:r>
            <a:endParaRPr lang="en-AU">
              <a:solidFill>
                <a:schemeClr val="bg1"/>
              </a:solidFill>
            </a:endParaRPr>
          </a:p>
        </p:txBody>
      </p:sp>
    </p:spTree>
    <p:extLst>
      <p:ext uri="{BB962C8B-B14F-4D97-AF65-F5344CB8AC3E}">
        <p14:creationId xmlns:p14="http://schemas.microsoft.com/office/powerpoint/2010/main" val="1640685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D4FCD25B-DFDD-F8DB-9A93-C5F8847F98A5}"/>
              </a:ext>
            </a:extLst>
          </p:cNvPr>
          <p:cNvGrpSpPr/>
          <p:nvPr/>
        </p:nvGrpSpPr>
        <p:grpSpPr>
          <a:xfrm>
            <a:off x="503550" y="1174754"/>
            <a:ext cx="11191430" cy="4988965"/>
            <a:chOff x="309821" y="1084347"/>
            <a:chExt cx="11191430" cy="4988965"/>
          </a:xfrm>
        </p:grpSpPr>
        <p:sp>
          <p:nvSpPr>
            <p:cNvPr id="18" name="Rectangle 17">
              <a:extLst>
                <a:ext uri="{FF2B5EF4-FFF2-40B4-BE49-F238E27FC236}">
                  <a16:creationId xmlns:a16="http://schemas.microsoft.com/office/drawing/2014/main" id="{49E52B4E-FD90-03D3-79E9-8CA8196A07AD}"/>
                </a:ext>
              </a:extLst>
            </p:cNvPr>
            <p:cNvSpPr/>
            <p:nvPr/>
          </p:nvSpPr>
          <p:spPr>
            <a:xfrm>
              <a:off x="309821" y="1084347"/>
              <a:ext cx="11191430" cy="498896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0" name="Content Placeholder 2">
              <a:extLst>
                <a:ext uri="{FF2B5EF4-FFF2-40B4-BE49-F238E27FC236}">
                  <a16:creationId xmlns:a16="http://schemas.microsoft.com/office/drawing/2014/main" id="{867A5588-DE7D-EDB1-A52B-CCAEDD5391C5}"/>
                </a:ext>
              </a:extLst>
            </p:cNvPr>
            <p:cNvSpPr txBox="1">
              <a:spLocks/>
            </p:cNvSpPr>
            <p:nvPr/>
          </p:nvSpPr>
          <p:spPr>
            <a:xfrm>
              <a:off x="480167" y="1237338"/>
              <a:ext cx="10853346" cy="2600791"/>
            </a:xfrm>
            <a:prstGeom prst="rect">
              <a:avLst/>
            </a:prstGeom>
          </p:spPr>
          <p:txBody>
            <a:bodyPr vert="horz" lIns="0" tIns="0" rIns="0" bIns="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r>
                <a:rPr lang="en-AU" sz="2400" dirty="0">
                  <a:solidFill>
                    <a:srgbClr val="000000"/>
                  </a:solidFill>
                </a:rPr>
                <a:t>The Department of Social Services is committed to conducting a fair, honest, and transparent process for the design and implementation of the National Panel of Assessors (NPA) program and related services.</a:t>
              </a:r>
            </a:p>
            <a:p>
              <a:r>
                <a:rPr lang="en-AU" sz="2400" dirty="0">
                  <a:solidFill>
                    <a:srgbClr val="000000"/>
                  </a:solidFill>
                </a:rPr>
                <a:t>For today's event, this means:</a:t>
              </a:r>
              <a:endParaRPr lang="en-US" sz="2400" dirty="0">
                <a:ea typeface="Tahoma"/>
                <a:cs typeface="Tahoma"/>
              </a:endParaRPr>
            </a:p>
            <a:p>
              <a:pPr marL="628650" indent="-342900">
                <a:buFont typeface="Wingdings"/>
                <a:buChar char="Ø"/>
              </a:pPr>
              <a:r>
                <a:rPr lang="en-AU" sz="2400" dirty="0">
                  <a:solidFill>
                    <a:srgbClr val="000000"/>
                  </a:solidFill>
                </a:rPr>
                <a:t>this presentation will be made publicly available on </a:t>
              </a:r>
              <a:r>
                <a:rPr lang="en-AU" sz="2400" dirty="0">
                  <a:solidFill>
                    <a:srgbClr val="000000"/>
                  </a:solidFill>
                  <a:ea typeface="+mn-lt"/>
                  <a:cs typeface="+mn-lt"/>
                </a:rPr>
                <a:t>engage.dss.gov.au </a:t>
              </a:r>
              <a:endParaRPr lang="en-AU" sz="2400" dirty="0">
                <a:solidFill>
                  <a:srgbClr val="000000"/>
                </a:solidFill>
                <a:ea typeface="Tahoma"/>
                <a:cs typeface="Tahoma"/>
              </a:endParaRPr>
            </a:p>
            <a:p>
              <a:pPr marL="628650" indent="-342900">
                <a:buFont typeface="Wingdings"/>
                <a:buChar char="Ø"/>
              </a:pPr>
              <a:r>
                <a:rPr lang="en-AU" sz="2400" dirty="0">
                  <a:solidFill>
                    <a:srgbClr val="000000"/>
                  </a:solidFill>
                </a:rPr>
                <a:t>Q&amp;A and comments will not be open for this event</a:t>
              </a:r>
              <a:endParaRPr lang="en-AU" sz="2400" dirty="0">
                <a:solidFill>
                  <a:srgbClr val="000000"/>
                </a:solidFill>
                <a:ea typeface="Tahoma"/>
                <a:cs typeface="Tahoma"/>
              </a:endParaRPr>
            </a:p>
            <a:p>
              <a:pPr marL="628650" indent="-342900">
                <a:buFont typeface="Wingdings"/>
                <a:buChar char="Ø"/>
              </a:pPr>
              <a:r>
                <a:rPr lang="en-AU" sz="2400" dirty="0">
                  <a:solidFill>
                    <a:srgbClr val="000000"/>
                  </a:solidFill>
                </a:rPr>
                <a:t>any questions in relation to the RFT must be submitted to </a:t>
              </a:r>
              <a:r>
                <a:rPr lang="en-AU" sz="2400" dirty="0">
                  <a:solidFill>
                    <a:srgbClr val="000000"/>
                  </a:solidFill>
                  <a:hlinkClick r:id="rId3"/>
                </a:rPr>
                <a:t>DE2025Purchasing@dss.gov.au</a:t>
              </a:r>
              <a:r>
                <a:rPr lang="en-AU" sz="2400" dirty="0">
                  <a:solidFill>
                    <a:srgbClr val="000000"/>
                  </a:solidFill>
                </a:rPr>
                <a:t> and may be published (with the identity of the person or organisation asking the question removed).</a:t>
              </a:r>
              <a:endParaRPr lang="en-AU" sz="2400" dirty="0">
                <a:solidFill>
                  <a:srgbClr val="000000"/>
                </a:solidFill>
                <a:ea typeface="Tahoma"/>
                <a:cs typeface="Tahoma"/>
              </a:endParaRPr>
            </a:p>
            <a:p>
              <a:endParaRPr lang="en-AU" sz="2200" i="1" dirty="0">
                <a:solidFill>
                  <a:srgbClr val="000000"/>
                </a:solidFill>
                <a:ea typeface="Tahoma"/>
                <a:cs typeface="Tahoma"/>
              </a:endParaRPr>
            </a:p>
          </p:txBody>
        </p:sp>
      </p:grpSp>
      <p:sp>
        <p:nvSpPr>
          <p:cNvPr id="23" name="Title 1">
            <a:extLst>
              <a:ext uri="{FF2B5EF4-FFF2-40B4-BE49-F238E27FC236}">
                <a16:creationId xmlns:a16="http://schemas.microsoft.com/office/drawing/2014/main" id="{397935B5-D24D-1EA1-C042-7254463611E3}"/>
              </a:ext>
            </a:extLst>
          </p:cNvPr>
          <p:cNvSpPr>
            <a:spLocks noGrp="1"/>
          </p:cNvSpPr>
          <p:nvPr>
            <p:ph type="title"/>
          </p:nvPr>
        </p:nvSpPr>
        <p:spPr>
          <a:xfrm>
            <a:off x="383626" y="231885"/>
            <a:ext cx="7972148" cy="689129"/>
          </a:xfrm>
        </p:spPr>
        <p:txBody>
          <a:bodyPr/>
          <a:lstStyle/>
          <a:p>
            <a:r>
              <a:rPr lang="en-AU">
                <a:solidFill>
                  <a:srgbClr val="005A70"/>
                </a:solidFill>
              </a:rPr>
              <a:t>Probity Statement</a:t>
            </a:r>
          </a:p>
        </p:txBody>
      </p:sp>
    </p:spTree>
    <p:extLst>
      <p:ext uri="{BB962C8B-B14F-4D97-AF65-F5344CB8AC3E}">
        <p14:creationId xmlns:p14="http://schemas.microsoft.com/office/powerpoint/2010/main" val="61314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4A1B9A-254D-D854-9458-812D7C383867}"/>
              </a:ext>
            </a:extLst>
          </p:cNvPr>
          <p:cNvSpPr/>
          <p:nvPr/>
        </p:nvSpPr>
        <p:spPr>
          <a:xfrm>
            <a:off x="503137" y="1490306"/>
            <a:ext cx="11075589" cy="3388524"/>
          </a:xfrm>
          <a:prstGeom prst="round2DiagRect">
            <a:avLst/>
          </a:prstGeom>
          <a:solidFill>
            <a:schemeClr val="accent6"/>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AU">
              <a:solidFill>
                <a:srgbClr val="FFFFFF"/>
              </a:solidFill>
            </a:endParaRPr>
          </a:p>
        </p:txBody>
      </p:sp>
      <p:sp>
        <p:nvSpPr>
          <p:cNvPr id="4" name="TextBox 17">
            <a:extLst>
              <a:ext uri="{FF2B5EF4-FFF2-40B4-BE49-F238E27FC236}">
                <a16:creationId xmlns:a16="http://schemas.microsoft.com/office/drawing/2014/main" id="{99D9C022-DDBE-3C50-BCD9-0FD3B8379EED}"/>
              </a:ext>
            </a:extLst>
          </p:cNvPr>
          <p:cNvSpPr txBox="1"/>
          <p:nvPr/>
        </p:nvSpPr>
        <p:spPr>
          <a:xfrm>
            <a:off x="797870" y="1703169"/>
            <a:ext cx="3629888" cy="461665"/>
          </a:xfrm>
          <a:prstGeom prst="rect">
            <a:avLst/>
          </a:prstGeom>
          <a:noFill/>
        </p:spPr>
        <p:txBody>
          <a:bodyPr wrap="square" lIns="91440" tIns="45720" rIns="91440" bIns="45720" rtlCol="0" anchor="t">
            <a:sp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r>
              <a:rPr lang="en-PH" b="1">
                <a:solidFill>
                  <a:schemeClr val="bg1"/>
                </a:solidFill>
              </a:rPr>
              <a:t>Key Topics</a:t>
            </a:r>
            <a:endParaRPr lang="en-PH" b="1">
              <a:solidFill>
                <a:schemeClr val="bg1"/>
              </a:solidFill>
              <a:ea typeface="Tahoma"/>
              <a:cs typeface="Tahoma"/>
            </a:endParaRPr>
          </a:p>
        </p:txBody>
      </p:sp>
      <p:sp>
        <p:nvSpPr>
          <p:cNvPr id="5" name="TextBox 22">
            <a:extLst>
              <a:ext uri="{FF2B5EF4-FFF2-40B4-BE49-F238E27FC236}">
                <a16:creationId xmlns:a16="http://schemas.microsoft.com/office/drawing/2014/main" id="{62980AE6-2620-8242-598C-795D2F9752A0}"/>
              </a:ext>
            </a:extLst>
          </p:cNvPr>
          <p:cNvSpPr txBox="1"/>
          <p:nvPr/>
        </p:nvSpPr>
        <p:spPr>
          <a:xfrm>
            <a:off x="1125624" y="2196685"/>
            <a:ext cx="7561981" cy="2589812"/>
          </a:xfrm>
          <a:prstGeom prst="rect">
            <a:avLst/>
          </a:prstGeom>
          <a:noFill/>
        </p:spPr>
        <p:txBody>
          <a:bodyPr wrap="square" lIns="91440" tIns="45720" rIns="91440" bIns="45720" rtlCol="0" anchor="t">
            <a:sp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457200" indent="-457200">
              <a:lnSpc>
                <a:spcPct val="150000"/>
              </a:lnSpc>
              <a:buAutoNum type="arabicPeriod"/>
            </a:pPr>
            <a:r>
              <a:rPr lang="en-AU" sz="2800">
                <a:solidFill>
                  <a:schemeClr val="bg1"/>
                </a:solidFill>
                <a:ea typeface="Tahoma"/>
                <a:cs typeface="Tahoma"/>
              </a:rPr>
              <a:t>Indicative timeline and overview of the RFT</a:t>
            </a:r>
          </a:p>
          <a:p>
            <a:pPr marL="457200" indent="-457200">
              <a:lnSpc>
                <a:spcPct val="150000"/>
              </a:lnSpc>
              <a:buAutoNum type="arabicPeriod"/>
            </a:pPr>
            <a:r>
              <a:rPr lang="en-AU" sz="2800">
                <a:solidFill>
                  <a:schemeClr val="bg1"/>
                </a:solidFill>
                <a:ea typeface="Tahoma"/>
                <a:cs typeface="Tahoma"/>
              </a:rPr>
              <a:t>Summary of the new NPA program</a:t>
            </a:r>
            <a:endParaRPr lang="en-US" sz="3200">
              <a:solidFill>
                <a:schemeClr val="bg1"/>
              </a:solidFill>
              <a:ea typeface="Tahoma"/>
              <a:cs typeface="Tahoma"/>
            </a:endParaRPr>
          </a:p>
          <a:p>
            <a:pPr marL="457200" indent="-457200">
              <a:lnSpc>
                <a:spcPct val="150000"/>
              </a:lnSpc>
              <a:buAutoNum type="arabicPeriod"/>
            </a:pPr>
            <a:r>
              <a:rPr lang="en-AU" sz="2800">
                <a:solidFill>
                  <a:schemeClr val="bg1"/>
                </a:solidFill>
                <a:ea typeface="Tahoma"/>
                <a:cs typeface="Tahoma"/>
              </a:rPr>
              <a:t>Key changes from the Exposure Draft </a:t>
            </a:r>
            <a:endParaRPr lang="en-US" sz="3200">
              <a:solidFill>
                <a:schemeClr val="bg1"/>
              </a:solidFill>
              <a:ea typeface="Tahoma"/>
              <a:cs typeface="Tahoma"/>
            </a:endParaRPr>
          </a:p>
          <a:p>
            <a:pPr marL="457200" indent="-457200">
              <a:lnSpc>
                <a:spcPct val="150000"/>
              </a:lnSpc>
              <a:buAutoNum type="arabicPeriod"/>
            </a:pPr>
            <a:r>
              <a:rPr lang="en-AU" sz="2800">
                <a:solidFill>
                  <a:schemeClr val="bg1"/>
                </a:solidFill>
                <a:ea typeface="Tahoma"/>
                <a:cs typeface="Tahoma"/>
              </a:rPr>
              <a:t>Lodging a response to the RFT</a:t>
            </a:r>
            <a:endParaRPr lang="en-AU" sz="3200">
              <a:solidFill>
                <a:schemeClr val="bg1"/>
              </a:solidFill>
              <a:ea typeface="Tahoma"/>
              <a:cs typeface="Tahoma"/>
            </a:endParaRPr>
          </a:p>
        </p:txBody>
      </p:sp>
      <p:grpSp>
        <p:nvGrpSpPr>
          <p:cNvPr id="2" name="Group 1">
            <a:extLst>
              <a:ext uri="{FF2B5EF4-FFF2-40B4-BE49-F238E27FC236}">
                <a16:creationId xmlns:a16="http://schemas.microsoft.com/office/drawing/2014/main" id="{E47B60C4-B7CD-390D-BF64-80715D66D79A}"/>
              </a:ext>
            </a:extLst>
          </p:cNvPr>
          <p:cNvGrpSpPr/>
          <p:nvPr/>
        </p:nvGrpSpPr>
        <p:grpSpPr>
          <a:xfrm>
            <a:off x="3876454" y="4873204"/>
            <a:ext cx="5138562" cy="1796362"/>
            <a:chOff x="4009600" y="4640358"/>
            <a:chExt cx="5964061" cy="2213647"/>
          </a:xfrm>
        </p:grpSpPr>
        <p:sp>
          <p:nvSpPr>
            <p:cNvPr id="6" name="TextBox 5">
              <a:extLst>
                <a:ext uri="{FF2B5EF4-FFF2-40B4-BE49-F238E27FC236}">
                  <a16:creationId xmlns:a16="http://schemas.microsoft.com/office/drawing/2014/main" id="{0F6F1318-E2E9-E35B-D826-22BBB55E1922}"/>
                </a:ext>
              </a:extLst>
            </p:cNvPr>
            <p:cNvSpPr txBox="1"/>
            <p:nvPr/>
          </p:nvSpPr>
          <p:spPr>
            <a:xfrm>
              <a:off x="6236162" y="5431270"/>
              <a:ext cx="3737499" cy="1251596"/>
            </a:xfrm>
            <a:prstGeom prst="rect">
              <a:avLst/>
            </a:prstGeom>
            <a:noFill/>
          </p:spPr>
          <p:txBody>
            <a:bodyPr wrap="square" lIns="91440" tIns="45720" rIns="91440" bIns="45720" anchor="t">
              <a:spAutoFit/>
            </a:bodyPr>
            <a:lstStyle/>
            <a:p>
              <a:r>
                <a:rPr lang="en-AU" sz="2000" b="1">
                  <a:solidFill>
                    <a:srgbClr val="005A70"/>
                  </a:solidFill>
                </a:rPr>
                <a:t>The NPA program commences </a:t>
              </a:r>
              <a:br>
                <a:rPr lang="en-AU" sz="2000" b="1">
                  <a:solidFill>
                    <a:srgbClr val="005A70"/>
                  </a:solidFill>
                </a:rPr>
              </a:br>
              <a:r>
                <a:rPr lang="en-AU" sz="2000" b="1">
                  <a:solidFill>
                    <a:srgbClr val="005A70"/>
                  </a:solidFill>
                </a:rPr>
                <a:t>1 July 2025</a:t>
              </a:r>
            </a:p>
          </p:txBody>
        </p:sp>
        <p:pic>
          <p:nvPicPr>
            <p:cNvPr id="7" name="Graphic 6" descr="Route (Two Pins With A Path) outline">
              <a:extLst>
                <a:ext uri="{FF2B5EF4-FFF2-40B4-BE49-F238E27FC236}">
                  <a16:creationId xmlns:a16="http://schemas.microsoft.com/office/drawing/2014/main" id="{3BC22DAB-F7CE-8C23-0C2D-D15126487E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09600" y="4640358"/>
              <a:ext cx="2213647" cy="2213647"/>
            </a:xfrm>
            <a:prstGeom prst="rect">
              <a:avLst/>
            </a:prstGeom>
          </p:spPr>
        </p:pic>
      </p:grpSp>
      <p:sp>
        <p:nvSpPr>
          <p:cNvPr id="8" name="Title 8">
            <a:extLst>
              <a:ext uri="{FF2B5EF4-FFF2-40B4-BE49-F238E27FC236}">
                <a16:creationId xmlns:a16="http://schemas.microsoft.com/office/drawing/2014/main" id="{E6C4856C-2DC0-8BF9-E0B5-8E3266495D22}"/>
              </a:ext>
            </a:extLst>
          </p:cNvPr>
          <p:cNvSpPr>
            <a:spLocks noGrp="1"/>
          </p:cNvSpPr>
          <p:nvPr/>
        </p:nvSpPr>
        <p:spPr>
          <a:xfrm>
            <a:off x="507885" y="44376"/>
            <a:ext cx="9779115" cy="1020936"/>
          </a:xfrm>
          <a:prstGeom prst="rect">
            <a:avLst/>
          </a:prstGeom>
        </p:spPr>
        <p:txBody>
          <a:bodyPr vert="horz" lIns="0" tIns="60949" rIns="0" bIns="60949" rtlCol="0" anchor="ctr">
            <a:noAutofit/>
          </a:bodyPr>
          <a:lstStyle>
            <a:lvl1pPr algn="l" defTabSz="1218987" rtl="0" eaLnBrk="1" latinLnBrk="0" hangingPunct="1">
              <a:spcBef>
                <a:spcPct val="0"/>
              </a:spcBef>
              <a:buNone/>
              <a:defRPr sz="3600" b="1" kern="1200">
                <a:solidFill>
                  <a:schemeClr val="accent1"/>
                </a:solidFill>
                <a:latin typeface="+mj-lt"/>
                <a:ea typeface="+mj-ea"/>
                <a:cs typeface="+mj-cs"/>
              </a:defRPr>
            </a:lvl1pPr>
          </a:lstStyle>
          <a:p>
            <a:r>
              <a:rPr lang="en-PH" sz="4400" b="0"/>
              <a:t>Industry Briefing Overview</a:t>
            </a:r>
            <a:endParaRPr lang="en-US"/>
          </a:p>
        </p:txBody>
      </p:sp>
    </p:spTree>
    <p:extLst>
      <p:ext uri="{BB962C8B-B14F-4D97-AF65-F5344CB8AC3E}">
        <p14:creationId xmlns:p14="http://schemas.microsoft.com/office/powerpoint/2010/main" val="1692580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BF13F01-2B50-CF7A-9CD0-AC3FB6B3E6BD}"/>
              </a:ext>
            </a:extLst>
          </p:cNvPr>
          <p:cNvGraphicFramePr>
            <a:graphicFrameLocks noGrp="1"/>
          </p:cNvGraphicFramePr>
          <p:nvPr>
            <p:extLst>
              <p:ext uri="{D42A27DB-BD31-4B8C-83A1-F6EECF244321}">
                <p14:modId xmlns:p14="http://schemas.microsoft.com/office/powerpoint/2010/main" val="769952504"/>
              </p:ext>
            </p:extLst>
          </p:nvPr>
        </p:nvGraphicFramePr>
        <p:xfrm>
          <a:off x="260131" y="1128190"/>
          <a:ext cx="11535721" cy="4909563"/>
        </p:xfrm>
        <a:graphic>
          <a:graphicData uri="http://schemas.openxmlformats.org/drawingml/2006/table">
            <a:tbl>
              <a:tblPr firstRow="1" bandRow="1">
                <a:tableStyleId>{8E69BC5D-742D-4883-A4A0-CE9C66BB31B4}</a:tableStyleId>
              </a:tblPr>
              <a:tblGrid>
                <a:gridCol w="3660522">
                  <a:extLst>
                    <a:ext uri="{9D8B030D-6E8A-4147-A177-3AD203B41FA5}">
                      <a16:colId xmlns:a16="http://schemas.microsoft.com/office/drawing/2014/main" val="3119612278"/>
                    </a:ext>
                  </a:extLst>
                </a:gridCol>
                <a:gridCol w="7875199">
                  <a:extLst>
                    <a:ext uri="{9D8B030D-6E8A-4147-A177-3AD203B41FA5}">
                      <a16:colId xmlns:a16="http://schemas.microsoft.com/office/drawing/2014/main" val="2240686082"/>
                    </a:ext>
                  </a:extLst>
                </a:gridCol>
              </a:tblGrid>
              <a:tr h="458543">
                <a:tc>
                  <a:txBody>
                    <a:bodyPr/>
                    <a:lstStyle>
                      <a:lvl1pPr marL="0" algn="l" defTabSz="914400" rtl="0" eaLnBrk="1" latinLnBrk="0" hangingPunct="1">
                        <a:defRPr sz="1800" kern="1200">
                          <a:solidFill>
                            <a:schemeClr val="tx1"/>
                          </a:solidFill>
                          <a:latin typeface="Segoe UI"/>
                          <a:cs typeface="Segoe UI"/>
                        </a:defRPr>
                      </a:lvl1pPr>
                      <a:lvl2pPr marL="457200" algn="l" defTabSz="914400" rtl="0" eaLnBrk="1" latinLnBrk="0" hangingPunct="1">
                        <a:defRPr sz="1800" kern="1200">
                          <a:solidFill>
                            <a:schemeClr val="tx1"/>
                          </a:solidFill>
                          <a:latin typeface="Segoe UI"/>
                          <a:cs typeface="Segoe UI"/>
                        </a:defRPr>
                      </a:lvl2pPr>
                      <a:lvl3pPr marL="914400" algn="l" defTabSz="914400" rtl="0" eaLnBrk="1" latinLnBrk="0" hangingPunct="1">
                        <a:defRPr sz="1800" kern="1200">
                          <a:solidFill>
                            <a:schemeClr val="tx1"/>
                          </a:solidFill>
                          <a:latin typeface="Segoe UI"/>
                          <a:cs typeface="Segoe UI"/>
                        </a:defRPr>
                      </a:lvl3pPr>
                      <a:lvl4pPr marL="1371600" algn="l" defTabSz="914400" rtl="0" eaLnBrk="1" latinLnBrk="0" hangingPunct="1">
                        <a:defRPr sz="1800" kern="1200">
                          <a:solidFill>
                            <a:schemeClr val="tx1"/>
                          </a:solidFill>
                          <a:latin typeface="Segoe UI"/>
                          <a:cs typeface="Segoe UI"/>
                        </a:defRPr>
                      </a:lvl4pPr>
                      <a:lvl5pPr marL="1828800" algn="l" defTabSz="914400" rtl="0" eaLnBrk="1" latinLnBrk="0" hangingPunct="1">
                        <a:defRPr sz="1800" kern="1200">
                          <a:solidFill>
                            <a:schemeClr val="tx1"/>
                          </a:solidFill>
                          <a:latin typeface="Segoe UI"/>
                          <a:cs typeface="Segoe UI"/>
                        </a:defRPr>
                      </a:lvl5pPr>
                      <a:lvl6pPr marL="2286000" algn="l" defTabSz="914400" rtl="0" eaLnBrk="1" latinLnBrk="0" hangingPunct="1">
                        <a:defRPr sz="1800" kern="1200">
                          <a:solidFill>
                            <a:schemeClr val="tx1"/>
                          </a:solidFill>
                          <a:latin typeface="Segoe UI"/>
                          <a:cs typeface="Segoe UI"/>
                        </a:defRPr>
                      </a:lvl6pPr>
                      <a:lvl7pPr marL="2743200" algn="l" defTabSz="914400" rtl="0" eaLnBrk="1" latinLnBrk="0" hangingPunct="1">
                        <a:defRPr sz="1800" kern="1200">
                          <a:solidFill>
                            <a:schemeClr val="tx1"/>
                          </a:solidFill>
                          <a:latin typeface="Segoe UI"/>
                          <a:cs typeface="Segoe UI"/>
                        </a:defRPr>
                      </a:lvl7pPr>
                      <a:lvl8pPr marL="3200400" algn="l" defTabSz="914400" rtl="0" eaLnBrk="1" latinLnBrk="0" hangingPunct="1">
                        <a:defRPr sz="1800" kern="1200">
                          <a:solidFill>
                            <a:schemeClr val="tx1"/>
                          </a:solidFill>
                          <a:latin typeface="Segoe UI"/>
                          <a:cs typeface="Segoe UI"/>
                        </a:defRPr>
                      </a:lvl8pPr>
                      <a:lvl9pPr marL="3657600" algn="l" defTabSz="914400" rtl="0" eaLnBrk="1" latinLnBrk="0" hangingPunct="1">
                        <a:defRPr sz="1800" kern="1200">
                          <a:solidFill>
                            <a:schemeClr val="tx1"/>
                          </a:solidFill>
                          <a:latin typeface="Segoe UI"/>
                          <a:cs typeface="Segoe UI"/>
                        </a:defRPr>
                      </a:lvl9pPr>
                    </a:lstStyle>
                    <a:p>
                      <a:pPr marL="107950"/>
                      <a:r>
                        <a:rPr lang="en-US" sz="2400" b="1">
                          <a:solidFill>
                            <a:schemeClr val="tx1"/>
                          </a:solidFill>
                          <a:latin typeface="+mn-lt"/>
                        </a:rPr>
                        <a:t>Date</a:t>
                      </a:r>
                      <a:endParaRPr lang="en-US" sz="2400" b="1">
                        <a:solidFill>
                          <a:schemeClr val="tx1"/>
                        </a:solidFill>
                        <a:latin typeface="+mn-lt"/>
                        <a:ea typeface="Tahoma" panose="020B0604030504040204" pitchFamily="34" charset="0"/>
                        <a:cs typeface="Tahoma" panose="020B0604030504040204" pitchFamily="34" charset="0"/>
                      </a:endParaRPr>
                    </a:p>
                  </a:txBody>
                  <a:tcPr/>
                </a:tc>
                <a:tc>
                  <a:txBody>
                    <a:bodyPr/>
                    <a:lstStyle>
                      <a:lvl1pPr marL="0" algn="l" defTabSz="914400" rtl="0" eaLnBrk="1" latinLnBrk="0" hangingPunct="1">
                        <a:defRPr sz="1800" kern="1200">
                          <a:solidFill>
                            <a:schemeClr val="tx1"/>
                          </a:solidFill>
                          <a:latin typeface="Segoe UI"/>
                          <a:cs typeface="Segoe UI"/>
                        </a:defRPr>
                      </a:lvl1pPr>
                      <a:lvl2pPr marL="457200" algn="l" defTabSz="914400" rtl="0" eaLnBrk="1" latinLnBrk="0" hangingPunct="1">
                        <a:defRPr sz="1800" kern="1200">
                          <a:solidFill>
                            <a:schemeClr val="tx1"/>
                          </a:solidFill>
                          <a:latin typeface="Segoe UI"/>
                          <a:cs typeface="Segoe UI"/>
                        </a:defRPr>
                      </a:lvl2pPr>
                      <a:lvl3pPr marL="914400" algn="l" defTabSz="914400" rtl="0" eaLnBrk="1" latinLnBrk="0" hangingPunct="1">
                        <a:defRPr sz="1800" kern="1200">
                          <a:solidFill>
                            <a:schemeClr val="tx1"/>
                          </a:solidFill>
                          <a:latin typeface="Segoe UI"/>
                          <a:cs typeface="Segoe UI"/>
                        </a:defRPr>
                      </a:lvl3pPr>
                      <a:lvl4pPr marL="1371600" algn="l" defTabSz="914400" rtl="0" eaLnBrk="1" latinLnBrk="0" hangingPunct="1">
                        <a:defRPr sz="1800" kern="1200">
                          <a:solidFill>
                            <a:schemeClr val="tx1"/>
                          </a:solidFill>
                          <a:latin typeface="Segoe UI"/>
                          <a:cs typeface="Segoe UI"/>
                        </a:defRPr>
                      </a:lvl4pPr>
                      <a:lvl5pPr marL="1828800" algn="l" defTabSz="914400" rtl="0" eaLnBrk="1" latinLnBrk="0" hangingPunct="1">
                        <a:defRPr sz="1800" kern="1200">
                          <a:solidFill>
                            <a:schemeClr val="tx1"/>
                          </a:solidFill>
                          <a:latin typeface="Segoe UI"/>
                          <a:cs typeface="Segoe UI"/>
                        </a:defRPr>
                      </a:lvl5pPr>
                      <a:lvl6pPr marL="2286000" algn="l" defTabSz="914400" rtl="0" eaLnBrk="1" latinLnBrk="0" hangingPunct="1">
                        <a:defRPr sz="1800" kern="1200">
                          <a:solidFill>
                            <a:schemeClr val="tx1"/>
                          </a:solidFill>
                          <a:latin typeface="Segoe UI"/>
                          <a:cs typeface="Segoe UI"/>
                        </a:defRPr>
                      </a:lvl6pPr>
                      <a:lvl7pPr marL="2743200" algn="l" defTabSz="914400" rtl="0" eaLnBrk="1" latinLnBrk="0" hangingPunct="1">
                        <a:defRPr sz="1800" kern="1200">
                          <a:solidFill>
                            <a:schemeClr val="tx1"/>
                          </a:solidFill>
                          <a:latin typeface="Segoe UI"/>
                          <a:cs typeface="Segoe UI"/>
                        </a:defRPr>
                      </a:lvl7pPr>
                      <a:lvl8pPr marL="3200400" algn="l" defTabSz="914400" rtl="0" eaLnBrk="1" latinLnBrk="0" hangingPunct="1">
                        <a:defRPr sz="1800" kern="1200">
                          <a:solidFill>
                            <a:schemeClr val="tx1"/>
                          </a:solidFill>
                          <a:latin typeface="Segoe UI"/>
                          <a:cs typeface="Segoe UI"/>
                        </a:defRPr>
                      </a:lvl8pPr>
                      <a:lvl9pPr marL="3657600" algn="l" defTabSz="914400" rtl="0" eaLnBrk="1" latinLnBrk="0" hangingPunct="1">
                        <a:defRPr sz="1800" kern="1200">
                          <a:solidFill>
                            <a:schemeClr val="tx1"/>
                          </a:solidFill>
                          <a:latin typeface="Segoe UI"/>
                          <a:cs typeface="Segoe UI"/>
                        </a:defRPr>
                      </a:lvl9pPr>
                    </a:lstStyle>
                    <a:p>
                      <a:pPr marL="107950" lvl="0" algn="l">
                        <a:buNone/>
                      </a:pPr>
                      <a:r>
                        <a:rPr lang="en-US" sz="2400" b="1">
                          <a:solidFill>
                            <a:schemeClr val="tx1"/>
                          </a:solidFill>
                          <a:latin typeface="+mn-lt"/>
                        </a:rPr>
                        <a:t>Key element</a:t>
                      </a:r>
                      <a:endParaRPr lang="en-US" sz="2400" b="1">
                        <a:solidFill>
                          <a:schemeClr val="tx1"/>
                        </a:solidFill>
                        <a:latin typeface="+mn-lt"/>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606065370"/>
                  </a:ext>
                </a:extLst>
              </a:tr>
              <a:tr h="596107">
                <a:tc>
                  <a:txBody>
                    <a:bodyPr/>
                    <a:lstStyle/>
                    <a:p>
                      <a:r>
                        <a:rPr lang="en-AU" sz="1800"/>
                        <a:t>Wednesday 16 October 2024</a:t>
                      </a:r>
                    </a:p>
                  </a:txBody>
                  <a:tcPr marL="68580" marR="68580" marT="34290" marB="34290"/>
                </a:tc>
                <a:tc>
                  <a:txBody>
                    <a:bodyPr/>
                    <a:lstStyle/>
                    <a:p>
                      <a:r>
                        <a:rPr lang="en-AU" sz="1800"/>
                        <a:t>Release of the Request for Tender for the NPA program.</a:t>
                      </a:r>
                    </a:p>
                    <a:p>
                      <a:pPr lvl="0">
                        <a:buNone/>
                      </a:pPr>
                      <a:endParaRPr lang="en-AU" sz="1800"/>
                    </a:p>
                  </a:txBody>
                  <a:tcPr marL="68580" marR="68580" marT="34290" marB="34290"/>
                </a:tc>
                <a:extLst>
                  <a:ext uri="{0D108BD9-81ED-4DB2-BD59-A6C34878D82A}">
                    <a16:rowId xmlns:a16="http://schemas.microsoft.com/office/drawing/2014/main" val="156741981"/>
                  </a:ext>
                </a:extLst>
              </a:tr>
              <a:tr h="596107">
                <a:tc>
                  <a:txBody>
                    <a:bodyPr/>
                    <a:lstStyle/>
                    <a:p>
                      <a:pPr marL="0" marR="0" lvl="0" indent="0" algn="l" rtl="0" eaLnBrk="1" fontAlgn="auto" latinLnBrk="0" hangingPunct="1">
                        <a:lnSpc>
                          <a:spcPct val="100000"/>
                        </a:lnSpc>
                        <a:spcBef>
                          <a:spcPts val="0"/>
                        </a:spcBef>
                        <a:spcAft>
                          <a:spcPts val="0"/>
                        </a:spcAft>
                        <a:buClrTx/>
                        <a:buSzTx/>
                        <a:buFontTx/>
                        <a:buNone/>
                      </a:pPr>
                      <a:r>
                        <a:rPr lang="en-AU" sz="1800"/>
                        <a:t>Monday 21 October 2024</a:t>
                      </a:r>
                    </a:p>
                  </a:txBody>
                  <a:tcPr marL="68580" marR="68580" marT="34290" marB="34290"/>
                </a:tc>
                <a:tc>
                  <a:txBody>
                    <a:bodyPr/>
                    <a:lstStyle/>
                    <a:p>
                      <a:r>
                        <a:rPr lang="en-AU" sz="1800"/>
                        <a:t>NPA RFT Industry Briefing.</a:t>
                      </a:r>
                    </a:p>
                    <a:p>
                      <a:pPr lvl="0">
                        <a:buNone/>
                      </a:pPr>
                      <a:endParaRPr lang="en-AU" sz="1800"/>
                    </a:p>
                  </a:txBody>
                  <a:tcPr marL="68580" marR="68580" marT="34290" marB="34290"/>
                </a:tc>
                <a:extLst>
                  <a:ext uri="{0D108BD9-81ED-4DB2-BD59-A6C34878D82A}">
                    <a16:rowId xmlns:a16="http://schemas.microsoft.com/office/drawing/2014/main" val="720548823"/>
                  </a:ext>
                </a:extLst>
              </a:tr>
              <a:tr h="687814">
                <a:tc>
                  <a:txBody>
                    <a:bodyPr/>
                    <a:lstStyle/>
                    <a:p>
                      <a:pPr lvl="0">
                        <a:buNone/>
                      </a:pPr>
                      <a:r>
                        <a:rPr lang="en-AU" sz="1800"/>
                        <a:t>Monday 4 November 2024 at 5.00pm AEDT</a:t>
                      </a:r>
                    </a:p>
                  </a:txBody>
                  <a:tcPr marL="68580" marR="68580" marT="34290" marB="34290"/>
                </a:tc>
                <a:tc>
                  <a:txBody>
                    <a:bodyPr/>
                    <a:lstStyle/>
                    <a:p>
                      <a:pPr lvl="0">
                        <a:buNone/>
                      </a:pPr>
                      <a:r>
                        <a:rPr lang="en-AU" sz="1800" b="0" i="0" u="none" strike="noStrike" noProof="0" dirty="0">
                          <a:latin typeface="Tahoma"/>
                        </a:rPr>
                        <a:t>Deadline for Respondents to submit any questions or requests for clarification about the RFT.</a:t>
                      </a:r>
                      <a:endParaRPr lang="en-US" dirty="0"/>
                    </a:p>
                  </a:txBody>
                  <a:tcPr marL="68580" marR="68580" marT="34290" marB="34290"/>
                </a:tc>
                <a:extLst>
                  <a:ext uri="{0D108BD9-81ED-4DB2-BD59-A6C34878D82A}">
                    <a16:rowId xmlns:a16="http://schemas.microsoft.com/office/drawing/2014/main" val="4282891773"/>
                  </a:ext>
                </a:extLst>
              </a:tr>
              <a:tr h="677106">
                <a:tc>
                  <a:txBody>
                    <a:bodyPr/>
                    <a:lstStyle/>
                    <a:p>
                      <a:r>
                        <a:rPr lang="en-AU" sz="1800"/>
                        <a:t>Monday 11 November at </a:t>
                      </a:r>
                      <a:br>
                        <a:rPr lang="en-AU" sz="1800"/>
                      </a:br>
                      <a:r>
                        <a:rPr lang="en-AU" sz="1800"/>
                        <a:t>12.00pm AEDT</a:t>
                      </a:r>
                    </a:p>
                  </a:txBody>
                  <a:tcPr marL="68580" marR="68580" marT="34290" marB="34290"/>
                </a:tc>
                <a:tc>
                  <a:txBody>
                    <a:bodyPr/>
                    <a:lstStyle/>
                    <a:p>
                      <a:r>
                        <a:rPr lang="en-AU" sz="1800"/>
                        <a:t>Closing date and time for responses to the NPA RFT.</a:t>
                      </a:r>
                    </a:p>
                  </a:txBody>
                  <a:tcPr marL="68580" marR="68580" marT="34290" marB="34290"/>
                </a:tc>
                <a:extLst>
                  <a:ext uri="{0D108BD9-81ED-4DB2-BD59-A6C34878D82A}">
                    <a16:rowId xmlns:a16="http://schemas.microsoft.com/office/drawing/2014/main" val="2503838286"/>
                  </a:ext>
                </a:extLst>
              </a:tr>
              <a:tr h="596107">
                <a:tc>
                  <a:txBody>
                    <a:bodyPr/>
                    <a:lstStyle/>
                    <a:p>
                      <a:r>
                        <a:rPr lang="en-AU" sz="1800"/>
                        <a:t>March 2025</a:t>
                      </a:r>
                    </a:p>
                  </a:txBody>
                  <a:tcPr marL="68580" marR="68580" marT="34290" marB="34290"/>
                </a:tc>
                <a:tc>
                  <a:txBody>
                    <a:bodyPr/>
                    <a:lstStyle/>
                    <a:p>
                      <a:r>
                        <a:rPr lang="en-AU" sz="1800"/>
                        <a:t>Notification of tender outcomes.</a:t>
                      </a:r>
                    </a:p>
                    <a:p>
                      <a:pPr lvl="0">
                        <a:buNone/>
                      </a:pPr>
                      <a:endParaRPr lang="en-AU" sz="1800"/>
                    </a:p>
                  </a:txBody>
                  <a:tcPr marL="68580" marR="68580" marT="34290" marB="34290"/>
                </a:tc>
                <a:extLst>
                  <a:ext uri="{0D108BD9-81ED-4DB2-BD59-A6C34878D82A}">
                    <a16:rowId xmlns:a16="http://schemas.microsoft.com/office/drawing/2014/main" val="2286690167"/>
                  </a:ext>
                </a:extLst>
              </a:tr>
              <a:tr h="596107">
                <a:tc>
                  <a:txBody>
                    <a:bodyPr/>
                    <a:lstStyle/>
                    <a:p>
                      <a:r>
                        <a:rPr lang="en-AU" sz="1800"/>
                        <a:t>April 2025</a:t>
                      </a:r>
                    </a:p>
                  </a:txBody>
                  <a:tcPr marL="68580" marR="68580" marT="34290" marB="34290"/>
                </a:tc>
                <a:tc>
                  <a:txBody>
                    <a:bodyPr/>
                    <a:lstStyle/>
                    <a:p>
                      <a:r>
                        <a:rPr lang="en-AU" sz="1800"/>
                        <a:t>Commencement of the transition period to the new NPA.</a:t>
                      </a:r>
                    </a:p>
                    <a:p>
                      <a:pPr lvl="0">
                        <a:buNone/>
                      </a:pPr>
                      <a:endParaRPr lang="en-AU" sz="1800"/>
                    </a:p>
                  </a:txBody>
                  <a:tcPr marL="68580" marR="68580" marT="34290" marB="34290"/>
                </a:tc>
                <a:extLst>
                  <a:ext uri="{0D108BD9-81ED-4DB2-BD59-A6C34878D82A}">
                    <a16:rowId xmlns:a16="http://schemas.microsoft.com/office/drawing/2014/main" val="3173769978"/>
                  </a:ext>
                </a:extLst>
              </a:tr>
              <a:tr h="596107">
                <a:tc>
                  <a:txBody>
                    <a:bodyPr/>
                    <a:lstStyle/>
                    <a:p>
                      <a:r>
                        <a:rPr lang="en-AU" sz="1800"/>
                        <a:t>1 July 2025</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AU" sz="1800" dirty="0"/>
                        <a:t>The NPA program commences.</a:t>
                      </a:r>
                    </a:p>
                    <a:p>
                      <a:pPr lvl="0">
                        <a:buNone/>
                      </a:pPr>
                      <a:endParaRPr lang="en-AU" sz="1800" dirty="0"/>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8957055"/>
                  </a:ext>
                </a:extLst>
              </a:tr>
            </a:tbl>
          </a:graphicData>
        </a:graphic>
      </p:graphicFrame>
      <p:sp>
        <p:nvSpPr>
          <p:cNvPr id="4" name="Title 1">
            <a:extLst>
              <a:ext uri="{FF2B5EF4-FFF2-40B4-BE49-F238E27FC236}">
                <a16:creationId xmlns:a16="http://schemas.microsoft.com/office/drawing/2014/main" id="{7913D348-FAC7-E8DF-9122-EE87E6CD35E6}"/>
              </a:ext>
            </a:extLst>
          </p:cNvPr>
          <p:cNvSpPr>
            <a:spLocks noGrp="1"/>
          </p:cNvSpPr>
          <p:nvPr>
            <p:ph type="title"/>
          </p:nvPr>
        </p:nvSpPr>
        <p:spPr>
          <a:xfrm>
            <a:off x="372931" y="384766"/>
            <a:ext cx="7876859" cy="507831"/>
          </a:xfrm>
        </p:spPr>
        <p:txBody>
          <a:bodyPr/>
          <a:lstStyle/>
          <a:p>
            <a:r>
              <a:rPr lang="en-AU"/>
              <a:t>Indicative Timeline</a:t>
            </a:r>
          </a:p>
        </p:txBody>
      </p:sp>
      <p:sp>
        <p:nvSpPr>
          <p:cNvPr id="2" name="TextBox 1">
            <a:extLst>
              <a:ext uri="{FF2B5EF4-FFF2-40B4-BE49-F238E27FC236}">
                <a16:creationId xmlns:a16="http://schemas.microsoft.com/office/drawing/2014/main" id="{BFA2597C-B7D9-FD9E-1FD2-F6F2F5FA3AE5}"/>
              </a:ext>
            </a:extLst>
          </p:cNvPr>
          <p:cNvSpPr txBox="1"/>
          <p:nvPr/>
        </p:nvSpPr>
        <p:spPr>
          <a:xfrm>
            <a:off x="8696965" y="6272640"/>
            <a:ext cx="2644680" cy="382138"/>
          </a:xfrm>
          <a:prstGeom prst="rect">
            <a:avLst/>
          </a:prstGeom>
          <a:noFill/>
        </p:spPr>
        <p:txBody>
          <a:bodyPr wrap="square" rtlCol="0">
            <a:spAutoFit/>
          </a:bodyPr>
          <a:lstStyle/>
          <a:p>
            <a:r>
              <a:rPr lang="en-AU"/>
              <a:t>RFT reference: Page 3</a:t>
            </a:r>
          </a:p>
        </p:txBody>
      </p:sp>
    </p:spTree>
    <p:extLst>
      <p:ext uri="{BB962C8B-B14F-4D97-AF65-F5344CB8AC3E}">
        <p14:creationId xmlns:p14="http://schemas.microsoft.com/office/powerpoint/2010/main" val="3841512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B6BEB27-4A93-ECAA-49A2-C3E98882B1F9}"/>
              </a:ext>
            </a:extLst>
          </p:cNvPr>
          <p:cNvSpPr/>
          <p:nvPr/>
        </p:nvSpPr>
        <p:spPr>
          <a:xfrm>
            <a:off x="769868" y="695137"/>
            <a:ext cx="10653782" cy="5873938"/>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3E1C2C-6E0F-FA72-884B-70A4A03DA7FA}"/>
              </a:ext>
            </a:extLst>
          </p:cNvPr>
          <p:cNvSpPr>
            <a:spLocks noGrp="1"/>
          </p:cNvSpPr>
          <p:nvPr>
            <p:ph type="title"/>
          </p:nvPr>
        </p:nvSpPr>
        <p:spPr>
          <a:xfrm>
            <a:off x="582613" y="-1035"/>
            <a:ext cx="10502478" cy="677108"/>
          </a:xfrm>
        </p:spPr>
        <p:txBody>
          <a:bodyPr/>
          <a:lstStyle/>
          <a:p>
            <a:r>
              <a:rPr lang="en-US">
                <a:ea typeface="Tahoma"/>
                <a:cs typeface="Tahoma"/>
              </a:rPr>
              <a:t>Overview – Request for Tender</a:t>
            </a:r>
          </a:p>
        </p:txBody>
      </p:sp>
      <p:sp>
        <p:nvSpPr>
          <p:cNvPr id="4" name="Content Placeholder 3">
            <a:extLst>
              <a:ext uri="{FF2B5EF4-FFF2-40B4-BE49-F238E27FC236}">
                <a16:creationId xmlns:a16="http://schemas.microsoft.com/office/drawing/2014/main" id="{DBEF76EA-47F6-3EE8-ABA1-C3AB96A9C22B}"/>
              </a:ext>
            </a:extLst>
          </p:cNvPr>
          <p:cNvSpPr>
            <a:spLocks noGrp="1"/>
          </p:cNvSpPr>
          <p:nvPr>
            <p:ph idx="1"/>
          </p:nvPr>
        </p:nvSpPr>
        <p:spPr>
          <a:xfrm>
            <a:off x="1023144" y="1374775"/>
            <a:ext cx="10063955" cy="5198509"/>
          </a:xfrm>
        </p:spPr>
        <p:txBody>
          <a:bodyPr vert="horz" lIns="0" tIns="0" rIns="0" bIns="0" rtlCol="0" anchor="t">
            <a:noAutofit/>
          </a:bodyPr>
          <a:lstStyle/>
          <a:p>
            <a:pPr marL="285750" indent="-285750">
              <a:buFont typeface="Wingdings" panose="020B0604020202020204" pitchFamily="34" charset="0"/>
              <a:buChar char="Ø"/>
            </a:pPr>
            <a:r>
              <a:rPr lang="en-AU" sz="2000" dirty="0"/>
              <a:t>The NPA program will provide a range of Assessment Services to support the needs of people with disability in the workplace. The new program will be delivered in 111 Employment Services Areas across Australia. </a:t>
            </a:r>
            <a:endParaRPr lang="en-AU" sz="2000" dirty="0">
              <a:ea typeface="Tahoma"/>
              <a:cs typeface="Tahoma"/>
            </a:endParaRPr>
          </a:p>
          <a:p>
            <a:pPr marL="285750" indent="-285750">
              <a:buFont typeface="Wingdings" panose="020B0604020202020204" pitchFamily="34" charset="0"/>
              <a:buChar char="Ø"/>
            </a:pPr>
            <a:r>
              <a:rPr lang="en-AU" sz="2000" dirty="0"/>
              <a:t>Deeds for the NPA program are for an initial term of </a:t>
            </a:r>
            <a:r>
              <a:rPr lang="en-AU" sz="2000" b="1" dirty="0"/>
              <a:t>three years </a:t>
            </a:r>
            <a:r>
              <a:rPr lang="en-AU" sz="2000" dirty="0"/>
              <a:t>— from 1 July 2025 to 30 June 2028 — with the option to offer discretionary extensions for up to additional 3 years.</a:t>
            </a:r>
            <a:endParaRPr lang="en-AU" sz="2000" dirty="0">
              <a:ea typeface="Tahoma"/>
              <a:cs typeface="Tahoma"/>
            </a:endParaRPr>
          </a:p>
          <a:p>
            <a:pPr marL="285750" indent="-285750">
              <a:buFont typeface="Wingdings" panose="020B0604020202020204" pitchFamily="34" charset="0"/>
              <a:buChar char="Ø"/>
            </a:pPr>
            <a:r>
              <a:rPr lang="en-AU" sz="2000" dirty="0"/>
              <a:t>All Respondents must meet the conditions for participation and minimum content and format requirements if they wish to submit a tender for the NPA program. </a:t>
            </a:r>
            <a:endParaRPr lang="en-AU" sz="2000" dirty="0">
              <a:ea typeface="Tahoma"/>
              <a:cs typeface="Tahoma"/>
            </a:endParaRPr>
          </a:p>
          <a:p>
            <a:pPr marL="285750" indent="-285750">
              <a:buFont typeface="Wingdings" panose="020B0604020202020204" pitchFamily="34" charset="0"/>
              <a:buChar char="Ø"/>
            </a:pPr>
            <a:r>
              <a:rPr lang="en-AU" sz="2000" dirty="0"/>
              <a:t>The Contact Officer is the only means of contact between the Department and Respondents during the RFT period. </a:t>
            </a:r>
            <a:endParaRPr lang="en-AU" sz="2000" dirty="0">
              <a:ea typeface="Tahoma"/>
              <a:cs typeface="Tahoma"/>
            </a:endParaRPr>
          </a:p>
          <a:p>
            <a:pPr marL="285750" indent="-285750">
              <a:buFont typeface="Wingdings" panose="020B0604020202020204" pitchFamily="34" charset="0"/>
              <a:buChar char="Ø"/>
            </a:pPr>
            <a:r>
              <a:rPr lang="en-AU" sz="2000" dirty="0"/>
              <a:t>The Contact Officer can be contacted via email at </a:t>
            </a:r>
            <a:r>
              <a:rPr lang="en-AU" sz="2000" dirty="0">
                <a:hlinkClick r:id="rId3"/>
              </a:rPr>
              <a:t>DE2025Purchasing@dss.gov.au</a:t>
            </a:r>
            <a:r>
              <a:rPr lang="en-AU" sz="2000" dirty="0"/>
              <a:t>. </a:t>
            </a:r>
            <a:endParaRPr lang="en-AU" sz="2000" dirty="0">
              <a:ea typeface="Tahoma"/>
              <a:cs typeface="Tahoma"/>
            </a:endParaRPr>
          </a:p>
          <a:p>
            <a:pPr marL="285750" indent="-285750">
              <a:buFont typeface="Wingdings" panose="020B0604020202020204" pitchFamily="34" charset="0"/>
              <a:buChar char="Ø"/>
            </a:pPr>
            <a:endParaRPr lang="en-US" sz="2000" dirty="0">
              <a:ea typeface="Tahoma"/>
              <a:cs typeface="Tahoma"/>
            </a:endParaRPr>
          </a:p>
          <a:p>
            <a:pPr marL="285750" indent="-285750">
              <a:buFont typeface="Wingdings" panose="020B0604020202020204" pitchFamily="34" charset="0"/>
              <a:buChar char="Ø"/>
            </a:pPr>
            <a:endParaRPr lang="en-US" sz="2000" dirty="0">
              <a:solidFill>
                <a:srgbClr val="FF0000"/>
              </a:solidFill>
              <a:ea typeface="Tahoma"/>
              <a:cs typeface="Tahoma"/>
            </a:endParaRPr>
          </a:p>
          <a:p>
            <a:pPr marL="285750" indent="-285750">
              <a:buFont typeface="Wingdings" panose="020B0604020202020204" pitchFamily="34" charset="0"/>
              <a:buChar char="Ø"/>
            </a:pPr>
            <a:endParaRPr lang="en-US" sz="2000" dirty="0">
              <a:ea typeface="Tahoma"/>
              <a:cs typeface="Tahoma"/>
            </a:endParaRPr>
          </a:p>
          <a:p>
            <a:pPr marL="285750" indent="-285750">
              <a:buFont typeface="Wingdings" panose="020B0604020202020204" pitchFamily="34" charset="0"/>
              <a:buChar char="Ø"/>
            </a:pPr>
            <a:endParaRPr lang="en-US" sz="2000" dirty="0">
              <a:ea typeface="Tahoma"/>
              <a:cs typeface="Tahoma"/>
            </a:endParaRPr>
          </a:p>
        </p:txBody>
      </p:sp>
    </p:spTree>
    <p:extLst>
      <p:ext uri="{BB962C8B-B14F-4D97-AF65-F5344CB8AC3E}">
        <p14:creationId xmlns:p14="http://schemas.microsoft.com/office/powerpoint/2010/main" val="3910035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Placeholder 4">
            <a:extLst>
              <a:ext uri="{FF2B5EF4-FFF2-40B4-BE49-F238E27FC236}">
                <a16:creationId xmlns:a16="http://schemas.microsoft.com/office/drawing/2014/main" id="{2374B625-6A1A-CC08-0AAB-AE3FAA485924}"/>
              </a:ext>
            </a:extLst>
          </p:cNvPr>
          <p:cNvSpPr txBox="1">
            <a:spLocks/>
          </p:cNvSpPr>
          <p:nvPr/>
        </p:nvSpPr>
        <p:spPr>
          <a:xfrm>
            <a:off x="1161752" y="3890030"/>
            <a:ext cx="9968476" cy="2439013"/>
          </a:xfrm>
          <a:prstGeom prst="rect">
            <a:avLst/>
          </a:prstGeom>
          <a:ln/>
        </p:spPr>
        <p:style>
          <a:lnRef idx="0">
            <a:schemeClr val="accent3"/>
          </a:lnRef>
          <a:fillRef idx="3">
            <a:schemeClr val="accent3"/>
          </a:fillRef>
          <a:effectRef idx="3">
            <a:schemeClr val="accent3"/>
          </a:effectRef>
          <a:fontRef idx="minor">
            <a:schemeClr val="lt1"/>
          </a:fontRef>
        </p:style>
        <p:txBody>
          <a:bodyPr lIns="156286" tIns="133959" rIns="156286" bIns="89306" anchor="t" anchorCtr="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lnSpc>
                <a:spcPct val="115000"/>
              </a:lnSpc>
              <a:spcAft>
                <a:spcPts val="1000"/>
              </a:spcAft>
              <a:buNone/>
            </a:pPr>
            <a:endParaRPr lang="en-AU" sz="1800" kern="100">
              <a:effectLst/>
              <a:latin typeface="+mn-lt"/>
              <a:ea typeface="Calibri" panose="020F0502020204030204" pitchFamily="34" charset="0"/>
              <a:cs typeface="Arial" panose="020B0604020202020204" pitchFamily="34" charset="0"/>
            </a:endParaRPr>
          </a:p>
        </p:txBody>
      </p:sp>
      <p:sp>
        <p:nvSpPr>
          <p:cNvPr id="2" name="Title 1">
            <a:extLst>
              <a:ext uri="{FF2B5EF4-FFF2-40B4-BE49-F238E27FC236}">
                <a16:creationId xmlns:a16="http://schemas.microsoft.com/office/drawing/2014/main" id="{0AE7DBD6-9C9C-ED10-5438-FC7BA19946DF}"/>
              </a:ext>
            </a:extLst>
          </p:cNvPr>
          <p:cNvSpPr txBox="1">
            <a:spLocks/>
          </p:cNvSpPr>
          <p:nvPr/>
        </p:nvSpPr>
        <p:spPr>
          <a:xfrm>
            <a:off x="496457" y="306257"/>
            <a:ext cx="10828068" cy="1040125"/>
          </a:xfrm>
          <a:prstGeom prst="rect">
            <a:avLst/>
          </a:prstGeom>
        </p:spPr>
        <p:txBody>
          <a:bodyPr vert="horz" lIns="0" tIns="0" rIns="0" bIns="0" rtlCol="0" anchor="t" anchorCtr="0">
            <a:noAutofit/>
          </a:bodyPr>
          <a:lstStyle>
            <a:lvl1pPr algn="l" defTabSz="914400" rtl="0" eaLnBrk="1" latinLnBrk="0" hangingPunct="1">
              <a:lnSpc>
                <a:spcPct val="80000"/>
              </a:lnSpc>
              <a:spcBef>
                <a:spcPct val="0"/>
              </a:spcBef>
              <a:buNone/>
              <a:defRPr sz="3600" kern="1200">
                <a:solidFill>
                  <a:schemeClr val="accent1"/>
                </a:solidFill>
                <a:latin typeface="+mj-lt"/>
                <a:ea typeface="+mj-ea"/>
                <a:cs typeface="+mj-cs"/>
              </a:defRPr>
            </a:lvl1pPr>
          </a:lstStyle>
          <a:p>
            <a:r>
              <a:rPr lang="en-US" sz="4400" dirty="0">
                <a:solidFill>
                  <a:srgbClr val="005568"/>
                </a:solidFill>
                <a:latin typeface="Tahoma"/>
                <a:ea typeface="Tahoma"/>
                <a:cs typeface="Tahoma"/>
              </a:rPr>
              <a:t>National Panel of Assessors (NPA) program</a:t>
            </a:r>
          </a:p>
          <a:p>
            <a:pPr marL="571500" indent="-571500">
              <a:buFont typeface="Calibri"/>
              <a:buChar char="-"/>
            </a:pPr>
            <a:r>
              <a:rPr lang="en-US" sz="4400" dirty="0">
                <a:solidFill>
                  <a:srgbClr val="005568"/>
                </a:solidFill>
                <a:latin typeface="Tahoma"/>
                <a:ea typeface="Tahoma"/>
                <a:cs typeface="Tahoma"/>
              </a:rPr>
              <a:t>Overview</a:t>
            </a:r>
          </a:p>
        </p:txBody>
      </p:sp>
      <p:sp>
        <p:nvSpPr>
          <p:cNvPr id="6" name="TextBox 5">
            <a:extLst>
              <a:ext uri="{FF2B5EF4-FFF2-40B4-BE49-F238E27FC236}">
                <a16:creationId xmlns:a16="http://schemas.microsoft.com/office/drawing/2014/main" id="{2F802D97-E03B-AA61-55F0-E902BFCC0CAF}"/>
              </a:ext>
            </a:extLst>
          </p:cNvPr>
          <p:cNvSpPr txBox="1"/>
          <p:nvPr/>
        </p:nvSpPr>
        <p:spPr>
          <a:xfrm>
            <a:off x="837040" y="3989597"/>
            <a:ext cx="10134889" cy="1826141"/>
          </a:xfrm>
          <a:prstGeom prst="rect">
            <a:avLst/>
          </a:prstGeom>
          <a:noFill/>
        </p:spPr>
        <p:txBody>
          <a:bodyPr wrap="square" rtlCol="0">
            <a:spAutoFit/>
          </a:bodyPr>
          <a:lstStyle/>
          <a:p>
            <a:pPr marL="800100" lvl="1" indent="-342900">
              <a:lnSpc>
                <a:spcPct val="150000"/>
              </a:lnSpc>
              <a:spcBef>
                <a:spcPts val="450"/>
              </a:spcBef>
              <a:buFont typeface="Wingdings" panose="05000000000000000000" pitchFamily="2" charset="2"/>
              <a:buChar char="ü"/>
              <a:defRPr/>
            </a:pPr>
            <a:r>
              <a:rPr lang="en-AU" kern="100" dirty="0">
                <a:ea typeface="Calibri" panose="020F0502020204030204" pitchFamily="34" charset="0"/>
                <a:cs typeface="Arial" panose="020B0604020202020204" pitchFamily="34" charset="0"/>
              </a:rPr>
              <a:t>an understanding of employment supports for people with disability, including people with high support needs</a:t>
            </a:r>
          </a:p>
          <a:p>
            <a:pPr marL="800100" lvl="1" indent="-342900">
              <a:lnSpc>
                <a:spcPct val="150000"/>
              </a:lnSpc>
              <a:spcBef>
                <a:spcPts val="450"/>
              </a:spcBef>
              <a:buFont typeface="Wingdings" panose="05000000000000000000" pitchFamily="2" charset="2"/>
              <a:buChar char="ü"/>
              <a:defRPr/>
            </a:pPr>
            <a:r>
              <a:rPr lang="en-AU" kern="100" dirty="0">
                <a:ea typeface="Calibri" panose="020F0502020204030204" pitchFamily="34" charset="0"/>
                <a:cs typeface="Arial" panose="020B0604020202020204" pitchFamily="34" charset="0"/>
              </a:rPr>
              <a:t>q</a:t>
            </a:r>
            <a:r>
              <a:rPr lang="en-AU" kern="100" dirty="0">
                <a:effectLst/>
                <a:ea typeface="Calibri" panose="020F0502020204030204" pitchFamily="34" charset="0"/>
                <a:cs typeface="Arial" panose="020B0604020202020204" pitchFamily="34" charset="0"/>
              </a:rPr>
              <a:t>ualified and experienced </a:t>
            </a:r>
            <a:r>
              <a:rPr lang="en-AU" kern="100" dirty="0">
                <a:ea typeface="Calibri" panose="020F0502020204030204" pitchFamily="34" charset="0"/>
                <a:cs typeface="Arial" panose="020B0604020202020204" pitchFamily="34" charset="0"/>
              </a:rPr>
              <a:t>Assessors (as per the mandatory qualifications and skills)</a:t>
            </a:r>
          </a:p>
          <a:p>
            <a:pPr marL="800100" lvl="1" indent="-342900">
              <a:lnSpc>
                <a:spcPct val="150000"/>
              </a:lnSpc>
              <a:spcBef>
                <a:spcPts val="450"/>
              </a:spcBef>
              <a:buFont typeface="Wingdings" panose="05000000000000000000" pitchFamily="2" charset="2"/>
              <a:buChar char="ü"/>
              <a:defRPr/>
            </a:pPr>
            <a:r>
              <a:rPr lang="en-AU" kern="100" dirty="0">
                <a:ea typeface="Calibri" panose="020F0502020204030204" pitchFamily="34" charset="0"/>
                <a:cs typeface="Arial" panose="020B0604020202020204" pitchFamily="34" charset="0"/>
              </a:rPr>
              <a:t>s</a:t>
            </a:r>
            <a:r>
              <a:rPr lang="en-AU" kern="100" dirty="0">
                <a:effectLst/>
                <a:ea typeface="Calibri" panose="020F0502020204030204" pitchFamily="34" charset="0"/>
                <a:cs typeface="Arial" panose="020B0604020202020204" pitchFamily="34" charset="0"/>
              </a:rPr>
              <a:t>t</a:t>
            </a:r>
            <a:r>
              <a:rPr lang="en-AU" kern="100" dirty="0">
                <a:ea typeface="Calibri" panose="020F0502020204030204" pitchFamily="34" charset="0"/>
                <a:cs typeface="Arial" panose="020B0604020202020204" pitchFamily="34" charset="0"/>
              </a:rPr>
              <a:t>rong communication skills to ensure high quality Assessment services.</a:t>
            </a:r>
            <a:endParaRPr lang="en-AU" kern="100" dirty="0">
              <a:effectLst/>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66ABB3B8-EC5D-C4E9-73D3-01A614D32877}"/>
              </a:ext>
            </a:extLst>
          </p:cNvPr>
          <p:cNvSpPr/>
          <p:nvPr/>
        </p:nvSpPr>
        <p:spPr>
          <a:xfrm>
            <a:off x="1161751" y="1663033"/>
            <a:ext cx="9968477" cy="290245"/>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defTabSz="567111"/>
            <a:r>
              <a:rPr lang="en-AU" sz="2000" dirty="0">
                <a:solidFill>
                  <a:prstClr val="white"/>
                </a:solidFill>
                <a:cs typeface="Segoe UI Semibold" panose="020B0702040204020203" pitchFamily="34" charset="0"/>
              </a:rPr>
              <a:t>NPA Providers will continue to deliver three types of Assessment Services:</a:t>
            </a:r>
          </a:p>
        </p:txBody>
      </p:sp>
      <p:grpSp>
        <p:nvGrpSpPr>
          <p:cNvPr id="4" name="Group 3">
            <a:extLst>
              <a:ext uri="{FF2B5EF4-FFF2-40B4-BE49-F238E27FC236}">
                <a16:creationId xmlns:a16="http://schemas.microsoft.com/office/drawing/2014/main" id="{F2B7405A-9432-2496-E1A0-AE2425D930DE}"/>
              </a:ext>
            </a:extLst>
          </p:cNvPr>
          <p:cNvGrpSpPr/>
          <p:nvPr/>
        </p:nvGrpSpPr>
        <p:grpSpPr>
          <a:xfrm>
            <a:off x="1161752" y="2143248"/>
            <a:ext cx="9968478" cy="1010886"/>
            <a:chOff x="865529" y="1210098"/>
            <a:chExt cx="6526820" cy="2718576"/>
          </a:xfrm>
        </p:grpSpPr>
        <p:cxnSp>
          <p:nvCxnSpPr>
            <p:cNvPr id="5" name="Straight Connector 4">
              <a:extLst>
                <a:ext uri="{FF2B5EF4-FFF2-40B4-BE49-F238E27FC236}">
                  <a16:creationId xmlns:a16="http://schemas.microsoft.com/office/drawing/2014/main" id="{A700DD4E-D792-348A-48B2-4C39B7375DD4}"/>
                </a:ext>
              </a:extLst>
            </p:cNvPr>
            <p:cNvCxnSpPr>
              <a:cxnSpLocks/>
              <a:stCxn id="12" idx="1"/>
              <a:endCxn id="10" idx="3"/>
            </p:cNvCxnSpPr>
            <p:nvPr/>
          </p:nvCxnSpPr>
          <p:spPr>
            <a:xfrm flipH="1">
              <a:off x="2690590" y="2569386"/>
              <a:ext cx="526733" cy="0"/>
            </a:xfrm>
            <a:prstGeom prst="line">
              <a:avLst/>
            </a:prstGeom>
            <a:solidFill>
              <a:schemeClr val="accent1"/>
            </a:solidFill>
            <a:ln w="19050" cap="rnd">
              <a:solidFill>
                <a:schemeClr val="accent1"/>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33437C2-FF55-C6D4-092B-20E37E232C84}"/>
                </a:ext>
              </a:extLst>
            </p:cNvPr>
            <p:cNvCxnSpPr>
              <a:cxnSpLocks/>
              <a:stCxn id="11" idx="1"/>
              <a:endCxn id="12" idx="3"/>
            </p:cNvCxnSpPr>
            <p:nvPr/>
          </p:nvCxnSpPr>
          <p:spPr>
            <a:xfrm flipH="1">
              <a:off x="5041470" y="2569386"/>
              <a:ext cx="526732" cy="0"/>
            </a:xfrm>
            <a:prstGeom prst="line">
              <a:avLst/>
            </a:prstGeom>
            <a:solidFill>
              <a:schemeClr val="accent1"/>
            </a:solidFill>
            <a:ln w="19050" cap="rnd">
              <a:solidFill>
                <a:schemeClr val="accent1"/>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F9FD74FF-3CBA-5C37-78A3-1536688AF4DC}"/>
                </a:ext>
              </a:extLst>
            </p:cNvPr>
            <p:cNvSpPr txBox="1">
              <a:spLocks/>
            </p:cNvSpPr>
            <p:nvPr/>
          </p:nvSpPr>
          <p:spPr>
            <a:xfrm>
              <a:off x="865529" y="1210098"/>
              <a:ext cx="1825061" cy="2718576"/>
            </a:xfrm>
            <a:prstGeom prst="rect">
              <a:avLst/>
            </a:prstGeom>
            <a:ln/>
          </p:spPr>
          <p:style>
            <a:lnRef idx="0">
              <a:schemeClr val="accent2"/>
            </a:lnRef>
            <a:fillRef idx="3">
              <a:schemeClr val="accent2"/>
            </a:fillRef>
            <a:effectRef idx="3">
              <a:schemeClr val="accent2"/>
            </a:effectRef>
            <a:fontRef idx="minor">
              <a:schemeClr val="lt1"/>
            </a:fontRef>
          </p:style>
          <p:txBody>
            <a:bodyPr lIns="44653" tIns="44653" rIns="44653" bIns="44653" anchor="t" anchorCtr="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134158">
                <a:spcBef>
                  <a:spcPts val="0"/>
                </a:spcBef>
                <a:spcAft>
                  <a:spcPts val="744"/>
                </a:spcAft>
                <a:defRPr/>
              </a:pPr>
              <a:r>
                <a:rPr lang="en-AU" sz="1800" kern="100" dirty="0">
                  <a:latin typeface="+mn-lt"/>
                  <a:cs typeface="Arial" panose="020B0604020202020204" pitchFamily="34" charset="0"/>
                </a:rPr>
                <a:t>Supported Wage System (SWS) Assessments</a:t>
              </a:r>
            </a:p>
            <a:p>
              <a:pPr algn="ctr" defTabSz="1134158">
                <a:spcBef>
                  <a:spcPts val="0"/>
                </a:spcBef>
                <a:spcAft>
                  <a:spcPts val="744"/>
                </a:spcAft>
                <a:defRPr/>
              </a:pPr>
              <a:endParaRPr lang="en-AU" sz="1800" dirty="0">
                <a:solidFill>
                  <a:srgbClr val="00264D"/>
                </a:solidFill>
                <a:latin typeface="+mn-lt"/>
              </a:endParaRPr>
            </a:p>
          </p:txBody>
        </p:sp>
        <p:sp>
          <p:nvSpPr>
            <p:cNvPr id="11" name="Text Placeholder 4">
              <a:extLst>
                <a:ext uri="{FF2B5EF4-FFF2-40B4-BE49-F238E27FC236}">
                  <a16:creationId xmlns:a16="http://schemas.microsoft.com/office/drawing/2014/main" id="{9F381A97-46B5-26E7-BABE-0806E30B1E88}"/>
                </a:ext>
              </a:extLst>
            </p:cNvPr>
            <p:cNvSpPr txBox="1">
              <a:spLocks/>
            </p:cNvSpPr>
            <p:nvPr/>
          </p:nvSpPr>
          <p:spPr>
            <a:xfrm>
              <a:off x="5568202" y="1210098"/>
              <a:ext cx="1824147" cy="2718576"/>
            </a:xfrm>
            <a:prstGeom prst="rect">
              <a:avLst/>
            </a:prstGeom>
            <a:ln/>
          </p:spPr>
          <p:style>
            <a:lnRef idx="0">
              <a:schemeClr val="accent2"/>
            </a:lnRef>
            <a:fillRef idx="3">
              <a:schemeClr val="accent2"/>
            </a:fillRef>
            <a:effectRef idx="3">
              <a:schemeClr val="accent2"/>
            </a:effectRef>
            <a:fontRef idx="minor">
              <a:schemeClr val="lt1"/>
            </a:fontRef>
          </p:style>
          <p:txBody>
            <a:bodyPr lIns="44653" tIns="44653" rIns="44653" bIns="44653" anchor="t" anchorCtr="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134158">
                <a:spcBef>
                  <a:spcPts val="0"/>
                </a:spcBef>
                <a:spcAft>
                  <a:spcPts val="744"/>
                </a:spcAft>
                <a:defRPr/>
              </a:pPr>
              <a:r>
                <a:rPr lang="en-AU" sz="1800" kern="100" dirty="0">
                  <a:latin typeface="+mn-lt"/>
                  <a:cs typeface="Arial" panose="020B0604020202020204" pitchFamily="34" charset="0"/>
                </a:rPr>
                <a:t>Workplace Modifications Services (WMS) Assessments </a:t>
              </a:r>
            </a:p>
            <a:p>
              <a:pPr algn="ctr" defTabSz="1134158">
                <a:spcBef>
                  <a:spcPts val="0"/>
                </a:spcBef>
                <a:spcAft>
                  <a:spcPts val="744"/>
                </a:spcAft>
                <a:defRPr/>
              </a:pPr>
              <a:endParaRPr lang="en-AU" sz="1800" dirty="0">
                <a:solidFill>
                  <a:srgbClr val="00264D"/>
                </a:solidFill>
                <a:latin typeface="+mn-lt"/>
              </a:endParaRPr>
            </a:p>
          </p:txBody>
        </p:sp>
        <p:sp>
          <p:nvSpPr>
            <p:cNvPr id="12" name="Text Placeholder 4">
              <a:extLst>
                <a:ext uri="{FF2B5EF4-FFF2-40B4-BE49-F238E27FC236}">
                  <a16:creationId xmlns:a16="http://schemas.microsoft.com/office/drawing/2014/main" id="{37CE7F04-E57E-9B9A-E854-7EA4F633B0A5}"/>
                </a:ext>
              </a:extLst>
            </p:cNvPr>
            <p:cNvSpPr txBox="1">
              <a:spLocks/>
            </p:cNvSpPr>
            <p:nvPr/>
          </p:nvSpPr>
          <p:spPr>
            <a:xfrm>
              <a:off x="3217323" y="1210098"/>
              <a:ext cx="1824147" cy="2718576"/>
            </a:xfrm>
            <a:prstGeom prst="rect">
              <a:avLst/>
            </a:prstGeom>
            <a:ln/>
          </p:spPr>
          <p:style>
            <a:lnRef idx="0">
              <a:schemeClr val="accent2"/>
            </a:lnRef>
            <a:fillRef idx="3">
              <a:schemeClr val="accent2"/>
            </a:fillRef>
            <a:effectRef idx="3">
              <a:schemeClr val="accent2"/>
            </a:effectRef>
            <a:fontRef idx="minor">
              <a:schemeClr val="lt1"/>
            </a:fontRef>
          </p:style>
          <p:txBody>
            <a:bodyPr lIns="44653" tIns="44653" rIns="44653" bIns="44653" anchor="t" anchorCtr="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134158">
                <a:spcBef>
                  <a:spcPts val="0"/>
                </a:spcBef>
                <a:spcAft>
                  <a:spcPts val="744"/>
                </a:spcAft>
                <a:defRPr/>
              </a:pPr>
              <a:r>
                <a:rPr lang="en-AU" sz="1800" kern="100" dirty="0">
                  <a:latin typeface="+mn-lt"/>
                  <a:cs typeface="Arial" panose="020B0604020202020204" pitchFamily="34" charset="0"/>
                </a:rPr>
                <a:t>Ongoing Support Assessments (OSA)</a:t>
              </a:r>
            </a:p>
            <a:p>
              <a:pPr algn="ctr" defTabSz="1134158">
                <a:spcBef>
                  <a:spcPts val="0"/>
                </a:spcBef>
                <a:spcAft>
                  <a:spcPts val="744"/>
                </a:spcAft>
                <a:defRPr/>
              </a:pPr>
              <a:endParaRPr lang="en-AU" sz="1800" dirty="0">
                <a:solidFill>
                  <a:srgbClr val="00264D"/>
                </a:solidFill>
                <a:latin typeface="+mn-lt"/>
              </a:endParaRPr>
            </a:p>
          </p:txBody>
        </p:sp>
      </p:grpSp>
      <p:sp>
        <p:nvSpPr>
          <p:cNvPr id="26" name="Rectangle 25">
            <a:extLst>
              <a:ext uri="{FF2B5EF4-FFF2-40B4-BE49-F238E27FC236}">
                <a16:creationId xmlns:a16="http://schemas.microsoft.com/office/drawing/2014/main" id="{90F7F840-FA8D-947E-C3E9-74F291AABEA8}"/>
              </a:ext>
            </a:extLst>
          </p:cNvPr>
          <p:cNvSpPr/>
          <p:nvPr/>
        </p:nvSpPr>
        <p:spPr>
          <a:xfrm>
            <a:off x="1171359" y="3382216"/>
            <a:ext cx="9958869" cy="290245"/>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defTabSz="567111"/>
            <a:r>
              <a:rPr lang="en-AU" sz="2000">
                <a:solidFill>
                  <a:prstClr val="white"/>
                </a:solidFill>
                <a:cs typeface="Segoe UI Semibold" panose="020B0702040204020203" pitchFamily="34" charset="0"/>
              </a:rPr>
              <a:t>Respondents will be required to have:</a:t>
            </a:r>
          </a:p>
        </p:txBody>
      </p:sp>
      <p:sp>
        <p:nvSpPr>
          <p:cNvPr id="8" name="TextBox 7">
            <a:extLst>
              <a:ext uri="{FF2B5EF4-FFF2-40B4-BE49-F238E27FC236}">
                <a16:creationId xmlns:a16="http://schemas.microsoft.com/office/drawing/2014/main" id="{EC4E985A-C909-06D0-C08B-B357A0831D60}"/>
              </a:ext>
            </a:extLst>
          </p:cNvPr>
          <p:cNvSpPr txBox="1"/>
          <p:nvPr/>
        </p:nvSpPr>
        <p:spPr>
          <a:xfrm>
            <a:off x="3949186" y="6466535"/>
            <a:ext cx="7554515" cy="369332"/>
          </a:xfrm>
          <a:prstGeom prst="rect">
            <a:avLst/>
          </a:prstGeom>
          <a:noFill/>
        </p:spPr>
        <p:txBody>
          <a:bodyPr wrap="square" rtlCol="0">
            <a:spAutoFit/>
          </a:bodyPr>
          <a:lstStyle/>
          <a:p>
            <a:r>
              <a:rPr lang="en-AU"/>
              <a:t>RFT Reference: </a:t>
            </a:r>
            <a:r>
              <a:rPr lang="en-AU" b="1"/>
              <a:t>2.2.1</a:t>
            </a:r>
            <a:r>
              <a:rPr lang="en-AU"/>
              <a:t> Provider Services, </a:t>
            </a:r>
            <a:r>
              <a:rPr lang="en-AU" b="1"/>
              <a:t>3.2</a:t>
            </a:r>
            <a:r>
              <a:rPr lang="en-AU"/>
              <a:t> NPA program overview</a:t>
            </a:r>
          </a:p>
        </p:txBody>
      </p:sp>
    </p:spTree>
    <p:extLst>
      <p:ext uri="{BB962C8B-B14F-4D97-AF65-F5344CB8AC3E}">
        <p14:creationId xmlns:p14="http://schemas.microsoft.com/office/powerpoint/2010/main" val="1180065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FE503F9D-E2E8-4A22-DA6B-7C0751D21E2D}"/>
              </a:ext>
            </a:extLst>
          </p:cNvPr>
          <p:cNvSpPr>
            <a:spLocks noGrp="1"/>
          </p:cNvSpPr>
          <p:nvPr>
            <p:ph type="title"/>
          </p:nvPr>
        </p:nvSpPr>
        <p:spPr>
          <a:xfrm>
            <a:off x="422072" y="313962"/>
            <a:ext cx="11665388" cy="677108"/>
          </a:xfrm>
        </p:spPr>
        <p:txBody>
          <a:bodyPr/>
          <a:lstStyle/>
          <a:p>
            <a:r>
              <a:rPr lang="en-US" dirty="0">
                <a:solidFill>
                  <a:srgbClr val="005568"/>
                </a:solidFill>
                <a:latin typeface="Tahoma"/>
                <a:ea typeface="Tahoma"/>
                <a:cs typeface="Tahoma"/>
              </a:rPr>
              <a:t>Supported Wage System (SWS) Assessments</a:t>
            </a:r>
          </a:p>
        </p:txBody>
      </p:sp>
      <p:sp>
        <p:nvSpPr>
          <p:cNvPr id="2" name="TextBox 1">
            <a:extLst>
              <a:ext uri="{FF2B5EF4-FFF2-40B4-BE49-F238E27FC236}">
                <a16:creationId xmlns:a16="http://schemas.microsoft.com/office/drawing/2014/main" id="{09B10950-5FF6-984A-85C5-21736899B07C}"/>
              </a:ext>
            </a:extLst>
          </p:cNvPr>
          <p:cNvSpPr txBox="1"/>
          <p:nvPr/>
        </p:nvSpPr>
        <p:spPr>
          <a:xfrm>
            <a:off x="1316410" y="1685282"/>
            <a:ext cx="9561251" cy="3854901"/>
          </a:xfrm>
          <a:prstGeom prst="rect">
            <a:avLst/>
          </a:prstGeom>
        </p:spPr>
        <p:style>
          <a:lnRef idx="0">
            <a:schemeClr val="accent3"/>
          </a:lnRef>
          <a:fillRef idx="3">
            <a:schemeClr val="accent3"/>
          </a:fillRef>
          <a:effectRef idx="3">
            <a:schemeClr val="accent3"/>
          </a:effectRef>
          <a:fontRef idx="minor">
            <a:schemeClr val="lt1"/>
          </a:fontRef>
        </p:style>
        <p:txBody>
          <a:bodyPr wrap="square" lIns="91440" tIns="45720" rIns="91440" bIns="45720" rtlCol="0" anchor="t">
            <a:spAutoFit/>
          </a:bodyPr>
          <a:lstStyle/>
          <a:p>
            <a:pPr marL="342900" lvl="0" indent="-342900">
              <a:spcAft>
                <a:spcPts val="900"/>
              </a:spcAft>
              <a:buFont typeface="Wingdings" panose="05000000000000000000" pitchFamily="2" charset="2"/>
              <a:buChar char="Ø"/>
            </a:pPr>
            <a:r>
              <a:rPr lang="en-AU" sz="2400" dirty="0">
                <a:solidFill>
                  <a:srgbClr val="000000"/>
                </a:solidFill>
                <a:effectLst/>
                <a:ea typeface="Calibri" panose="020F0502020204030204" pitchFamily="34" charset="0"/>
                <a:cs typeface="Arial"/>
              </a:rPr>
              <a:t>The SWS is an industrial relations mechanism that has been in place since 1994.</a:t>
            </a:r>
            <a:endParaRPr lang="en-US" sz="2400" dirty="0">
              <a:solidFill>
                <a:srgbClr val="000000"/>
              </a:solidFill>
              <a:ea typeface="Tahoma"/>
              <a:cs typeface="Arial"/>
            </a:endParaRPr>
          </a:p>
          <a:p>
            <a:pPr marL="342900" indent="-342900">
              <a:spcAft>
                <a:spcPts val="1800"/>
              </a:spcAft>
              <a:buFont typeface="Wingdings" panose="05000000000000000000" pitchFamily="2" charset="2"/>
              <a:buChar char="Ø"/>
            </a:pPr>
            <a:endParaRPr lang="en-AU" sz="2400" dirty="0">
              <a:solidFill>
                <a:srgbClr val="000000"/>
              </a:solidFill>
              <a:effectLst/>
              <a:ea typeface="Calibri" panose="020F0502020204030204" pitchFamily="34" charset="0"/>
              <a:cs typeface="Arial"/>
            </a:endParaRPr>
          </a:p>
          <a:p>
            <a:pPr marL="342900" indent="-342900">
              <a:spcAft>
                <a:spcPts val="1800"/>
              </a:spcAft>
              <a:buFont typeface="Wingdings" panose="05000000000000000000" pitchFamily="2" charset="2"/>
              <a:buChar char="Ø"/>
            </a:pPr>
            <a:r>
              <a:rPr lang="en-AU" sz="2400" dirty="0">
                <a:solidFill>
                  <a:srgbClr val="000000"/>
                </a:solidFill>
                <a:effectLst/>
                <a:ea typeface="Calibri" panose="020F0502020204030204" pitchFamily="34" charset="0"/>
                <a:cs typeface="Arial"/>
              </a:rPr>
              <a:t>The SWS enables employers to pay a productivity-based wage to people whose work productivity is reduced because of disability.</a:t>
            </a:r>
            <a:endParaRPr lang="en-AU" sz="2400" dirty="0">
              <a:solidFill>
                <a:srgbClr val="000000"/>
              </a:solidFill>
              <a:ea typeface="Tahoma"/>
              <a:cs typeface="Arial"/>
            </a:endParaRPr>
          </a:p>
          <a:p>
            <a:pPr marL="342900" lvl="0" indent="-342900">
              <a:spcAft>
                <a:spcPts val="1800"/>
              </a:spcAft>
              <a:buFont typeface="Wingdings" panose="05000000000000000000" pitchFamily="2" charset="2"/>
              <a:buChar char="Ø"/>
            </a:pPr>
            <a:endParaRPr lang="en-AU" sz="2400" dirty="0">
              <a:solidFill>
                <a:srgbClr val="000000"/>
              </a:solidFill>
              <a:effectLst/>
              <a:ea typeface="Calibri" panose="020F0502020204030204" pitchFamily="34" charset="0"/>
              <a:cs typeface="Arial" panose="020B0604020202020204" pitchFamily="34" charset="0"/>
            </a:endParaRPr>
          </a:p>
          <a:p>
            <a:pPr marL="342900" lvl="0" indent="-342900">
              <a:spcAft>
                <a:spcPts val="1800"/>
              </a:spcAft>
              <a:buFont typeface="Wingdings" panose="05000000000000000000" pitchFamily="2" charset="2"/>
              <a:buChar char="Ø"/>
            </a:pPr>
            <a:r>
              <a:rPr lang="en-AU" sz="2400" dirty="0">
                <a:solidFill>
                  <a:srgbClr val="000000"/>
                </a:solidFill>
                <a:effectLst/>
                <a:ea typeface="Calibri" panose="020F0502020204030204" pitchFamily="34" charset="0"/>
                <a:cs typeface="Arial" panose="020B0604020202020204" pitchFamily="34" charset="0"/>
              </a:rPr>
              <a:t>This Assessment can only be undertaken by a qualified independent NPA Assessor. </a:t>
            </a:r>
          </a:p>
        </p:txBody>
      </p:sp>
    </p:spTree>
    <p:extLst>
      <p:ext uri="{BB962C8B-B14F-4D97-AF65-F5344CB8AC3E}">
        <p14:creationId xmlns:p14="http://schemas.microsoft.com/office/powerpoint/2010/main" val="4156950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FE503F9D-E2E8-4A22-DA6B-7C0751D21E2D}"/>
              </a:ext>
            </a:extLst>
          </p:cNvPr>
          <p:cNvSpPr>
            <a:spLocks noGrp="1"/>
          </p:cNvSpPr>
          <p:nvPr>
            <p:ph type="title"/>
          </p:nvPr>
        </p:nvSpPr>
        <p:spPr>
          <a:xfrm>
            <a:off x="681514" y="445577"/>
            <a:ext cx="10840028" cy="635760"/>
          </a:xfrm>
        </p:spPr>
        <p:txBody>
          <a:bodyPr/>
          <a:lstStyle/>
          <a:p>
            <a:r>
              <a:rPr lang="en-US" dirty="0">
                <a:solidFill>
                  <a:srgbClr val="005568"/>
                </a:solidFill>
                <a:latin typeface="Tahoma"/>
                <a:ea typeface="Tahoma"/>
                <a:cs typeface="Tahoma"/>
              </a:rPr>
              <a:t>Ongoing Support Assessments (OSA)</a:t>
            </a:r>
          </a:p>
        </p:txBody>
      </p:sp>
      <p:sp>
        <p:nvSpPr>
          <p:cNvPr id="6" name="Rectangle 5">
            <a:extLst>
              <a:ext uri="{FF2B5EF4-FFF2-40B4-BE49-F238E27FC236}">
                <a16:creationId xmlns:a16="http://schemas.microsoft.com/office/drawing/2014/main" id="{EB1300E8-F251-3334-854E-F559AE3EF3EA}"/>
              </a:ext>
            </a:extLst>
          </p:cNvPr>
          <p:cNvSpPr/>
          <p:nvPr/>
        </p:nvSpPr>
        <p:spPr>
          <a:xfrm>
            <a:off x="4646616" y="1607940"/>
            <a:ext cx="7100884" cy="4706419"/>
          </a:xfrm>
          <a:prstGeom prst="rect">
            <a:avLst/>
          </a:prstGeom>
          <a:solidFill>
            <a:schemeClr val="bg1">
              <a:lumMod val="95000"/>
            </a:schemeClr>
          </a:solidFill>
          <a:ln w="19050">
            <a:solidFill>
              <a:schemeClr val="bg1">
                <a:lumMod val="95000"/>
              </a:schemeClr>
            </a:solidFill>
          </a:ln>
        </p:spPr>
        <p:txBody>
          <a:bodyPr wrap="square"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000" b="0" i="1" u="none" strike="noStrike" kern="1200" cap="none" spc="0" normalizeH="0" baseline="0" noProof="0">
              <a:ln>
                <a:noFill/>
              </a:ln>
              <a:solidFill>
                <a:srgbClr val="F8F8F8"/>
              </a:solidFill>
              <a:effectLst/>
              <a:uLnTx/>
              <a:uFillTx/>
              <a:latin typeface="Tahoma"/>
              <a:ea typeface="+mn-ea"/>
              <a:cs typeface="+mn-cs"/>
            </a:endParaRPr>
          </a:p>
        </p:txBody>
      </p:sp>
      <p:sp>
        <p:nvSpPr>
          <p:cNvPr id="9" name="Rectangle 8">
            <a:extLst>
              <a:ext uri="{FF2B5EF4-FFF2-40B4-BE49-F238E27FC236}">
                <a16:creationId xmlns:a16="http://schemas.microsoft.com/office/drawing/2014/main" id="{E2B7833D-39C7-0CD2-8A13-58420B396C6E}"/>
              </a:ext>
            </a:extLst>
          </p:cNvPr>
          <p:cNvSpPr/>
          <p:nvPr/>
        </p:nvSpPr>
        <p:spPr>
          <a:xfrm>
            <a:off x="729297" y="1652281"/>
            <a:ext cx="3557990" cy="4616719"/>
          </a:xfrm>
          <a:prstGeom prst="rect">
            <a:avLst/>
          </a:prstGeom>
          <a:ln/>
        </p:spPr>
        <p:style>
          <a:lnRef idx="0">
            <a:schemeClr val="accent3"/>
          </a:lnRef>
          <a:fillRef idx="3">
            <a:schemeClr val="accent3"/>
          </a:fillRef>
          <a:effectRef idx="3">
            <a:schemeClr val="accent3"/>
          </a:effectRef>
          <a:fontRef idx="minor">
            <a:schemeClr val="lt1"/>
          </a:fontRef>
        </p:style>
        <p:txBody>
          <a:bodyPr lIns="144000" tIns="45720" rIns="144000" bIns="45720" rtlCol="0" anchor="ctr"/>
          <a:lstStyle/>
          <a:p>
            <a:pPr algn="ctr">
              <a:lnSpc>
                <a:spcPct val="150000"/>
              </a:lnSpc>
            </a:pPr>
            <a:r>
              <a:rPr lang="en-AU" sz="2000" dirty="0">
                <a:solidFill>
                  <a:schemeClr val="tx1"/>
                </a:solidFill>
              </a:rPr>
              <a:t>An NPA Assessor will undertake an Assessment of a new specialist disability employment program Participant to determine:</a:t>
            </a:r>
            <a:endParaRPr lang="en-AU" sz="2000" dirty="0">
              <a:solidFill>
                <a:schemeClr val="tx1"/>
              </a:solidFill>
              <a:ea typeface="Tahoma"/>
              <a:cs typeface="Tahoma"/>
            </a:endParaRPr>
          </a:p>
        </p:txBody>
      </p:sp>
      <p:graphicFrame>
        <p:nvGraphicFramePr>
          <p:cNvPr id="10" name="Table 9">
            <a:extLst>
              <a:ext uri="{FF2B5EF4-FFF2-40B4-BE49-F238E27FC236}">
                <a16:creationId xmlns:a16="http://schemas.microsoft.com/office/drawing/2014/main" id="{1EB9991C-5682-2169-22F9-FD05BB947047}"/>
              </a:ext>
            </a:extLst>
          </p:cNvPr>
          <p:cNvGraphicFramePr>
            <a:graphicFrameLocks noGrp="1"/>
          </p:cNvGraphicFramePr>
          <p:nvPr/>
        </p:nvGraphicFramePr>
        <p:xfrm>
          <a:off x="4870852" y="1898225"/>
          <a:ext cx="6732251" cy="3405641"/>
        </p:xfrm>
        <a:graphic>
          <a:graphicData uri="http://schemas.openxmlformats.org/drawingml/2006/table">
            <a:tbl>
              <a:tblPr firstRow="1" firstCol="1" lastRow="1" bandRow="1"/>
              <a:tblGrid>
                <a:gridCol w="6732251">
                  <a:extLst>
                    <a:ext uri="{9D8B030D-6E8A-4147-A177-3AD203B41FA5}">
                      <a16:colId xmlns:a16="http://schemas.microsoft.com/office/drawing/2014/main" val="883908121"/>
                    </a:ext>
                  </a:extLst>
                </a:gridCol>
              </a:tblGrid>
              <a:tr h="774425">
                <a:tc>
                  <a:txBody>
                    <a:bodyPr/>
                    <a:lstStyle/>
                    <a:p>
                      <a:pPr marL="0" lvl="0" indent="0" algn="l">
                        <a:buNone/>
                      </a:pPr>
                      <a:r>
                        <a:rPr lang="en-AU">
                          <a:solidFill>
                            <a:schemeClr val="bg1"/>
                          </a:solidFill>
                          <a:highlight>
                            <a:srgbClr val="005A70"/>
                          </a:highlight>
                        </a:rPr>
                        <a:t>The level of support they require in employment, which could be: </a:t>
                      </a:r>
                    </a:p>
                  </a:txBody>
                  <a:tcPr marL="50800" marR="50800" marT="50800" marB="50800" anchor="ctr">
                    <a:lnL>
                      <a:noFill/>
                    </a:lnL>
                    <a:lnR>
                      <a:noFill/>
                    </a:lnR>
                    <a:lnT>
                      <a:noFill/>
                    </a:lnT>
                    <a:lnB>
                      <a:noFill/>
                    </a:lnB>
                    <a:solidFill>
                      <a:srgbClr val="005A70"/>
                    </a:solidFill>
                  </a:tcPr>
                </a:tc>
                <a:extLst>
                  <a:ext uri="{0D108BD9-81ED-4DB2-BD59-A6C34878D82A}">
                    <a16:rowId xmlns:a16="http://schemas.microsoft.com/office/drawing/2014/main" val="2865726394"/>
                  </a:ext>
                </a:extLst>
              </a:tr>
              <a:tr h="701823">
                <a:tc>
                  <a:txBody>
                    <a:bodyPr/>
                    <a:lstStyle/>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AU" sz="1600">
                          <a:effectLst/>
                          <a:latin typeface="+mn-lt"/>
                          <a:ea typeface="Calibri" panose="020F0502020204030204" pitchFamily="34" charset="0"/>
                          <a:cs typeface="Arial" panose="020B0604020202020204" pitchFamily="34" charset="0"/>
                        </a:rPr>
                        <a:t>None – where the OSA recommends the NSDEP Participant does not require Ongoing Support</a:t>
                      </a:r>
                    </a:p>
                  </a:txBody>
                  <a:tcPr marL="50800" marR="50800" marT="50800" marB="50800" anchor="ctr">
                    <a:lnL>
                      <a:noFill/>
                    </a:lnL>
                    <a:lnR>
                      <a:noFill/>
                    </a:lnR>
                    <a:lnT>
                      <a:noFill/>
                    </a:lnT>
                    <a:lnB>
                      <a:noFill/>
                    </a:lnB>
                    <a:noFill/>
                  </a:tcPr>
                </a:tc>
                <a:extLst>
                  <a:ext uri="{0D108BD9-81ED-4DB2-BD59-A6C34878D82A}">
                    <a16:rowId xmlns:a16="http://schemas.microsoft.com/office/drawing/2014/main" val="2179386804"/>
                  </a:ext>
                </a:extLst>
              </a:tr>
              <a:tr h="643131">
                <a:tc>
                  <a:txBody>
                    <a:bodyPr/>
                    <a:lstStyle/>
                    <a:p>
                      <a:pPr marL="742950" lvl="1" indent="-285750">
                        <a:buFont typeface="Wingdings" panose="05000000000000000000" pitchFamily="2" charset="2"/>
                        <a:buChar char="q"/>
                      </a:pPr>
                      <a:r>
                        <a:rPr lang="en-AU" sz="1600">
                          <a:effectLst/>
                          <a:latin typeface="+mn-lt"/>
                          <a:ea typeface="Calibri" panose="020F0502020204030204" pitchFamily="34" charset="0"/>
                          <a:cs typeface="Arial" panose="020B0604020202020204" pitchFamily="34" charset="0"/>
                        </a:rPr>
                        <a:t>Flexible Ongoing Support</a:t>
                      </a:r>
                    </a:p>
                  </a:txBody>
                  <a:tcPr marL="50800" marR="50800" marT="50800" marB="5080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2983134119"/>
                  </a:ext>
                </a:extLst>
              </a:tr>
              <a:tr h="643131">
                <a:tc>
                  <a:txBody>
                    <a:bodyPr/>
                    <a:lstStyle/>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AU" sz="1600">
                          <a:effectLst/>
                          <a:latin typeface="+mn-lt"/>
                          <a:ea typeface="Calibri" panose="020F0502020204030204" pitchFamily="34" charset="0"/>
                          <a:cs typeface="Arial" panose="020B0604020202020204" pitchFamily="34" charset="0"/>
                        </a:rPr>
                        <a:t>Moderate Ongoing Support</a:t>
                      </a:r>
                    </a:p>
                  </a:txBody>
                  <a:tcPr marL="50800" marR="50800" marT="50800" marB="5080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2F2F2"/>
                    </a:solidFill>
                  </a:tcPr>
                </a:tc>
                <a:extLst>
                  <a:ext uri="{0D108BD9-81ED-4DB2-BD59-A6C34878D82A}">
                    <a16:rowId xmlns:a16="http://schemas.microsoft.com/office/drawing/2014/main" val="255962707"/>
                  </a:ext>
                </a:extLst>
              </a:tr>
              <a:tr h="643131">
                <a:tc>
                  <a:txBody>
                    <a:bodyPr/>
                    <a:lstStyle/>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AU" sz="1600">
                          <a:effectLst/>
                          <a:highlight>
                            <a:srgbClr val="FFFFFF"/>
                          </a:highlight>
                          <a:latin typeface="+mn-lt"/>
                          <a:ea typeface="Calibri" panose="020F0502020204030204" pitchFamily="34" charset="0"/>
                          <a:cs typeface="Arial" panose="020B0604020202020204" pitchFamily="34" charset="0"/>
                        </a:rPr>
                        <a:t>High Ongoing Support</a:t>
                      </a:r>
                    </a:p>
                  </a:txBody>
                  <a:tcPr marL="50800" marR="50800" marT="50800" marB="5080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2699413996"/>
                  </a:ext>
                </a:extLst>
              </a:tr>
            </a:tbl>
          </a:graphicData>
        </a:graphic>
      </p:graphicFrame>
      <p:graphicFrame>
        <p:nvGraphicFramePr>
          <p:cNvPr id="11" name="Table 10">
            <a:extLst>
              <a:ext uri="{FF2B5EF4-FFF2-40B4-BE49-F238E27FC236}">
                <a16:creationId xmlns:a16="http://schemas.microsoft.com/office/drawing/2014/main" id="{EA6A7DC7-79B9-5725-0FF6-AC9ECA252382}"/>
              </a:ext>
            </a:extLst>
          </p:cNvPr>
          <p:cNvGraphicFramePr>
            <a:graphicFrameLocks noGrp="1"/>
          </p:cNvGraphicFramePr>
          <p:nvPr>
            <p:extLst>
              <p:ext uri="{D42A27DB-BD31-4B8C-83A1-F6EECF244321}">
                <p14:modId xmlns:p14="http://schemas.microsoft.com/office/powerpoint/2010/main" val="668575479"/>
              </p:ext>
            </p:extLst>
          </p:nvPr>
        </p:nvGraphicFramePr>
        <p:xfrm>
          <a:off x="4870852" y="5309660"/>
          <a:ext cx="6732248" cy="696794"/>
        </p:xfrm>
        <a:graphic>
          <a:graphicData uri="http://schemas.openxmlformats.org/drawingml/2006/table">
            <a:tbl>
              <a:tblPr firstRow="1" firstCol="1" lastRow="1" bandRow="1"/>
              <a:tblGrid>
                <a:gridCol w="6732248">
                  <a:extLst>
                    <a:ext uri="{9D8B030D-6E8A-4147-A177-3AD203B41FA5}">
                      <a16:colId xmlns:a16="http://schemas.microsoft.com/office/drawing/2014/main" val="883908121"/>
                    </a:ext>
                  </a:extLst>
                </a:gridCol>
              </a:tblGrid>
              <a:tr h="696794">
                <a:tc>
                  <a:txBody>
                    <a:bodyPr/>
                    <a:lstStyle/>
                    <a:p>
                      <a:pPr marL="0" indent="0">
                        <a:buNone/>
                      </a:pPr>
                      <a:r>
                        <a:rPr lang="en-AU" sz="1800" b="0" spc="15" dirty="0">
                          <a:solidFill>
                            <a:schemeClr val="bg1"/>
                          </a:solidFill>
                          <a:effectLst/>
                          <a:latin typeface="Tahoma" panose="020B0604030504040204" pitchFamily="34" charset="0"/>
                          <a:ea typeface="Tahoma" panose="020B0604030504040204" pitchFamily="34" charset="0"/>
                          <a:cs typeface="Times New Roman" panose="02020603050405020304" pitchFamily="18" charset="0"/>
                        </a:rPr>
                        <a:t>The review interval for the next Assessment (1, 2 or 5 years)</a:t>
                      </a:r>
                    </a:p>
                  </a:txBody>
                  <a:tcPr marL="50800" marR="50800" marT="50800" marB="5080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A70"/>
                    </a:solidFill>
                  </a:tcPr>
                </a:tc>
                <a:extLst>
                  <a:ext uri="{0D108BD9-81ED-4DB2-BD59-A6C34878D82A}">
                    <a16:rowId xmlns:a16="http://schemas.microsoft.com/office/drawing/2014/main" val="16302306"/>
                  </a:ext>
                </a:extLst>
              </a:tr>
            </a:tbl>
          </a:graphicData>
        </a:graphic>
      </p:graphicFrame>
    </p:spTree>
    <p:extLst>
      <p:ext uri="{BB962C8B-B14F-4D97-AF65-F5344CB8AC3E}">
        <p14:creationId xmlns:p14="http://schemas.microsoft.com/office/powerpoint/2010/main" val="360309987"/>
      </p:ext>
    </p:extLst>
  </p:cSld>
  <p:clrMapOvr>
    <a:masterClrMapping/>
  </p:clrMapOvr>
</p:sld>
</file>

<file path=ppt/theme/theme1.xml><?xml version="1.0" encoding="utf-8"?>
<a:theme xmlns:a="http://schemas.openxmlformats.org/drawingml/2006/main" name="DSS Theme">
  <a:themeElements>
    <a:clrScheme name="DSS">
      <a:dk1>
        <a:sysClr val="windowText" lastClr="000000"/>
      </a:dk1>
      <a:lt1>
        <a:sysClr val="window" lastClr="FFFFFF"/>
      </a:lt1>
      <a:dk2>
        <a:srgbClr val="454545"/>
      </a:dk2>
      <a:lt2>
        <a:srgbClr val="F8F8F8"/>
      </a:lt2>
      <a:accent1>
        <a:srgbClr val="005A70"/>
      </a:accent1>
      <a:accent2>
        <a:srgbClr val="00B0B9"/>
      </a:accent2>
      <a:accent3>
        <a:srgbClr val="B1E4E3"/>
      </a:accent3>
      <a:accent4>
        <a:srgbClr val="D9D9D6"/>
      </a:accent4>
      <a:accent5>
        <a:srgbClr val="003542"/>
      </a:accent5>
      <a:accent6>
        <a:srgbClr val="007C82"/>
      </a:accent6>
      <a:hlink>
        <a:srgbClr val="0070C0"/>
      </a:hlink>
      <a:folHlink>
        <a:srgbClr val="0070C0"/>
      </a:folHlink>
    </a:clrScheme>
    <a:fontScheme name="D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S - Presentation Template With Instructions" id="{7DBEE956-F27C-411B-BF29-E70181FC9F20}" vid="{7D539CC2-BE18-4793-BE1E-D2F2C0E982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39A458A7F22FE46ABA1F67919ADFE55" ma:contentTypeVersion="17" ma:contentTypeDescription="Create a new document." ma:contentTypeScope="" ma:versionID="41c3030c6a7229cba4408fd5980bdacd">
  <xsd:schema xmlns:xsd="http://www.w3.org/2001/XMLSchema" xmlns:xs="http://www.w3.org/2001/XMLSchema" xmlns:p="http://schemas.microsoft.com/office/2006/metadata/properties" xmlns:ns2="1aefb9b5-01f2-423f-88ce-de8ed571e942" xmlns:ns3="581498f5-73d7-49e3-98ea-234d6dc7ed43" targetNamespace="http://schemas.microsoft.com/office/2006/metadata/properties" ma:root="true" ma:fieldsID="88d38ac8b0b82c74597d508834dada9d" ns2:_="" ns3:_="">
    <xsd:import namespace="1aefb9b5-01f2-423f-88ce-de8ed571e942"/>
    <xsd:import namespace="581498f5-73d7-49e3-98ea-234d6dc7ed4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LengthInSeconds" minOccurs="0"/>
                <xsd:element ref="ns3:Description_x002f_Purpos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efb9b5-01f2-423f-88ce-de8ed571e94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6e3b74b4-2581-479d-91ba-5c51a1ae7899}" ma:internalName="TaxCatchAll" ma:showField="CatchAllData" ma:web="1aefb9b5-01f2-423f-88ce-de8ed571e94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81498f5-73d7-49e3-98ea-234d6dc7ed4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645b856-4cdd-4a87-aa29-9b4c24b6dbfa"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Description_x002f_Purpose" ma:index="24" nillable="true" ma:displayName="Description / Purpose" ma:description="Contains collected abbreviations &amp; terms" ma:format="Dropdown" ma:internalName="Description_x002f_Purpo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81498f5-73d7-49e3-98ea-234d6dc7ed43">
      <Terms xmlns="http://schemas.microsoft.com/office/infopath/2007/PartnerControls"/>
    </lcf76f155ced4ddcb4097134ff3c332f>
    <TaxCatchAll xmlns="1aefb9b5-01f2-423f-88ce-de8ed571e942" xsi:nil="true"/>
    <Description_x002f_Purpose xmlns="581498f5-73d7-49e3-98ea-234d6dc7ed43" xsi:nil="true"/>
    <SharedWithUsers xmlns="1aefb9b5-01f2-423f-88ce-de8ed571e942">
      <UserInfo>
        <DisplayName/>
        <AccountId xsi:nil="true"/>
        <AccountType/>
      </UserInfo>
    </SharedWithUsers>
  </documentManagement>
</p:properties>
</file>

<file path=customXml/itemProps1.xml><?xml version="1.0" encoding="utf-8"?>
<ds:datastoreItem xmlns:ds="http://schemas.openxmlformats.org/officeDocument/2006/customXml" ds:itemID="{32E39A54-233D-49AD-8A16-19BEE7F126B0}">
  <ds:schemaRefs>
    <ds:schemaRef ds:uri="http://schemas.microsoft.com/sharepoint/v3/contenttype/forms"/>
  </ds:schemaRefs>
</ds:datastoreItem>
</file>

<file path=customXml/itemProps2.xml><?xml version="1.0" encoding="utf-8"?>
<ds:datastoreItem xmlns:ds="http://schemas.openxmlformats.org/officeDocument/2006/customXml" ds:itemID="{C03D4AE8-88E0-48EE-8963-020DD852FCB2}">
  <ds:schemaRefs>
    <ds:schemaRef ds:uri="1aefb9b5-01f2-423f-88ce-de8ed571e942"/>
    <ds:schemaRef ds:uri="581498f5-73d7-49e3-98ea-234d6dc7ed4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AF844F8-EBF5-4F7D-8194-3EA24479602C}">
  <ds:schemaRefs>
    <ds:schemaRef ds:uri="http://schemas.openxmlformats.org/package/2006/metadata/core-properties"/>
    <ds:schemaRef ds:uri="http://purl.org/dc/terms/"/>
    <ds:schemaRef ds:uri="581498f5-73d7-49e3-98ea-234d6dc7ed43"/>
    <ds:schemaRef ds:uri="http://schemas.microsoft.com/office/infopath/2007/PartnerControls"/>
    <ds:schemaRef ds:uri="http://schemas.microsoft.com/office/2006/documentManagement/types"/>
    <ds:schemaRef ds:uri="http://purl.org/dc/elements/1.1/"/>
    <ds:schemaRef ds:uri="1aefb9b5-01f2-423f-88ce-de8ed571e942"/>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DSS - Presentation Template</Template>
  <TotalTime>124</TotalTime>
  <Words>2208</Words>
  <Application>Microsoft Office PowerPoint</Application>
  <PresentationFormat>Widescreen</PresentationFormat>
  <Paragraphs>304</Paragraphs>
  <Slides>29</Slides>
  <Notes>29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MS Mincho</vt:lpstr>
      <vt:lpstr>Arial</vt:lpstr>
      <vt:lpstr>Calibri</vt:lpstr>
      <vt:lpstr>Calibri Light</vt:lpstr>
      <vt:lpstr>Courier New</vt:lpstr>
      <vt:lpstr>Segoe UI</vt:lpstr>
      <vt:lpstr>Segoe UI Semibold</vt:lpstr>
      <vt:lpstr>Symbol</vt:lpstr>
      <vt:lpstr>Tahoma</vt:lpstr>
      <vt:lpstr>Times New Roman</vt:lpstr>
      <vt:lpstr>Wingdings</vt:lpstr>
      <vt:lpstr>DSS Theme</vt:lpstr>
      <vt:lpstr>PowerPoint Presentation</vt:lpstr>
      <vt:lpstr>PowerPoint Presentation</vt:lpstr>
      <vt:lpstr>Probity Statement</vt:lpstr>
      <vt:lpstr>PowerPoint Presentation</vt:lpstr>
      <vt:lpstr>Indicative Timeline</vt:lpstr>
      <vt:lpstr>Overview – Request for Tender</vt:lpstr>
      <vt:lpstr>PowerPoint Presentation</vt:lpstr>
      <vt:lpstr>Supported Wage System (SWS) Assessments</vt:lpstr>
      <vt:lpstr>Ongoing Support Assessments (OSA)</vt:lpstr>
      <vt:lpstr>Workplace Modification Services (WMS) Assessments</vt:lpstr>
      <vt:lpstr>Fees</vt:lpstr>
      <vt:lpstr>Key changes from the Exposure Draft 1/2 </vt:lpstr>
      <vt:lpstr>Key changes from the Exposure Draft 2/2</vt:lpstr>
      <vt:lpstr>Mandatory Qualifications and Skills 1/2</vt:lpstr>
      <vt:lpstr>Mandatory Qualifications and Skills 2/2</vt:lpstr>
      <vt:lpstr>Approving NPA Assessors </vt:lpstr>
      <vt:lpstr>Performance Management </vt:lpstr>
      <vt:lpstr>Request for Tender (RFT) process – Considerations for Lodging a Response  </vt:lpstr>
      <vt:lpstr>Request for Tender (RFT) process – Evaluation of Responses</vt:lpstr>
      <vt:lpstr>Request for Tender (RFT) process  – Indigenous Procurement Policy </vt:lpstr>
      <vt:lpstr>How will tenders be assessed?</vt:lpstr>
      <vt:lpstr>Organisational Capability (SC1)</vt:lpstr>
      <vt:lpstr>Quality (SC2)</vt:lpstr>
      <vt:lpstr>Unweighted Evaluation Criteria </vt:lpstr>
      <vt:lpstr>Financial viability and other checks </vt:lpstr>
      <vt:lpstr>Legal and other matters</vt:lpstr>
      <vt:lpstr>Procurement Process</vt:lpstr>
      <vt:lpstr>Tender Lodgement </vt:lpstr>
      <vt:lpstr>Thank You!</vt:lpstr>
    </vt:vector>
  </TitlesOfParts>
  <Company>Department of Social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NPA RFT Public Briefing Presentation</dc:title>
  <dc:creator>BAKER, Laura</dc:creator>
  <cp:keywords>[SEC=OFFICIAL]</cp:keywords>
  <cp:lastModifiedBy>MILLER, Vicky</cp:lastModifiedBy>
  <cp:revision>56</cp:revision>
  <dcterms:created xsi:type="dcterms:W3CDTF">2024-08-15T04:53:31Z</dcterms:created>
  <dcterms:modified xsi:type="dcterms:W3CDTF">2024-10-23T03:08:15Z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ProtectiveMarkingValue_Header">
    <vt:lpwstr>OFFICIAL</vt:lpwstr>
  </property>
  <property fmtid="{D5CDD505-2E9C-101B-9397-08002B2CF9AE}" pid="3" name="PM_OriginationTimeStamp">
    <vt:lpwstr>2024-05-03T04:26:19Z</vt:lpwstr>
  </property>
  <property fmtid="{D5CDD505-2E9C-101B-9397-08002B2CF9AE}" pid="4" name="PM_Originating_FileId">
    <vt:lpwstr>83BFC7574F3F4C8DA6D1CACB0B454BE6</vt:lpwstr>
  </property>
  <property fmtid="{D5CDD505-2E9C-101B-9397-08002B2CF9AE}" pid="5" name="PM_ProtectiveMarkingValue_Footer">
    <vt:lpwstr>OFFICIAL</vt:lpwstr>
  </property>
  <property fmtid="{D5CDD505-2E9C-101B-9397-08002B2CF9AE}" pid="6" name="PM_Namespace">
    <vt:lpwstr>gov.au</vt:lpwstr>
  </property>
  <property fmtid="{D5CDD505-2E9C-101B-9397-08002B2CF9AE}" pid="7" name="PM_Caveats_Count">
    <vt:lpwstr>0</vt:lpwstr>
  </property>
  <property fmtid="{D5CDD505-2E9C-101B-9397-08002B2CF9AE}" pid="8" name="PM_Version">
    <vt:lpwstr>2018.4</vt:lpwstr>
  </property>
  <property fmtid="{D5CDD505-2E9C-101B-9397-08002B2CF9AE}" pid="9" name="MSIP_Label_eb34d90b-fc41-464d-af60-f74d721d0790_Name">
    <vt:lpwstr>OFFICIAL</vt:lpwstr>
  </property>
  <property fmtid="{D5CDD505-2E9C-101B-9397-08002B2CF9AE}" pid="10" name="PM_Note">
    <vt:lpwstr/>
  </property>
  <property fmtid="{D5CDD505-2E9C-101B-9397-08002B2CF9AE}" pid="11" name="PMHMAC">
    <vt:lpwstr>v=2022.1;a=SHA256;h=35B05AD4D3D6F27A3EC4359B01FB08B02AEB7837D6C8996F13B4BE76050827A1</vt:lpwstr>
  </property>
  <property fmtid="{D5CDD505-2E9C-101B-9397-08002B2CF9AE}" pid="12" name="PM_Qualifier">
    <vt:lpwstr/>
  </property>
  <property fmtid="{D5CDD505-2E9C-101B-9397-08002B2CF9AE}" pid="13" name="PM_SecurityClassification">
    <vt:lpwstr>OFFICIAL</vt:lpwstr>
  </property>
  <property fmtid="{D5CDD505-2E9C-101B-9397-08002B2CF9AE}" pid="14" name="PM_Markers">
    <vt:lpwstr/>
  </property>
  <property fmtid="{D5CDD505-2E9C-101B-9397-08002B2CF9AE}" pid="15" name="MSIP_Label_eb34d90b-fc41-464d-af60-f74d721d0790_SiteId">
    <vt:lpwstr>61e36dd1-ca6e-4d61-aa0a-2b4eb88317a3</vt:lpwstr>
  </property>
  <property fmtid="{D5CDD505-2E9C-101B-9397-08002B2CF9AE}" pid="16" name="MSIP_Label_eb34d90b-fc41-464d-af60-f74d721d0790_ContentBits">
    <vt:lpwstr>0</vt:lpwstr>
  </property>
  <property fmtid="{D5CDD505-2E9C-101B-9397-08002B2CF9AE}" pid="17" name="MSIP_Label_eb34d90b-fc41-464d-af60-f74d721d0790_Enabled">
    <vt:lpwstr>true</vt:lpwstr>
  </property>
  <property fmtid="{D5CDD505-2E9C-101B-9397-08002B2CF9AE}" pid="18" name="PM_ProtectiveMarkingImage_Footer">
    <vt:lpwstr>C:\Program Files (x86)\Common Files\janusNET Shared\janusSEAL\Images\DocumentSlashBlue.png</vt:lpwstr>
  </property>
  <property fmtid="{D5CDD505-2E9C-101B-9397-08002B2CF9AE}" pid="19" name="MSIP_Label_eb34d90b-fc41-464d-af60-f74d721d0790_SetDate">
    <vt:lpwstr>2024-05-03T04:26:19Z</vt:lpwstr>
  </property>
  <property fmtid="{D5CDD505-2E9C-101B-9397-08002B2CF9AE}" pid="20" name="MSIP_Label_eb34d90b-fc41-464d-af60-f74d721d0790_Method">
    <vt:lpwstr>Privileged</vt:lpwstr>
  </property>
  <property fmtid="{D5CDD505-2E9C-101B-9397-08002B2CF9AE}" pid="21" name="MSIP_Label_eb34d90b-fc41-464d-af60-f74d721d0790_ActionId">
    <vt:lpwstr>7cfdd1980cd443a5b9a15e5960bcec81</vt:lpwstr>
  </property>
  <property fmtid="{D5CDD505-2E9C-101B-9397-08002B2CF9AE}" pid="22" name="PM_InsertionValue">
    <vt:lpwstr>OFFICIAL</vt:lpwstr>
  </property>
  <property fmtid="{D5CDD505-2E9C-101B-9397-08002B2CF9AE}" pid="23" name="PM_Originator_Hash_SHA1">
    <vt:lpwstr>DAACB08450204C0F46DD78BFF6F8049364488490</vt:lpwstr>
  </property>
  <property fmtid="{D5CDD505-2E9C-101B-9397-08002B2CF9AE}" pid="24" name="PM_DisplayValueSecClassificationWithQualifier">
    <vt:lpwstr>OFFICIAL</vt:lpwstr>
  </property>
  <property fmtid="{D5CDD505-2E9C-101B-9397-08002B2CF9AE}" pid="25" name="PM_ProtectiveMarkingImage_Header">
    <vt:lpwstr>C:\Program Files (x86)\Common Files\janusNET Shared\janusSEAL\Images\DocumentSlashBlue.png</vt:lpwstr>
  </property>
  <property fmtid="{D5CDD505-2E9C-101B-9397-08002B2CF9AE}" pid="26" name="PM_Display">
    <vt:lpwstr>OFFICIAL</vt:lpwstr>
  </property>
  <property fmtid="{D5CDD505-2E9C-101B-9397-08002B2CF9AE}" pid="27" name="PM_OriginatorUserAccountName_SHA256">
    <vt:lpwstr>9871F6CFFBF84B5DD096BCB24488EABDE9250CEAA716568F68B24D42DED533FD</vt:lpwstr>
  </property>
  <property fmtid="{D5CDD505-2E9C-101B-9397-08002B2CF9AE}" pid="28" name="PM_OriginatorDomainName_SHA256">
    <vt:lpwstr>E83A2A66C4061446A7E3732E8D44762184B6B377D962B96C83DC624302585857</vt:lpwstr>
  </property>
  <property fmtid="{D5CDD505-2E9C-101B-9397-08002B2CF9AE}" pid="29" name="PMUuid">
    <vt:lpwstr>v=2022.2;d=gov.au;g=46DD6D7C-8107-577B-BC6E-F348953B2E44</vt:lpwstr>
  </property>
  <property fmtid="{D5CDD505-2E9C-101B-9397-08002B2CF9AE}" pid="30" name="PM_Hash_Version">
    <vt:lpwstr>2022.1</vt:lpwstr>
  </property>
  <property fmtid="{D5CDD505-2E9C-101B-9397-08002B2CF9AE}" pid="31" name="PM_Hash_Salt_Prev">
    <vt:lpwstr>A04EC6CCFFBBAB5C3FFF66D8EC34B868</vt:lpwstr>
  </property>
  <property fmtid="{D5CDD505-2E9C-101B-9397-08002B2CF9AE}" pid="32" name="PM_Hash_Salt">
    <vt:lpwstr>AEB543D1148341EE131AF15491743F3E</vt:lpwstr>
  </property>
  <property fmtid="{D5CDD505-2E9C-101B-9397-08002B2CF9AE}" pid="33" name="PM_Hash_SHA1">
    <vt:lpwstr>5D469E43C5F762E4D11942571ABE41189E8250C2</vt:lpwstr>
  </property>
  <property fmtid="{D5CDD505-2E9C-101B-9397-08002B2CF9AE}" pid="34" name="PM_PrintOutPlacement_PPT">
    <vt:lpwstr/>
  </property>
  <property fmtid="{D5CDD505-2E9C-101B-9397-08002B2CF9AE}" pid="35" name="ContentTypeId">
    <vt:lpwstr>0x010100E39A458A7F22FE46ABA1F67919ADFE55</vt:lpwstr>
  </property>
  <property fmtid="{D5CDD505-2E9C-101B-9397-08002B2CF9AE}" pid="36" name="PM_SecurityClassification_Prev">
    <vt:lpwstr>OFFICIAL</vt:lpwstr>
  </property>
  <property fmtid="{D5CDD505-2E9C-101B-9397-08002B2CF9AE}" pid="37" name="PM_Qualifier_Prev">
    <vt:lpwstr/>
  </property>
  <property fmtid="{D5CDD505-2E9C-101B-9397-08002B2CF9AE}" pid="38" name="MediaServiceImageTags">
    <vt:lpwstr/>
  </property>
  <property fmtid="{D5CDD505-2E9C-101B-9397-08002B2CF9AE}" pid="39" name="ComplianceAssetId">
    <vt:lpwstr/>
  </property>
  <property fmtid="{D5CDD505-2E9C-101B-9397-08002B2CF9AE}" pid="40" name="_ExtendedDescription">
    <vt:lpwstr/>
  </property>
  <property fmtid="{D5CDD505-2E9C-101B-9397-08002B2CF9AE}" pid="41" name="_activity">
    <vt:lpwstr>{"FileActivityType":"9","FileActivityTimeStamp":"2024-10-10T22:43:39.190Z","FileActivityUsersOnPage":[{"DisplayName":"HUNT, Sam","Id":"sam.hunt@dss.gov.au"},{"DisplayName":"HALL, Holly","Id":"holly.hall@dss.gov.au"},{"DisplayName":"HUNT, Sam","Id":"sam.hunt@dss.gov.au"}],"FileActivityNavigationId":null}</vt:lpwstr>
  </property>
  <property fmtid="{D5CDD505-2E9C-101B-9397-08002B2CF9AE}" pid="42" name="TriggerFlowInfo">
    <vt:lpwstr/>
  </property>
</Properties>
</file>