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2" r:id="rId4"/>
  </p:sldMasterIdLst>
  <p:notesMasterIdLst>
    <p:notesMasterId r:id="rId43"/>
  </p:notesMasterIdLst>
  <p:handoutMasterIdLst>
    <p:handoutMasterId r:id="rId44"/>
  </p:handoutMasterIdLst>
  <p:sldIdLst>
    <p:sldId id="256" r:id="rId5"/>
    <p:sldId id="772" r:id="rId6"/>
    <p:sldId id="285" r:id="rId7"/>
    <p:sldId id="774" r:id="rId8"/>
    <p:sldId id="773" r:id="rId9"/>
    <p:sldId id="791" r:id="rId10"/>
    <p:sldId id="788" r:id="rId11"/>
    <p:sldId id="280" r:id="rId12"/>
    <p:sldId id="783" r:id="rId13"/>
    <p:sldId id="793" r:id="rId14"/>
    <p:sldId id="804" r:id="rId15"/>
    <p:sldId id="803" r:id="rId16"/>
    <p:sldId id="802" r:id="rId17"/>
    <p:sldId id="806" r:id="rId18"/>
    <p:sldId id="799" r:id="rId19"/>
    <p:sldId id="801" r:id="rId20"/>
    <p:sldId id="758" r:id="rId21"/>
    <p:sldId id="764" r:id="rId22"/>
    <p:sldId id="765" r:id="rId23"/>
    <p:sldId id="776" r:id="rId24"/>
    <p:sldId id="767" r:id="rId25"/>
    <p:sldId id="757" r:id="rId26"/>
    <p:sldId id="805" r:id="rId27"/>
    <p:sldId id="800" r:id="rId28"/>
    <p:sldId id="760" r:id="rId29"/>
    <p:sldId id="761" r:id="rId30"/>
    <p:sldId id="794" r:id="rId31"/>
    <p:sldId id="600" r:id="rId32"/>
    <p:sldId id="796" r:id="rId33"/>
    <p:sldId id="786" r:id="rId34"/>
    <p:sldId id="787" r:id="rId35"/>
    <p:sldId id="785" r:id="rId36"/>
    <p:sldId id="784" r:id="rId37"/>
    <p:sldId id="770" r:id="rId38"/>
    <p:sldId id="762" r:id="rId39"/>
    <p:sldId id="756" r:id="rId40"/>
    <p:sldId id="795" r:id="rId41"/>
    <p:sldId id="339" r:id="rId4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B9"/>
    <a:srgbClr val="B1E4E3"/>
    <a:srgbClr val="BEE8E7"/>
    <a:srgbClr val="8AD6D4"/>
    <a:srgbClr val="005A70"/>
    <a:srgbClr val="005568"/>
    <a:srgbClr val="008A87"/>
    <a:srgbClr val="F2F2F2"/>
    <a:srgbClr val="B9B9B9"/>
    <a:srgbClr val="00A29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A834AB-767B-4E65-B5A6-EF2CF86DF1BC}">
  <a:tblStyle styleId="{7DA834AB-767B-4E65-B5A6-EF2CF86DF1BC}" styleName="DSS Table Style 1 (default)">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fill>
          <a:noFill/>
        </a:fill>
      </a:tcStyle>
    </a:band1V>
    <a:band2V>
      <a:tcStyle>
        <a:tcBdr/>
        <a:fill>
          <a:solidFill>
            <a:srgbClr val="F2F2F2"/>
          </a:solidFill>
        </a:fill>
      </a:tcStyle>
    </a:band2V>
    <a:lastCol>
      <a:tcTxStyle>
        <a:fontRef idx="minor">
          <a:schemeClr val="dk1"/>
        </a:fontRef>
        <a:schemeClr val="dk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rgbClr val="FFFFFF"/>
        </a:fontRef>
        <a:schemeClr val="lt1"/>
      </a:tcTxStyle>
      <a:tcStyle>
        <a:tcBdr>
          <a:top>
            <a:ln w="12700" cmpd="sng">
              <a:solidFill>
                <a:schemeClr val="accent1"/>
              </a:solidFill>
            </a:ln>
          </a:top>
          <a:bottom>
            <a:ln w="12700" cmpd="sng">
              <a:solidFill>
                <a:schemeClr val="accent1"/>
              </a:solidFill>
            </a:ln>
          </a:bottom>
          <a:insideV>
            <a:ln w="12700" cap="flat" cmpd="sng">
              <a:solidFill>
                <a:schemeClr val="lt1"/>
              </a:solidFill>
            </a:ln>
          </a:insideV>
        </a:tcBdr>
        <a:fill>
          <a:solidFill>
            <a:schemeClr val="accent1"/>
          </a:solidFill>
        </a:fill>
      </a:tcStyle>
    </a:firstRow>
  </a:tblStyle>
  <a:tblStyle styleId="{8E69BC5D-742D-4883-A4A0-CE9C66BB31B4}" styleName="DSS Table Style 2">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tcStyle>
    </a:band1V>
    <a:band2V>
      <a:tcStyle>
        <a:tcBdr/>
        <a:fill>
          <a:solidFill>
            <a:srgbClr val="F2F2F2"/>
          </a:solidFill>
        </a:fill>
      </a:tcStyle>
    </a:band2V>
    <a:lastCol>
      <a:tcTxStyle b="on">
        <a:fontRef idx="minor">
          <a:srgbClr val="008EAA"/>
        </a:fontRef>
        <a:schemeClr val="accent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chemeClr val="dk1"/>
        </a:fontRef>
        <a:schemeClr val="dk1"/>
      </a:tcTxStyle>
      <a:tcStyle>
        <a:tcBdr>
          <a:top>
            <a:ln w="12700" cmpd="sng">
              <a:solidFill>
                <a:schemeClr val="accent3"/>
              </a:solidFill>
            </a:ln>
          </a:top>
          <a:bottom>
            <a:ln w="12700" cmpd="sng">
              <a:solidFill>
                <a:schemeClr val="accent3"/>
              </a:solidFill>
            </a:ln>
          </a:bottom>
          <a:insideV>
            <a:ln w="12700" cap="flat" cmpd="sng">
              <a:solidFill>
                <a:schemeClr val="lt1"/>
              </a:solidFill>
            </a:ln>
          </a:insideV>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4695" autoAdjust="0"/>
  </p:normalViewPr>
  <p:slideViewPr>
    <p:cSldViewPr snapToGrid="0">
      <p:cViewPr varScale="1">
        <p:scale>
          <a:sx n="61" d="100"/>
          <a:sy n="61" d="100"/>
        </p:scale>
        <p:origin x="1830" y="66"/>
      </p:cViewPr>
      <p:guideLst/>
    </p:cSldViewPr>
  </p:slideViewPr>
  <p:notesTextViewPr>
    <p:cViewPr>
      <p:scale>
        <a:sx n="75" d="100"/>
        <a:sy n="75" d="100"/>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EBDA68-C7D4-4270-B43C-8A1502C09ADE}" type="doc">
      <dgm:prSet loTypeId="urn:microsoft.com/office/officeart/2005/8/layout/hList6" loCatId="list" qsTypeId="urn:microsoft.com/office/officeart/2005/8/quickstyle/3d3" qsCatId="3D" csTypeId="urn:microsoft.com/office/officeart/2005/8/colors/accent6_3" csCatId="accent6" phldr="1"/>
      <dgm:spPr/>
      <dgm:t>
        <a:bodyPr/>
        <a:lstStyle/>
        <a:p>
          <a:endParaRPr lang="en-US"/>
        </a:p>
      </dgm:t>
    </dgm:pt>
    <dgm:pt modelId="{9B418BDD-166C-4F64-B624-BCF77C54C592}">
      <dgm:prSet phldrT="[Text]" phldr="0"/>
      <dgm:spPr/>
      <dgm:t>
        <a:bodyPr/>
        <a:lstStyle/>
        <a:p>
          <a:pPr rtl="0"/>
          <a:r>
            <a:rPr lang="en-AU">
              <a:latin typeface="Tahoma"/>
            </a:rPr>
            <a:t>Increase diversity and Participant choice and control.</a:t>
          </a:r>
          <a:endParaRPr lang="en-US"/>
        </a:p>
      </dgm:t>
    </dgm:pt>
    <dgm:pt modelId="{D0F371E1-D714-466C-8DA5-DB84E61E640B}" type="parTrans" cxnId="{199FFD2C-A75A-4A5D-BC80-CDC5C2155A38}">
      <dgm:prSet/>
      <dgm:spPr/>
      <dgm:t>
        <a:bodyPr/>
        <a:lstStyle/>
        <a:p>
          <a:endParaRPr lang="en-US"/>
        </a:p>
      </dgm:t>
    </dgm:pt>
    <dgm:pt modelId="{F1E823B7-8CC8-4872-A492-6F23ACB6E1B6}" type="sibTrans" cxnId="{199FFD2C-A75A-4A5D-BC80-CDC5C2155A38}">
      <dgm:prSet/>
      <dgm:spPr/>
      <dgm:t>
        <a:bodyPr/>
        <a:lstStyle/>
        <a:p>
          <a:endParaRPr lang="en-US"/>
        </a:p>
      </dgm:t>
    </dgm:pt>
    <dgm:pt modelId="{EA74026B-6246-4851-9770-E58B6063BB41}">
      <dgm:prSet phldrT="[Text]" phldr="0"/>
      <dgm:spPr/>
      <dgm:t>
        <a:bodyPr/>
        <a:lstStyle/>
        <a:p>
          <a:pPr rtl="0"/>
          <a:r>
            <a:rPr lang="en-AU">
              <a:latin typeface="Tahoma"/>
            </a:rPr>
            <a:t>Employment Service Areas (ESAs) locations remain the same.</a:t>
          </a:r>
          <a:endParaRPr lang="en-US"/>
        </a:p>
      </dgm:t>
    </dgm:pt>
    <dgm:pt modelId="{8B25BDB6-EEA8-42EC-BB8F-7B5BBEAEC5E6}" type="parTrans" cxnId="{9A8585A0-DD8F-4AAC-A7A2-12FB78D5775D}">
      <dgm:prSet/>
      <dgm:spPr/>
      <dgm:t>
        <a:bodyPr/>
        <a:lstStyle/>
        <a:p>
          <a:endParaRPr lang="en-US"/>
        </a:p>
      </dgm:t>
    </dgm:pt>
    <dgm:pt modelId="{71C5B1CD-5BA9-4813-A489-ABDCF33826E0}" type="sibTrans" cxnId="{9A8585A0-DD8F-4AAC-A7A2-12FB78D5775D}">
      <dgm:prSet/>
      <dgm:spPr/>
      <dgm:t>
        <a:bodyPr/>
        <a:lstStyle/>
        <a:p>
          <a:endParaRPr lang="en-US"/>
        </a:p>
      </dgm:t>
    </dgm:pt>
    <dgm:pt modelId="{170008D2-9A85-41C5-84EA-1BE7A781DDD5}">
      <dgm:prSet phldr="0"/>
      <dgm:spPr/>
      <dgm:t>
        <a:bodyPr/>
        <a:lstStyle/>
        <a:p>
          <a:pPr rtl="0"/>
          <a:r>
            <a:rPr lang="en-AU">
              <a:latin typeface="Tahoma"/>
            </a:rPr>
            <a:t>The New Program aims to strengthen the quality and diversity of Providers.</a:t>
          </a:r>
          <a:endParaRPr lang="en-US">
            <a:latin typeface="Tahoma"/>
          </a:endParaRPr>
        </a:p>
      </dgm:t>
    </dgm:pt>
    <dgm:pt modelId="{0D44A156-9FF9-411F-BEB9-C46FBB540EB4}" type="parTrans" cxnId="{18BCFB90-4123-4E36-A1B5-9E10DD464148}">
      <dgm:prSet/>
      <dgm:spPr/>
      <dgm:t>
        <a:bodyPr/>
        <a:lstStyle/>
        <a:p>
          <a:endParaRPr lang="en-AU"/>
        </a:p>
      </dgm:t>
    </dgm:pt>
    <dgm:pt modelId="{224B2B35-27E5-4E96-8A9B-9317292D17E1}" type="sibTrans" cxnId="{18BCFB90-4123-4E36-A1B5-9E10DD464148}">
      <dgm:prSet/>
      <dgm:spPr/>
      <dgm:t>
        <a:bodyPr/>
        <a:lstStyle/>
        <a:p>
          <a:endParaRPr lang="en-AU"/>
        </a:p>
      </dgm:t>
    </dgm:pt>
    <dgm:pt modelId="{3789DFE2-09EA-4A9B-8ED8-21527585BBE4}">
      <dgm:prSet phldr="0"/>
      <dgm:spPr/>
      <dgm:t>
        <a:bodyPr/>
        <a:lstStyle/>
        <a:p>
          <a:pPr rtl="0"/>
          <a:r>
            <a:rPr lang="en-AU" dirty="0">
              <a:latin typeface="Tahoma"/>
            </a:rPr>
            <a:t>Specific Cohort Providers with deep expertise in a Participant cohort will be encouraged.</a:t>
          </a:r>
          <a:endParaRPr lang="en-US" dirty="0">
            <a:latin typeface="Tahoma"/>
          </a:endParaRPr>
        </a:p>
      </dgm:t>
    </dgm:pt>
    <dgm:pt modelId="{17696577-05D7-43B2-91C4-28E842C60848}" type="parTrans" cxnId="{74677795-F341-4A43-8097-903519A22C52}">
      <dgm:prSet/>
      <dgm:spPr/>
      <dgm:t>
        <a:bodyPr/>
        <a:lstStyle/>
        <a:p>
          <a:endParaRPr lang="en-AU"/>
        </a:p>
      </dgm:t>
    </dgm:pt>
    <dgm:pt modelId="{7C5A17EC-3908-46E8-8355-24FE7857599B}" type="sibTrans" cxnId="{74677795-F341-4A43-8097-903519A22C52}">
      <dgm:prSet/>
      <dgm:spPr/>
      <dgm:t>
        <a:bodyPr/>
        <a:lstStyle/>
        <a:p>
          <a:endParaRPr lang="en-AU"/>
        </a:p>
      </dgm:t>
    </dgm:pt>
    <dgm:pt modelId="{567D9E2B-509E-4DA4-9093-CBC9DDC322FE}">
      <dgm:prSet phldr="0"/>
      <dgm:spPr/>
      <dgm:t>
        <a:bodyPr/>
        <a:lstStyle/>
        <a:p>
          <a:pPr rtl="0"/>
          <a:r>
            <a:rPr lang="en-AU">
              <a:latin typeface="Tahoma"/>
            </a:rPr>
            <a:t>Balance market controls that support the viability of smaller and more specialist Providers to enter or re-enter the market.</a:t>
          </a:r>
          <a:endParaRPr lang="en-US">
            <a:latin typeface="Tahoma"/>
          </a:endParaRPr>
        </a:p>
      </dgm:t>
    </dgm:pt>
    <dgm:pt modelId="{68D07603-4A70-4103-B9A8-17415543A977}" type="parTrans" cxnId="{CECDBB64-072F-4CC9-80A3-D9C282F28FA6}">
      <dgm:prSet/>
      <dgm:spPr/>
      <dgm:t>
        <a:bodyPr/>
        <a:lstStyle/>
        <a:p>
          <a:endParaRPr lang="en-AU"/>
        </a:p>
      </dgm:t>
    </dgm:pt>
    <dgm:pt modelId="{A8C2DD14-F4D7-41AA-BEE0-72AD20833ACA}" type="sibTrans" cxnId="{CECDBB64-072F-4CC9-80A3-D9C282F28FA6}">
      <dgm:prSet/>
      <dgm:spPr/>
      <dgm:t>
        <a:bodyPr/>
        <a:lstStyle/>
        <a:p>
          <a:endParaRPr lang="en-AU"/>
        </a:p>
      </dgm:t>
    </dgm:pt>
    <dgm:pt modelId="{1019F65A-2BC1-4E36-B33F-04C2EFF124B8}" type="pres">
      <dgm:prSet presAssocID="{00EBDA68-C7D4-4270-B43C-8A1502C09ADE}" presName="Name0" presStyleCnt="0">
        <dgm:presLayoutVars>
          <dgm:dir/>
          <dgm:resizeHandles val="exact"/>
        </dgm:presLayoutVars>
      </dgm:prSet>
      <dgm:spPr/>
    </dgm:pt>
    <dgm:pt modelId="{165748B4-8D0E-41C4-BAAC-AC0DD28A272A}" type="pres">
      <dgm:prSet presAssocID="{170008D2-9A85-41C5-84EA-1BE7A781DDD5}" presName="node" presStyleLbl="node1" presStyleIdx="0" presStyleCnt="5">
        <dgm:presLayoutVars>
          <dgm:bulletEnabled val="1"/>
        </dgm:presLayoutVars>
      </dgm:prSet>
      <dgm:spPr/>
    </dgm:pt>
    <dgm:pt modelId="{028B03F5-4601-4563-A06B-D19D3ED15D88}" type="pres">
      <dgm:prSet presAssocID="{224B2B35-27E5-4E96-8A9B-9317292D17E1}" presName="sibTrans" presStyleCnt="0"/>
      <dgm:spPr/>
    </dgm:pt>
    <dgm:pt modelId="{BD76A355-F3D7-4761-A43E-9C4B088550CB}" type="pres">
      <dgm:prSet presAssocID="{3789DFE2-09EA-4A9B-8ED8-21527585BBE4}" presName="node" presStyleLbl="node1" presStyleIdx="1" presStyleCnt="5">
        <dgm:presLayoutVars>
          <dgm:bulletEnabled val="1"/>
        </dgm:presLayoutVars>
      </dgm:prSet>
      <dgm:spPr/>
    </dgm:pt>
    <dgm:pt modelId="{6D0615A1-EA01-4D58-8F8D-2CE0ED6F398F}" type="pres">
      <dgm:prSet presAssocID="{7C5A17EC-3908-46E8-8355-24FE7857599B}" presName="sibTrans" presStyleCnt="0"/>
      <dgm:spPr/>
    </dgm:pt>
    <dgm:pt modelId="{13BF955E-6E74-4117-85AC-8BFA4F466609}" type="pres">
      <dgm:prSet presAssocID="{567D9E2B-509E-4DA4-9093-CBC9DDC322FE}" presName="node" presStyleLbl="node1" presStyleIdx="2" presStyleCnt="5">
        <dgm:presLayoutVars>
          <dgm:bulletEnabled val="1"/>
        </dgm:presLayoutVars>
      </dgm:prSet>
      <dgm:spPr/>
    </dgm:pt>
    <dgm:pt modelId="{EA0B7381-FA74-441C-A26E-F0D482E7E67E}" type="pres">
      <dgm:prSet presAssocID="{A8C2DD14-F4D7-41AA-BEE0-72AD20833ACA}" presName="sibTrans" presStyleCnt="0"/>
      <dgm:spPr/>
    </dgm:pt>
    <dgm:pt modelId="{2564D0C1-9E41-478B-AC41-C558F726ED3C}" type="pres">
      <dgm:prSet presAssocID="{9B418BDD-166C-4F64-B624-BCF77C54C592}" presName="node" presStyleLbl="node1" presStyleIdx="3" presStyleCnt="5">
        <dgm:presLayoutVars>
          <dgm:bulletEnabled val="1"/>
        </dgm:presLayoutVars>
      </dgm:prSet>
      <dgm:spPr/>
    </dgm:pt>
    <dgm:pt modelId="{85AA7F0F-FA04-4793-B630-E67D79D0A873}" type="pres">
      <dgm:prSet presAssocID="{F1E823B7-8CC8-4872-A492-6F23ACB6E1B6}" presName="sibTrans" presStyleCnt="0"/>
      <dgm:spPr/>
    </dgm:pt>
    <dgm:pt modelId="{112D9C74-77FF-495E-BEE9-48139F0B2F83}" type="pres">
      <dgm:prSet presAssocID="{EA74026B-6246-4851-9770-E58B6063BB41}" presName="node" presStyleLbl="node1" presStyleIdx="4" presStyleCnt="5">
        <dgm:presLayoutVars>
          <dgm:bulletEnabled val="1"/>
        </dgm:presLayoutVars>
      </dgm:prSet>
      <dgm:spPr/>
    </dgm:pt>
  </dgm:ptLst>
  <dgm:cxnLst>
    <dgm:cxn modelId="{5F02BD09-BF02-466D-856E-DCC14A52BF1C}" type="presOf" srcId="{9B418BDD-166C-4F64-B624-BCF77C54C592}" destId="{2564D0C1-9E41-478B-AC41-C558F726ED3C}" srcOrd="0" destOrd="0" presId="urn:microsoft.com/office/officeart/2005/8/layout/hList6"/>
    <dgm:cxn modelId="{DB38FA0F-F930-44F1-BDFF-18AF3B6B29C6}" type="presOf" srcId="{170008D2-9A85-41C5-84EA-1BE7A781DDD5}" destId="{165748B4-8D0E-41C4-BAAC-AC0DD28A272A}" srcOrd="0" destOrd="0" presId="urn:microsoft.com/office/officeart/2005/8/layout/hList6"/>
    <dgm:cxn modelId="{199FFD2C-A75A-4A5D-BC80-CDC5C2155A38}" srcId="{00EBDA68-C7D4-4270-B43C-8A1502C09ADE}" destId="{9B418BDD-166C-4F64-B624-BCF77C54C592}" srcOrd="3" destOrd="0" parTransId="{D0F371E1-D714-466C-8DA5-DB84E61E640B}" sibTransId="{F1E823B7-8CC8-4872-A492-6F23ACB6E1B6}"/>
    <dgm:cxn modelId="{CECDBB64-072F-4CC9-80A3-D9C282F28FA6}" srcId="{00EBDA68-C7D4-4270-B43C-8A1502C09ADE}" destId="{567D9E2B-509E-4DA4-9093-CBC9DDC322FE}" srcOrd="2" destOrd="0" parTransId="{68D07603-4A70-4103-B9A8-17415543A977}" sibTransId="{A8C2DD14-F4D7-41AA-BEE0-72AD20833ACA}"/>
    <dgm:cxn modelId="{CB591E46-CAC9-4697-AE83-C7FA6597F957}" type="presOf" srcId="{567D9E2B-509E-4DA4-9093-CBC9DDC322FE}" destId="{13BF955E-6E74-4117-85AC-8BFA4F466609}" srcOrd="0" destOrd="0" presId="urn:microsoft.com/office/officeart/2005/8/layout/hList6"/>
    <dgm:cxn modelId="{18BCFB90-4123-4E36-A1B5-9E10DD464148}" srcId="{00EBDA68-C7D4-4270-B43C-8A1502C09ADE}" destId="{170008D2-9A85-41C5-84EA-1BE7A781DDD5}" srcOrd="0" destOrd="0" parTransId="{0D44A156-9FF9-411F-BEB9-C46FBB540EB4}" sibTransId="{224B2B35-27E5-4E96-8A9B-9317292D17E1}"/>
    <dgm:cxn modelId="{74677795-F341-4A43-8097-903519A22C52}" srcId="{00EBDA68-C7D4-4270-B43C-8A1502C09ADE}" destId="{3789DFE2-09EA-4A9B-8ED8-21527585BBE4}" srcOrd="1" destOrd="0" parTransId="{17696577-05D7-43B2-91C4-28E842C60848}" sibTransId="{7C5A17EC-3908-46E8-8355-24FE7857599B}"/>
    <dgm:cxn modelId="{9A8585A0-DD8F-4AAC-A7A2-12FB78D5775D}" srcId="{00EBDA68-C7D4-4270-B43C-8A1502C09ADE}" destId="{EA74026B-6246-4851-9770-E58B6063BB41}" srcOrd="4" destOrd="0" parTransId="{8B25BDB6-EEA8-42EC-BB8F-7B5BBEAEC5E6}" sibTransId="{71C5B1CD-5BA9-4813-A489-ABDCF33826E0}"/>
    <dgm:cxn modelId="{B51001B1-A636-4F84-8E2D-2B4AF19E1214}" type="presOf" srcId="{00EBDA68-C7D4-4270-B43C-8A1502C09ADE}" destId="{1019F65A-2BC1-4E36-B33F-04C2EFF124B8}" srcOrd="0" destOrd="0" presId="urn:microsoft.com/office/officeart/2005/8/layout/hList6"/>
    <dgm:cxn modelId="{0CCB28B3-70B2-41F7-A38A-86AEAFEC236F}" type="presOf" srcId="{EA74026B-6246-4851-9770-E58B6063BB41}" destId="{112D9C74-77FF-495E-BEE9-48139F0B2F83}" srcOrd="0" destOrd="0" presId="urn:microsoft.com/office/officeart/2005/8/layout/hList6"/>
    <dgm:cxn modelId="{186701E6-0889-4677-9F8B-2B4580ED8BED}" type="presOf" srcId="{3789DFE2-09EA-4A9B-8ED8-21527585BBE4}" destId="{BD76A355-F3D7-4761-A43E-9C4B088550CB}" srcOrd="0" destOrd="0" presId="urn:microsoft.com/office/officeart/2005/8/layout/hList6"/>
    <dgm:cxn modelId="{752681B3-30DF-43C9-8B3F-BE613CC8FA8D}" type="presParOf" srcId="{1019F65A-2BC1-4E36-B33F-04C2EFF124B8}" destId="{165748B4-8D0E-41C4-BAAC-AC0DD28A272A}" srcOrd="0" destOrd="0" presId="urn:microsoft.com/office/officeart/2005/8/layout/hList6"/>
    <dgm:cxn modelId="{B1DD664A-3668-41DE-A422-56159EF3F49C}" type="presParOf" srcId="{1019F65A-2BC1-4E36-B33F-04C2EFF124B8}" destId="{028B03F5-4601-4563-A06B-D19D3ED15D88}" srcOrd="1" destOrd="0" presId="urn:microsoft.com/office/officeart/2005/8/layout/hList6"/>
    <dgm:cxn modelId="{2F6CC984-FA8E-4446-95F0-85E07AE24BE4}" type="presParOf" srcId="{1019F65A-2BC1-4E36-B33F-04C2EFF124B8}" destId="{BD76A355-F3D7-4761-A43E-9C4B088550CB}" srcOrd="2" destOrd="0" presId="urn:microsoft.com/office/officeart/2005/8/layout/hList6"/>
    <dgm:cxn modelId="{DF1E4281-B523-4E14-9A62-6D96DED6BE3F}" type="presParOf" srcId="{1019F65A-2BC1-4E36-B33F-04C2EFF124B8}" destId="{6D0615A1-EA01-4D58-8F8D-2CE0ED6F398F}" srcOrd="3" destOrd="0" presId="urn:microsoft.com/office/officeart/2005/8/layout/hList6"/>
    <dgm:cxn modelId="{B1FB2F0F-B7CE-4705-B88D-E63C4CD2B045}" type="presParOf" srcId="{1019F65A-2BC1-4E36-B33F-04C2EFF124B8}" destId="{13BF955E-6E74-4117-85AC-8BFA4F466609}" srcOrd="4" destOrd="0" presId="urn:microsoft.com/office/officeart/2005/8/layout/hList6"/>
    <dgm:cxn modelId="{35413687-95B7-4CF6-B583-4FBD615EFA29}" type="presParOf" srcId="{1019F65A-2BC1-4E36-B33F-04C2EFF124B8}" destId="{EA0B7381-FA74-441C-A26E-F0D482E7E67E}" srcOrd="5" destOrd="0" presId="urn:microsoft.com/office/officeart/2005/8/layout/hList6"/>
    <dgm:cxn modelId="{EC519ED1-A2FC-45DD-9C18-958F97E8C2DB}" type="presParOf" srcId="{1019F65A-2BC1-4E36-B33F-04C2EFF124B8}" destId="{2564D0C1-9E41-478B-AC41-C558F726ED3C}" srcOrd="6" destOrd="0" presId="urn:microsoft.com/office/officeart/2005/8/layout/hList6"/>
    <dgm:cxn modelId="{2C245851-391E-45B4-A888-67DD32622252}" type="presParOf" srcId="{1019F65A-2BC1-4E36-B33F-04C2EFF124B8}" destId="{85AA7F0F-FA04-4793-B630-E67D79D0A873}" srcOrd="7" destOrd="0" presId="urn:microsoft.com/office/officeart/2005/8/layout/hList6"/>
    <dgm:cxn modelId="{EE05B696-5C59-4429-81B0-5AD5388C5C1A}" type="presParOf" srcId="{1019F65A-2BC1-4E36-B33F-04C2EFF124B8}" destId="{112D9C74-77FF-495E-BEE9-48139F0B2F83}"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BC4754-F41D-49F3-A9B5-E83E7F5EB73D}" type="doc">
      <dgm:prSet loTypeId="urn:microsoft.com/office/officeart/2008/layout/VerticalCurvedList" loCatId="list" qsTypeId="urn:microsoft.com/office/officeart/2005/8/quickstyle/3d3" qsCatId="3D" csTypeId="urn:microsoft.com/office/officeart/2005/8/colors/accent1_5" csCatId="accent1" phldr="1"/>
      <dgm:spPr/>
      <dgm:t>
        <a:bodyPr/>
        <a:lstStyle/>
        <a:p>
          <a:endParaRPr lang="en-AU"/>
        </a:p>
      </dgm:t>
    </dgm:pt>
    <dgm:pt modelId="{0D31A580-219B-4855-8AD4-AD75F21990BB}">
      <dgm:prSet/>
      <dgm:spPr/>
      <dgm:t>
        <a:bodyPr/>
        <a:lstStyle/>
        <a:p>
          <a:pPr rtl="0"/>
          <a:r>
            <a:rPr lang="en-AU" dirty="0"/>
            <a:t>All </a:t>
          </a:r>
          <a:r>
            <a:rPr lang="en-AU" dirty="0">
              <a:latin typeface="Tahoma"/>
            </a:rPr>
            <a:t>Cohorts Providers</a:t>
          </a:r>
          <a:r>
            <a:rPr lang="en-AU" dirty="0"/>
            <a:t> will have market share in each ESA</a:t>
          </a:r>
        </a:p>
      </dgm:t>
    </dgm:pt>
    <dgm:pt modelId="{62B4BD38-591B-4126-97AF-33955CE30210}" type="parTrans" cxnId="{35DD8DD9-C4F2-47F2-B5AF-FE73AB972652}">
      <dgm:prSet/>
      <dgm:spPr/>
      <dgm:t>
        <a:bodyPr/>
        <a:lstStyle/>
        <a:p>
          <a:endParaRPr lang="en-AU"/>
        </a:p>
      </dgm:t>
    </dgm:pt>
    <dgm:pt modelId="{AEC3A9E9-37CE-49EF-9473-A8A3515C5ABF}" type="sibTrans" cxnId="{35DD8DD9-C4F2-47F2-B5AF-FE73AB972652}">
      <dgm:prSet/>
      <dgm:spPr/>
      <dgm:t>
        <a:bodyPr/>
        <a:lstStyle/>
        <a:p>
          <a:endParaRPr lang="en-AU"/>
        </a:p>
      </dgm:t>
    </dgm:pt>
    <dgm:pt modelId="{B590FB2C-9137-421B-BE10-33747FA8E3A0}">
      <dgm:prSet/>
      <dgm:spPr/>
      <dgm:t>
        <a:bodyPr/>
        <a:lstStyle/>
        <a:p>
          <a:pPr rtl="0"/>
          <a:r>
            <a:rPr lang="en-AU" dirty="0"/>
            <a:t>Market share will </a:t>
          </a:r>
          <a:r>
            <a:rPr lang="en-AU" dirty="0">
              <a:latin typeface="Tahoma"/>
            </a:rPr>
            <a:t>also apply</a:t>
          </a:r>
          <a:r>
            <a:rPr lang="en-AU" dirty="0"/>
            <a:t> to Large </a:t>
          </a:r>
          <a:r>
            <a:rPr lang="en-AU" dirty="0">
              <a:latin typeface="Tahoma"/>
            </a:rPr>
            <a:t>Specific Cohort Providers seeking 10% or more of all new Specialist Disability employment Program business in an ESA</a:t>
          </a:r>
          <a:endParaRPr lang="en-AU" dirty="0"/>
        </a:p>
      </dgm:t>
    </dgm:pt>
    <dgm:pt modelId="{D01817F1-EA05-42BB-AD28-053479D89C7E}" type="parTrans" cxnId="{160CD8B4-972F-4BE0-9399-8F1DF1AD77E5}">
      <dgm:prSet/>
      <dgm:spPr/>
      <dgm:t>
        <a:bodyPr/>
        <a:lstStyle/>
        <a:p>
          <a:endParaRPr lang="en-AU"/>
        </a:p>
      </dgm:t>
    </dgm:pt>
    <dgm:pt modelId="{01B2394A-98FB-4662-AD88-FC050A7DE6F6}" type="sibTrans" cxnId="{160CD8B4-972F-4BE0-9399-8F1DF1AD77E5}">
      <dgm:prSet/>
      <dgm:spPr/>
      <dgm:t>
        <a:bodyPr/>
        <a:lstStyle/>
        <a:p>
          <a:endParaRPr lang="en-AU"/>
        </a:p>
      </dgm:t>
    </dgm:pt>
    <dgm:pt modelId="{2E2250A8-D42C-4EA6-BF22-8AAA44F7B365}">
      <dgm:prSet/>
      <dgm:spPr/>
      <dgm:t>
        <a:bodyPr/>
        <a:lstStyle/>
        <a:p>
          <a:r>
            <a:rPr lang="en-AU"/>
            <a:t>Respondents should bid for the proportion of the whole caseload in an ESA they want to assist</a:t>
          </a:r>
        </a:p>
      </dgm:t>
    </dgm:pt>
    <dgm:pt modelId="{8A61AB8C-67FB-4C35-B69A-7092C45B6E13}" type="parTrans" cxnId="{80C801DA-6F88-4F27-8253-724A2CADF205}">
      <dgm:prSet/>
      <dgm:spPr/>
      <dgm:t>
        <a:bodyPr/>
        <a:lstStyle/>
        <a:p>
          <a:endParaRPr lang="en-AU"/>
        </a:p>
      </dgm:t>
    </dgm:pt>
    <dgm:pt modelId="{0D03F2C7-CBA5-4751-9038-39768E0177BE}" type="sibTrans" cxnId="{80C801DA-6F88-4F27-8253-724A2CADF205}">
      <dgm:prSet/>
      <dgm:spPr/>
      <dgm:t>
        <a:bodyPr/>
        <a:lstStyle/>
        <a:p>
          <a:endParaRPr lang="en-AU"/>
        </a:p>
      </dgm:t>
    </dgm:pt>
    <dgm:pt modelId="{F3DE7A17-AEE8-43BC-BB0C-0FB03B91CE1F}">
      <dgm:prSet/>
      <dgm:spPr/>
      <dgm:t>
        <a:bodyPr/>
        <a:lstStyle/>
        <a:p>
          <a:pPr rtl="0"/>
          <a:r>
            <a:rPr lang="en-AU" dirty="0"/>
            <a:t>Small Specific Cohort Providers will not have market share and will have a Maximum Caseload for each site operating in the ESA</a:t>
          </a:r>
        </a:p>
      </dgm:t>
    </dgm:pt>
    <dgm:pt modelId="{458A4A54-DB0D-4D5E-82C1-3664D95435F7}" type="parTrans" cxnId="{A43B897E-B1E2-42F7-8EBA-DB0033422F5A}">
      <dgm:prSet/>
      <dgm:spPr/>
      <dgm:t>
        <a:bodyPr/>
        <a:lstStyle/>
        <a:p>
          <a:endParaRPr lang="en-AU"/>
        </a:p>
      </dgm:t>
    </dgm:pt>
    <dgm:pt modelId="{F7AC5035-7D97-436A-89F3-7ADB9000C065}" type="sibTrans" cxnId="{A43B897E-B1E2-42F7-8EBA-DB0033422F5A}">
      <dgm:prSet/>
      <dgm:spPr/>
      <dgm:t>
        <a:bodyPr/>
        <a:lstStyle/>
        <a:p>
          <a:endParaRPr lang="en-AU"/>
        </a:p>
      </dgm:t>
    </dgm:pt>
    <dgm:pt modelId="{AA55945B-FF55-4A08-9279-8E0C86F4D1DB}" type="pres">
      <dgm:prSet presAssocID="{9ABC4754-F41D-49F3-A9B5-E83E7F5EB73D}" presName="Name0" presStyleCnt="0">
        <dgm:presLayoutVars>
          <dgm:chMax val="7"/>
          <dgm:chPref val="7"/>
          <dgm:dir/>
        </dgm:presLayoutVars>
      </dgm:prSet>
      <dgm:spPr/>
    </dgm:pt>
    <dgm:pt modelId="{16CD481F-EE64-4429-A3CB-ED47F1A5EE93}" type="pres">
      <dgm:prSet presAssocID="{9ABC4754-F41D-49F3-A9B5-E83E7F5EB73D}" presName="Name1" presStyleCnt="0"/>
      <dgm:spPr/>
    </dgm:pt>
    <dgm:pt modelId="{6A5242AA-0A95-4176-B593-DD6E85634F19}" type="pres">
      <dgm:prSet presAssocID="{9ABC4754-F41D-49F3-A9B5-E83E7F5EB73D}" presName="cycle" presStyleCnt="0"/>
      <dgm:spPr/>
    </dgm:pt>
    <dgm:pt modelId="{39FE70E6-4378-49E9-BC32-056F8208F568}" type="pres">
      <dgm:prSet presAssocID="{9ABC4754-F41D-49F3-A9B5-E83E7F5EB73D}" presName="srcNode" presStyleLbl="node1" presStyleIdx="0" presStyleCnt="4"/>
      <dgm:spPr/>
    </dgm:pt>
    <dgm:pt modelId="{F7D94857-B8D0-44E8-9EEB-DF5324299E65}" type="pres">
      <dgm:prSet presAssocID="{9ABC4754-F41D-49F3-A9B5-E83E7F5EB73D}" presName="conn" presStyleLbl="parChTrans1D2" presStyleIdx="0" presStyleCnt="1"/>
      <dgm:spPr/>
    </dgm:pt>
    <dgm:pt modelId="{8CE4C891-0E1D-421F-B6FA-8DF430A78837}" type="pres">
      <dgm:prSet presAssocID="{9ABC4754-F41D-49F3-A9B5-E83E7F5EB73D}" presName="extraNode" presStyleLbl="node1" presStyleIdx="0" presStyleCnt="4"/>
      <dgm:spPr/>
    </dgm:pt>
    <dgm:pt modelId="{E24C75E7-492F-45A1-B6D7-EB77EA2F7764}" type="pres">
      <dgm:prSet presAssocID="{9ABC4754-F41D-49F3-A9B5-E83E7F5EB73D}" presName="dstNode" presStyleLbl="node1" presStyleIdx="0" presStyleCnt="4"/>
      <dgm:spPr/>
    </dgm:pt>
    <dgm:pt modelId="{87583BBA-3BF1-427A-B3FE-28960908BB5B}" type="pres">
      <dgm:prSet presAssocID="{0D31A580-219B-4855-8AD4-AD75F21990BB}" presName="text_1" presStyleLbl="node1" presStyleIdx="0" presStyleCnt="4">
        <dgm:presLayoutVars>
          <dgm:bulletEnabled val="1"/>
        </dgm:presLayoutVars>
      </dgm:prSet>
      <dgm:spPr/>
    </dgm:pt>
    <dgm:pt modelId="{93D2D31A-5038-4F3B-A5D2-D8D839A224F6}" type="pres">
      <dgm:prSet presAssocID="{0D31A580-219B-4855-8AD4-AD75F21990BB}" presName="accent_1" presStyleCnt="0"/>
      <dgm:spPr/>
    </dgm:pt>
    <dgm:pt modelId="{0BA5F4AA-B0C2-4A10-987A-987F9E674706}" type="pres">
      <dgm:prSet presAssocID="{0D31A580-219B-4855-8AD4-AD75F21990BB}" presName="accentRepeatNode" presStyleLbl="solidFgAcc1" presStyleIdx="0" presStyleCnt="4"/>
      <dgm:spPr/>
    </dgm:pt>
    <dgm:pt modelId="{6A0BB10E-D216-4F3E-9981-E747B66D4514}" type="pres">
      <dgm:prSet presAssocID="{B590FB2C-9137-421B-BE10-33747FA8E3A0}" presName="text_2" presStyleLbl="node1" presStyleIdx="1" presStyleCnt="4">
        <dgm:presLayoutVars>
          <dgm:bulletEnabled val="1"/>
        </dgm:presLayoutVars>
      </dgm:prSet>
      <dgm:spPr/>
    </dgm:pt>
    <dgm:pt modelId="{11AB85E4-5EDB-42DD-A01D-E10ADA4A1DF7}" type="pres">
      <dgm:prSet presAssocID="{B590FB2C-9137-421B-BE10-33747FA8E3A0}" presName="accent_2" presStyleCnt="0"/>
      <dgm:spPr/>
    </dgm:pt>
    <dgm:pt modelId="{38E8EB0F-6E8C-4941-9922-9F480EBFBBFB}" type="pres">
      <dgm:prSet presAssocID="{B590FB2C-9137-421B-BE10-33747FA8E3A0}" presName="accentRepeatNode" presStyleLbl="solidFgAcc1" presStyleIdx="1" presStyleCnt="4"/>
      <dgm:spPr/>
    </dgm:pt>
    <dgm:pt modelId="{A091D28F-1DBB-46AB-91D2-A014260F45FB}" type="pres">
      <dgm:prSet presAssocID="{F3DE7A17-AEE8-43BC-BB0C-0FB03B91CE1F}" presName="text_3" presStyleLbl="node1" presStyleIdx="2" presStyleCnt="4">
        <dgm:presLayoutVars>
          <dgm:bulletEnabled val="1"/>
        </dgm:presLayoutVars>
      </dgm:prSet>
      <dgm:spPr/>
    </dgm:pt>
    <dgm:pt modelId="{7763CD7A-CF20-4175-9024-D3F2EE41196C}" type="pres">
      <dgm:prSet presAssocID="{F3DE7A17-AEE8-43BC-BB0C-0FB03B91CE1F}" presName="accent_3" presStyleCnt="0"/>
      <dgm:spPr/>
    </dgm:pt>
    <dgm:pt modelId="{F89495C9-6043-41A3-AB88-21507680EE3F}" type="pres">
      <dgm:prSet presAssocID="{F3DE7A17-AEE8-43BC-BB0C-0FB03B91CE1F}" presName="accentRepeatNode" presStyleLbl="solidFgAcc1" presStyleIdx="2" presStyleCnt="4"/>
      <dgm:spPr/>
    </dgm:pt>
    <dgm:pt modelId="{8AEAC7B0-935C-4EE4-A9AE-C9FD001E9E2E}" type="pres">
      <dgm:prSet presAssocID="{2E2250A8-D42C-4EA6-BF22-8AAA44F7B365}" presName="text_4" presStyleLbl="node1" presStyleIdx="3" presStyleCnt="4">
        <dgm:presLayoutVars>
          <dgm:bulletEnabled val="1"/>
        </dgm:presLayoutVars>
      </dgm:prSet>
      <dgm:spPr/>
    </dgm:pt>
    <dgm:pt modelId="{EF99DE32-6DFA-4B9E-955E-29B5F709C0FF}" type="pres">
      <dgm:prSet presAssocID="{2E2250A8-D42C-4EA6-BF22-8AAA44F7B365}" presName="accent_4" presStyleCnt="0"/>
      <dgm:spPr/>
    </dgm:pt>
    <dgm:pt modelId="{AD27DFF0-0EFA-4C74-AFB3-569737405E7B}" type="pres">
      <dgm:prSet presAssocID="{2E2250A8-D42C-4EA6-BF22-8AAA44F7B365}" presName="accentRepeatNode" presStyleLbl="solidFgAcc1" presStyleIdx="3" presStyleCnt="4"/>
      <dgm:spPr/>
    </dgm:pt>
  </dgm:ptLst>
  <dgm:cxnLst>
    <dgm:cxn modelId="{470ACB0A-0B6F-4239-A900-9C05AC194D4E}" type="presOf" srcId="{0D31A580-219B-4855-8AD4-AD75F21990BB}" destId="{87583BBA-3BF1-427A-B3FE-28960908BB5B}" srcOrd="0" destOrd="0" presId="urn:microsoft.com/office/officeart/2008/layout/VerticalCurvedList"/>
    <dgm:cxn modelId="{49193544-45DD-41B7-B6B5-89FD23804D5E}" type="presOf" srcId="{B590FB2C-9137-421B-BE10-33747FA8E3A0}" destId="{6A0BB10E-D216-4F3E-9981-E747B66D4514}" srcOrd="0" destOrd="0" presId="urn:microsoft.com/office/officeart/2008/layout/VerticalCurvedList"/>
    <dgm:cxn modelId="{A43B897E-B1E2-42F7-8EBA-DB0033422F5A}" srcId="{9ABC4754-F41D-49F3-A9B5-E83E7F5EB73D}" destId="{F3DE7A17-AEE8-43BC-BB0C-0FB03B91CE1F}" srcOrd="2" destOrd="0" parTransId="{458A4A54-DB0D-4D5E-82C1-3664D95435F7}" sibTransId="{F7AC5035-7D97-436A-89F3-7ADB9000C065}"/>
    <dgm:cxn modelId="{D39704A4-C31E-4C6B-AC58-31B8F9F06533}" type="presOf" srcId="{AEC3A9E9-37CE-49EF-9473-A8A3515C5ABF}" destId="{F7D94857-B8D0-44E8-9EEB-DF5324299E65}" srcOrd="0" destOrd="0" presId="urn:microsoft.com/office/officeart/2008/layout/VerticalCurvedList"/>
    <dgm:cxn modelId="{F25AF5B3-2E1A-4E5D-AC50-0616A8B0CE8C}" type="presOf" srcId="{9ABC4754-F41D-49F3-A9B5-E83E7F5EB73D}" destId="{AA55945B-FF55-4A08-9279-8E0C86F4D1DB}" srcOrd="0" destOrd="0" presId="urn:microsoft.com/office/officeart/2008/layout/VerticalCurvedList"/>
    <dgm:cxn modelId="{160CD8B4-972F-4BE0-9399-8F1DF1AD77E5}" srcId="{9ABC4754-F41D-49F3-A9B5-E83E7F5EB73D}" destId="{B590FB2C-9137-421B-BE10-33747FA8E3A0}" srcOrd="1" destOrd="0" parTransId="{D01817F1-EA05-42BB-AD28-053479D89C7E}" sibTransId="{01B2394A-98FB-4662-AD88-FC050A7DE6F6}"/>
    <dgm:cxn modelId="{63A58ABC-AEFE-49D3-8A57-4731F0C0FEEA}" type="presOf" srcId="{2E2250A8-D42C-4EA6-BF22-8AAA44F7B365}" destId="{8AEAC7B0-935C-4EE4-A9AE-C9FD001E9E2E}" srcOrd="0" destOrd="0" presId="urn:microsoft.com/office/officeart/2008/layout/VerticalCurvedList"/>
    <dgm:cxn modelId="{35DD8DD9-C4F2-47F2-B5AF-FE73AB972652}" srcId="{9ABC4754-F41D-49F3-A9B5-E83E7F5EB73D}" destId="{0D31A580-219B-4855-8AD4-AD75F21990BB}" srcOrd="0" destOrd="0" parTransId="{62B4BD38-591B-4126-97AF-33955CE30210}" sibTransId="{AEC3A9E9-37CE-49EF-9473-A8A3515C5ABF}"/>
    <dgm:cxn modelId="{02C8ABD9-7A6F-4EE1-9F96-3712B5587D5F}" type="presOf" srcId="{F3DE7A17-AEE8-43BC-BB0C-0FB03B91CE1F}" destId="{A091D28F-1DBB-46AB-91D2-A014260F45FB}" srcOrd="0" destOrd="0" presId="urn:microsoft.com/office/officeart/2008/layout/VerticalCurvedList"/>
    <dgm:cxn modelId="{80C801DA-6F88-4F27-8253-724A2CADF205}" srcId="{9ABC4754-F41D-49F3-A9B5-E83E7F5EB73D}" destId="{2E2250A8-D42C-4EA6-BF22-8AAA44F7B365}" srcOrd="3" destOrd="0" parTransId="{8A61AB8C-67FB-4C35-B69A-7092C45B6E13}" sibTransId="{0D03F2C7-CBA5-4751-9038-39768E0177BE}"/>
    <dgm:cxn modelId="{3D6B7FB4-FD02-4F49-AD65-2959C2CB6965}" type="presParOf" srcId="{AA55945B-FF55-4A08-9279-8E0C86F4D1DB}" destId="{16CD481F-EE64-4429-A3CB-ED47F1A5EE93}" srcOrd="0" destOrd="0" presId="urn:microsoft.com/office/officeart/2008/layout/VerticalCurvedList"/>
    <dgm:cxn modelId="{2E6EEFB6-E7A1-4553-BE8F-D189457F23BC}" type="presParOf" srcId="{16CD481F-EE64-4429-A3CB-ED47F1A5EE93}" destId="{6A5242AA-0A95-4176-B593-DD6E85634F19}" srcOrd="0" destOrd="0" presId="urn:microsoft.com/office/officeart/2008/layout/VerticalCurvedList"/>
    <dgm:cxn modelId="{CE2FE65E-4501-4CA4-8F92-D69CE54B40B6}" type="presParOf" srcId="{6A5242AA-0A95-4176-B593-DD6E85634F19}" destId="{39FE70E6-4378-49E9-BC32-056F8208F568}" srcOrd="0" destOrd="0" presId="urn:microsoft.com/office/officeart/2008/layout/VerticalCurvedList"/>
    <dgm:cxn modelId="{0372C694-D203-4695-B289-C163E6391357}" type="presParOf" srcId="{6A5242AA-0A95-4176-B593-DD6E85634F19}" destId="{F7D94857-B8D0-44E8-9EEB-DF5324299E65}" srcOrd="1" destOrd="0" presId="urn:microsoft.com/office/officeart/2008/layout/VerticalCurvedList"/>
    <dgm:cxn modelId="{5D48539B-B12D-484D-BCA4-7D9A0803CE0E}" type="presParOf" srcId="{6A5242AA-0A95-4176-B593-DD6E85634F19}" destId="{8CE4C891-0E1D-421F-B6FA-8DF430A78837}" srcOrd="2" destOrd="0" presId="urn:microsoft.com/office/officeart/2008/layout/VerticalCurvedList"/>
    <dgm:cxn modelId="{78422A97-81C4-4A73-AAE1-2901AB406D78}" type="presParOf" srcId="{6A5242AA-0A95-4176-B593-DD6E85634F19}" destId="{E24C75E7-492F-45A1-B6D7-EB77EA2F7764}" srcOrd="3" destOrd="0" presId="urn:microsoft.com/office/officeart/2008/layout/VerticalCurvedList"/>
    <dgm:cxn modelId="{143CFD55-D5F2-4EA2-957A-C43A12FAED7D}" type="presParOf" srcId="{16CD481F-EE64-4429-A3CB-ED47F1A5EE93}" destId="{87583BBA-3BF1-427A-B3FE-28960908BB5B}" srcOrd="1" destOrd="0" presId="urn:microsoft.com/office/officeart/2008/layout/VerticalCurvedList"/>
    <dgm:cxn modelId="{1FFDCDF8-262A-45A8-8CF1-4A6DA4E9CB80}" type="presParOf" srcId="{16CD481F-EE64-4429-A3CB-ED47F1A5EE93}" destId="{93D2D31A-5038-4F3B-A5D2-D8D839A224F6}" srcOrd="2" destOrd="0" presId="urn:microsoft.com/office/officeart/2008/layout/VerticalCurvedList"/>
    <dgm:cxn modelId="{B011F2C6-8B0D-43F7-83EB-31BCFB4D4518}" type="presParOf" srcId="{93D2D31A-5038-4F3B-A5D2-D8D839A224F6}" destId="{0BA5F4AA-B0C2-4A10-987A-987F9E674706}" srcOrd="0" destOrd="0" presId="urn:microsoft.com/office/officeart/2008/layout/VerticalCurvedList"/>
    <dgm:cxn modelId="{FBE53812-A537-4021-9DF8-070D336B0D7E}" type="presParOf" srcId="{16CD481F-EE64-4429-A3CB-ED47F1A5EE93}" destId="{6A0BB10E-D216-4F3E-9981-E747B66D4514}" srcOrd="3" destOrd="0" presId="urn:microsoft.com/office/officeart/2008/layout/VerticalCurvedList"/>
    <dgm:cxn modelId="{DED84DA3-202D-4CFB-B811-7E9E9FF7E1B0}" type="presParOf" srcId="{16CD481F-EE64-4429-A3CB-ED47F1A5EE93}" destId="{11AB85E4-5EDB-42DD-A01D-E10ADA4A1DF7}" srcOrd="4" destOrd="0" presId="urn:microsoft.com/office/officeart/2008/layout/VerticalCurvedList"/>
    <dgm:cxn modelId="{33BA9073-CB89-44F1-AF6F-BCD8900FFF8A}" type="presParOf" srcId="{11AB85E4-5EDB-42DD-A01D-E10ADA4A1DF7}" destId="{38E8EB0F-6E8C-4941-9922-9F480EBFBBFB}" srcOrd="0" destOrd="0" presId="urn:microsoft.com/office/officeart/2008/layout/VerticalCurvedList"/>
    <dgm:cxn modelId="{103C7B2D-03EE-430D-8FAA-66968DBD284D}" type="presParOf" srcId="{16CD481F-EE64-4429-A3CB-ED47F1A5EE93}" destId="{A091D28F-1DBB-46AB-91D2-A014260F45FB}" srcOrd="5" destOrd="0" presId="urn:microsoft.com/office/officeart/2008/layout/VerticalCurvedList"/>
    <dgm:cxn modelId="{1D219E9B-EFB9-4FA1-8582-698BE32EBBE7}" type="presParOf" srcId="{16CD481F-EE64-4429-A3CB-ED47F1A5EE93}" destId="{7763CD7A-CF20-4175-9024-D3F2EE41196C}" srcOrd="6" destOrd="0" presId="urn:microsoft.com/office/officeart/2008/layout/VerticalCurvedList"/>
    <dgm:cxn modelId="{BA2A446F-E748-4ACE-A6EA-DCE15817AA52}" type="presParOf" srcId="{7763CD7A-CF20-4175-9024-D3F2EE41196C}" destId="{F89495C9-6043-41A3-AB88-21507680EE3F}" srcOrd="0" destOrd="0" presId="urn:microsoft.com/office/officeart/2008/layout/VerticalCurvedList"/>
    <dgm:cxn modelId="{5852EE87-5C84-4E14-8440-8E15C72C6657}" type="presParOf" srcId="{16CD481F-EE64-4429-A3CB-ED47F1A5EE93}" destId="{8AEAC7B0-935C-4EE4-A9AE-C9FD001E9E2E}" srcOrd="7" destOrd="0" presId="urn:microsoft.com/office/officeart/2008/layout/VerticalCurvedList"/>
    <dgm:cxn modelId="{9A115BD3-4DF8-455A-9DC0-712A8691375A}" type="presParOf" srcId="{16CD481F-EE64-4429-A3CB-ED47F1A5EE93}" destId="{EF99DE32-6DFA-4B9E-955E-29B5F709C0FF}" srcOrd="8" destOrd="0" presId="urn:microsoft.com/office/officeart/2008/layout/VerticalCurvedList"/>
    <dgm:cxn modelId="{823A80CD-276D-46F0-AF66-2271EBF66F7F}" type="presParOf" srcId="{EF99DE32-6DFA-4B9E-955E-29B5F709C0FF}" destId="{AD27DFF0-0EFA-4C74-AFB3-569737405E7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88973C-9EEE-4688-8E0A-54A3E7B01C59}" type="doc">
      <dgm:prSet loTypeId="urn:microsoft.com/office/officeart/2005/8/layout/vList2" loCatId="list" qsTypeId="urn:microsoft.com/office/officeart/2005/8/quickstyle/3d3" qsCatId="3D" csTypeId="urn:microsoft.com/office/officeart/2005/8/colors/colorful5" csCatId="colorful" phldr="1"/>
      <dgm:spPr/>
      <dgm:t>
        <a:bodyPr/>
        <a:lstStyle/>
        <a:p>
          <a:endParaRPr lang="en-AU"/>
        </a:p>
      </dgm:t>
    </dgm:pt>
    <dgm:pt modelId="{69888D4D-5B76-43EC-9D12-37AB3F36C830}">
      <dgm:prSet/>
      <dgm:spPr/>
      <dgm:t>
        <a:bodyPr/>
        <a:lstStyle/>
        <a:p>
          <a:pPr algn="ctr"/>
          <a:r>
            <a:rPr lang="en-US"/>
            <a:t>$7.5 million capacity building fund – supports new smaller and not for profit organisations</a:t>
          </a:r>
          <a:endParaRPr lang="en-AU"/>
        </a:p>
      </dgm:t>
    </dgm:pt>
    <dgm:pt modelId="{4626D451-6C45-4F6C-9F9D-D81C2A086E53}" type="parTrans" cxnId="{64510FD0-56F8-48CF-AAAB-791DF33A6FAA}">
      <dgm:prSet/>
      <dgm:spPr/>
      <dgm:t>
        <a:bodyPr/>
        <a:lstStyle/>
        <a:p>
          <a:endParaRPr lang="en-AU"/>
        </a:p>
      </dgm:t>
    </dgm:pt>
    <dgm:pt modelId="{BC413593-052C-4486-B232-357B7D67886A}" type="sibTrans" cxnId="{64510FD0-56F8-48CF-AAAB-791DF33A6FAA}">
      <dgm:prSet/>
      <dgm:spPr/>
      <dgm:t>
        <a:bodyPr/>
        <a:lstStyle/>
        <a:p>
          <a:endParaRPr lang="en-AU"/>
        </a:p>
      </dgm:t>
    </dgm:pt>
    <dgm:pt modelId="{DF3DC641-A5E5-4CB9-A2E2-F9B94C7DFE7C}">
      <dgm:prSet/>
      <dgm:spPr/>
      <dgm:t>
        <a:bodyPr/>
        <a:lstStyle/>
        <a:p>
          <a:pPr algn="ctr"/>
          <a:r>
            <a:rPr lang="en-US"/>
            <a:t>Providers must meet eligibility criteria – defined as a small business by ATO and are not for profit/or a Specific Cohort Provider</a:t>
          </a:r>
          <a:endParaRPr lang="en-AU"/>
        </a:p>
      </dgm:t>
    </dgm:pt>
    <dgm:pt modelId="{72D0D19A-43B0-48A0-A5EA-0A94669151B4}" type="parTrans" cxnId="{6EEF3031-2497-4E74-B363-9DDF3919EAE2}">
      <dgm:prSet/>
      <dgm:spPr/>
      <dgm:t>
        <a:bodyPr/>
        <a:lstStyle/>
        <a:p>
          <a:endParaRPr lang="en-AU"/>
        </a:p>
      </dgm:t>
    </dgm:pt>
    <dgm:pt modelId="{F0E5FB5E-152C-4E7B-A53E-B9F05EA53C19}" type="sibTrans" cxnId="{6EEF3031-2497-4E74-B363-9DDF3919EAE2}">
      <dgm:prSet/>
      <dgm:spPr/>
      <dgm:t>
        <a:bodyPr/>
        <a:lstStyle/>
        <a:p>
          <a:endParaRPr lang="en-AU"/>
        </a:p>
      </dgm:t>
    </dgm:pt>
    <dgm:pt modelId="{3B571921-6056-4667-847F-967BEE583999}">
      <dgm:prSet/>
      <dgm:spPr/>
      <dgm:t>
        <a:bodyPr/>
        <a:lstStyle/>
        <a:p>
          <a:pPr algn="ctr"/>
          <a:r>
            <a:rPr lang="en-US"/>
            <a:t>The fund will reimburse each eligible Provider up to $150,000 for activities such as certification/accreditation, financial planning, business advisory services, and staff training</a:t>
          </a:r>
          <a:endParaRPr lang="en-AU"/>
        </a:p>
      </dgm:t>
    </dgm:pt>
    <dgm:pt modelId="{29006141-ABBD-457E-9E1F-FBA71605A489}" type="parTrans" cxnId="{2A1B92B1-F9B9-4868-ABBD-7149C05905D8}">
      <dgm:prSet/>
      <dgm:spPr/>
      <dgm:t>
        <a:bodyPr/>
        <a:lstStyle/>
        <a:p>
          <a:endParaRPr lang="en-AU"/>
        </a:p>
      </dgm:t>
    </dgm:pt>
    <dgm:pt modelId="{2624BEDE-9A39-4628-B127-58C46E9DF77E}" type="sibTrans" cxnId="{2A1B92B1-F9B9-4868-ABBD-7149C05905D8}">
      <dgm:prSet/>
      <dgm:spPr/>
      <dgm:t>
        <a:bodyPr/>
        <a:lstStyle/>
        <a:p>
          <a:endParaRPr lang="en-AU"/>
        </a:p>
      </dgm:t>
    </dgm:pt>
    <dgm:pt modelId="{3957AEA0-CA39-4DBD-9C2F-464B8FF46FA6}" type="pres">
      <dgm:prSet presAssocID="{CF88973C-9EEE-4688-8E0A-54A3E7B01C59}" presName="linear" presStyleCnt="0">
        <dgm:presLayoutVars>
          <dgm:animLvl val="lvl"/>
          <dgm:resizeHandles val="exact"/>
        </dgm:presLayoutVars>
      </dgm:prSet>
      <dgm:spPr/>
    </dgm:pt>
    <dgm:pt modelId="{85C245AE-FC2F-499C-B1EC-9B0F2CD4B82D}" type="pres">
      <dgm:prSet presAssocID="{69888D4D-5B76-43EC-9D12-37AB3F36C830}" presName="parentText" presStyleLbl="node1" presStyleIdx="0" presStyleCnt="3">
        <dgm:presLayoutVars>
          <dgm:chMax val="0"/>
          <dgm:bulletEnabled val="1"/>
        </dgm:presLayoutVars>
      </dgm:prSet>
      <dgm:spPr/>
    </dgm:pt>
    <dgm:pt modelId="{AA1F956A-7452-4EF7-BE39-03129FD73127}" type="pres">
      <dgm:prSet presAssocID="{BC413593-052C-4486-B232-357B7D67886A}" presName="spacer" presStyleCnt="0"/>
      <dgm:spPr/>
    </dgm:pt>
    <dgm:pt modelId="{4E3DB6F9-7E22-4974-AB88-FFFE1D9D4657}" type="pres">
      <dgm:prSet presAssocID="{DF3DC641-A5E5-4CB9-A2E2-F9B94C7DFE7C}" presName="parentText" presStyleLbl="node1" presStyleIdx="1" presStyleCnt="3">
        <dgm:presLayoutVars>
          <dgm:chMax val="0"/>
          <dgm:bulletEnabled val="1"/>
        </dgm:presLayoutVars>
      </dgm:prSet>
      <dgm:spPr/>
    </dgm:pt>
    <dgm:pt modelId="{6633D6AD-E117-4A13-8597-7FE4FEBA183F}" type="pres">
      <dgm:prSet presAssocID="{F0E5FB5E-152C-4E7B-A53E-B9F05EA53C19}" presName="spacer" presStyleCnt="0"/>
      <dgm:spPr/>
    </dgm:pt>
    <dgm:pt modelId="{5B0CBDAA-1FC7-4C91-AFBC-63545E050F91}" type="pres">
      <dgm:prSet presAssocID="{3B571921-6056-4667-847F-967BEE583999}" presName="parentText" presStyleLbl="node1" presStyleIdx="2" presStyleCnt="3" custLinFactNeighborX="129">
        <dgm:presLayoutVars>
          <dgm:chMax val="0"/>
          <dgm:bulletEnabled val="1"/>
        </dgm:presLayoutVars>
      </dgm:prSet>
      <dgm:spPr/>
    </dgm:pt>
  </dgm:ptLst>
  <dgm:cxnLst>
    <dgm:cxn modelId="{E10F4A22-E7A6-413B-863F-8E91E30A9987}" type="presOf" srcId="{CF88973C-9EEE-4688-8E0A-54A3E7B01C59}" destId="{3957AEA0-CA39-4DBD-9C2F-464B8FF46FA6}" srcOrd="0" destOrd="0" presId="urn:microsoft.com/office/officeart/2005/8/layout/vList2"/>
    <dgm:cxn modelId="{6EEF3031-2497-4E74-B363-9DDF3919EAE2}" srcId="{CF88973C-9EEE-4688-8E0A-54A3E7B01C59}" destId="{DF3DC641-A5E5-4CB9-A2E2-F9B94C7DFE7C}" srcOrd="1" destOrd="0" parTransId="{72D0D19A-43B0-48A0-A5EA-0A94669151B4}" sibTransId="{F0E5FB5E-152C-4E7B-A53E-B9F05EA53C19}"/>
    <dgm:cxn modelId="{8F9FB369-EE20-445D-B539-7FFBDA797C86}" type="presOf" srcId="{3B571921-6056-4667-847F-967BEE583999}" destId="{5B0CBDAA-1FC7-4C91-AFBC-63545E050F91}" srcOrd="0" destOrd="0" presId="urn:microsoft.com/office/officeart/2005/8/layout/vList2"/>
    <dgm:cxn modelId="{1A918952-93E0-4BD7-A8D1-DAF9E56BA939}" type="presOf" srcId="{DF3DC641-A5E5-4CB9-A2E2-F9B94C7DFE7C}" destId="{4E3DB6F9-7E22-4974-AB88-FFFE1D9D4657}" srcOrd="0" destOrd="0" presId="urn:microsoft.com/office/officeart/2005/8/layout/vList2"/>
    <dgm:cxn modelId="{8FA9C652-5AB5-4572-8AA3-C5246400B130}" type="presOf" srcId="{69888D4D-5B76-43EC-9D12-37AB3F36C830}" destId="{85C245AE-FC2F-499C-B1EC-9B0F2CD4B82D}" srcOrd="0" destOrd="0" presId="urn:microsoft.com/office/officeart/2005/8/layout/vList2"/>
    <dgm:cxn modelId="{2A1B92B1-F9B9-4868-ABBD-7149C05905D8}" srcId="{CF88973C-9EEE-4688-8E0A-54A3E7B01C59}" destId="{3B571921-6056-4667-847F-967BEE583999}" srcOrd="2" destOrd="0" parTransId="{29006141-ABBD-457E-9E1F-FBA71605A489}" sibTransId="{2624BEDE-9A39-4628-B127-58C46E9DF77E}"/>
    <dgm:cxn modelId="{64510FD0-56F8-48CF-AAAB-791DF33A6FAA}" srcId="{CF88973C-9EEE-4688-8E0A-54A3E7B01C59}" destId="{69888D4D-5B76-43EC-9D12-37AB3F36C830}" srcOrd="0" destOrd="0" parTransId="{4626D451-6C45-4F6C-9F9D-D81C2A086E53}" sibTransId="{BC413593-052C-4486-B232-357B7D67886A}"/>
    <dgm:cxn modelId="{39520E72-8ACC-4A2C-9FA6-FA060AA4442D}" type="presParOf" srcId="{3957AEA0-CA39-4DBD-9C2F-464B8FF46FA6}" destId="{85C245AE-FC2F-499C-B1EC-9B0F2CD4B82D}" srcOrd="0" destOrd="0" presId="urn:microsoft.com/office/officeart/2005/8/layout/vList2"/>
    <dgm:cxn modelId="{EA3D2196-5C1F-4BB5-ACD6-1C577BCD9FDC}" type="presParOf" srcId="{3957AEA0-CA39-4DBD-9C2F-464B8FF46FA6}" destId="{AA1F956A-7452-4EF7-BE39-03129FD73127}" srcOrd="1" destOrd="0" presId="urn:microsoft.com/office/officeart/2005/8/layout/vList2"/>
    <dgm:cxn modelId="{A6AC2303-EB74-4D51-8A90-EAC65710A286}" type="presParOf" srcId="{3957AEA0-CA39-4DBD-9C2F-464B8FF46FA6}" destId="{4E3DB6F9-7E22-4974-AB88-FFFE1D9D4657}" srcOrd="2" destOrd="0" presId="urn:microsoft.com/office/officeart/2005/8/layout/vList2"/>
    <dgm:cxn modelId="{B3169C5F-240E-469A-B0DB-BB94E4246A9E}" type="presParOf" srcId="{3957AEA0-CA39-4DBD-9C2F-464B8FF46FA6}" destId="{6633D6AD-E117-4A13-8597-7FE4FEBA183F}" srcOrd="3" destOrd="0" presId="urn:microsoft.com/office/officeart/2005/8/layout/vList2"/>
    <dgm:cxn modelId="{84AC4038-13E9-4E92-8967-E4EF2B85A059}" type="presParOf" srcId="{3957AEA0-CA39-4DBD-9C2F-464B8FF46FA6}" destId="{5B0CBDAA-1FC7-4C91-AFBC-63545E050F91}"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748B4-8D0E-41C4-BAAC-AC0DD28A272A}">
      <dsp:nvSpPr>
        <dsp:cNvPr id="0" name=""/>
        <dsp:cNvSpPr/>
      </dsp:nvSpPr>
      <dsp:spPr>
        <a:xfrm rot="16200000">
          <a:off x="-1638771" y="1644716"/>
          <a:ext cx="5375327" cy="2085894"/>
        </a:xfrm>
        <a:prstGeom prst="flowChartManualOperation">
          <a:avLst/>
        </a:prstGeom>
        <a:solidFill>
          <a:schemeClr val="accent6">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875" bIns="0" numCol="1" spcCol="1270" anchor="ctr" anchorCtr="0">
          <a:noAutofit/>
        </a:bodyPr>
        <a:lstStyle/>
        <a:p>
          <a:pPr marL="0" lvl="0" indent="0" algn="ctr" defTabSz="933450" rtl="0">
            <a:lnSpc>
              <a:spcPct val="90000"/>
            </a:lnSpc>
            <a:spcBef>
              <a:spcPct val="0"/>
            </a:spcBef>
            <a:spcAft>
              <a:spcPct val="35000"/>
            </a:spcAft>
            <a:buNone/>
          </a:pPr>
          <a:r>
            <a:rPr lang="en-AU" sz="2100" kern="1200">
              <a:latin typeface="Tahoma"/>
            </a:rPr>
            <a:t>The New Program aims to strengthen the quality and diversity of Providers.</a:t>
          </a:r>
          <a:endParaRPr lang="en-US" sz="2100" kern="1200">
            <a:latin typeface="Tahoma"/>
          </a:endParaRPr>
        </a:p>
      </dsp:txBody>
      <dsp:txXfrm rot="5400000">
        <a:off x="5945" y="1075065"/>
        <a:ext cx="2085894" cy="3225197"/>
      </dsp:txXfrm>
    </dsp:sp>
    <dsp:sp modelId="{BD76A355-F3D7-4761-A43E-9C4B088550CB}">
      <dsp:nvSpPr>
        <dsp:cNvPr id="0" name=""/>
        <dsp:cNvSpPr/>
      </dsp:nvSpPr>
      <dsp:spPr>
        <a:xfrm rot="16200000">
          <a:off x="603565" y="1644716"/>
          <a:ext cx="5375327" cy="2085894"/>
        </a:xfrm>
        <a:prstGeom prst="flowChartManualOperation">
          <a:avLst/>
        </a:prstGeom>
        <a:solidFill>
          <a:schemeClr val="accent6">
            <a:shade val="80000"/>
            <a:hueOff val="36590"/>
            <a:satOff val="-20708"/>
            <a:lumOff val="1037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875" bIns="0" numCol="1" spcCol="1270" anchor="ctr" anchorCtr="0">
          <a:noAutofit/>
        </a:bodyPr>
        <a:lstStyle/>
        <a:p>
          <a:pPr marL="0" lvl="0" indent="0" algn="ctr" defTabSz="933450" rtl="0">
            <a:lnSpc>
              <a:spcPct val="90000"/>
            </a:lnSpc>
            <a:spcBef>
              <a:spcPct val="0"/>
            </a:spcBef>
            <a:spcAft>
              <a:spcPct val="35000"/>
            </a:spcAft>
            <a:buNone/>
          </a:pPr>
          <a:r>
            <a:rPr lang="en-AU" sz="2100" kern="1200" dirty="0">
              <a:latin typeface="Tahoma"/>
            </a:rPr>
            <a:t>Specific Cohort Providers with deep expertise in a Participant cohort will be encouraged.</a:t>
          </a:r>
          <a:endParaRPr lang="en-US" sz="2100" kern="1200" dirty="0">
            <a:latin typeface="Tahoma"/>
          </a:endParaRPr>
        </a:p>
      </dsp:txBody>
      <dsp:txXfrm rot="5400000">
        <a:off x="2248281" y="1075065"/>
        <a:ext cx="2085894" cy="3225197"/>
      </dsp:txXfrm>
    </dsp:sp>
    <dsp:sp modelId="{13BF955E-6E74-4117-85AC-8BFA4F466609}">
      <dsp:nvSpPr>
        <dsp:cNvPr id="0" name=""/>
        <dsp:cNvSpPr/>
      </dsp:nvSpPr>
      <dsp:spPr>
        <a:xfrm rot="16200000">
          <a:off x="2845902" y="1644716"/>
          <a:ext cx="5375327" cy="2085894"/>
        </a:xfrm>
        <a:prstGeom prst="flowChartManualOperation">
          <a:avLst/>
        </a:prstGeom>
        <a:solidFill>
          <a:schemeClr val="accent6">
            <a:shade val="80000"/>
            <a:hueOff val="73181"/>
            <a:satOff val="-41417"/>
            <a:lumOff val="2074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875" bIns="0" numCol="1" spcCol="1270" anchor="ctr" anchorCtr="0">
          <a:noAutofit/>
        </a:bodyPr>
        <a:lstStyle/>
        <a:p>
          <a:pPr marL="0" lvl="0" indent="0" algn="ctr" defTabSz="933450" rtl="0">
            <a:lnSpc>
              <a:spcPct val="90000"/>
            </a:lnSpc>
            <a:spcBef>
              <a:spcPct val="0"/>
            </a:spcBef>
            <a:spcAft>
              <a:spcPct val="35000"/>
            </a:spcAft>
            <a:buNone/>
          </a:pPr>
          <a:r>
            <a:rPr lang="en-AU" sz="2100" kern="1200">
              <a:latin typeface="Tahoma"/>
            </a:rPr>
            <a:t>Balance market controls that support the viability of smaller and more specialist Providers to enter or re-enter the market.</a:t>
          </a:r>
          <a:endParaRPr lang="en-US" sz="2100" kern="1200">
            <a:latin typeface="Tahoma"/>
          </a:endParaRPr>
        </a:p>
      </dsp:txBody>
      <dsp:txXfrm rot="5400000">
        <a:off x="4490618" y="1075065"/>
        <a:ext cx="2085894" cy="3225197"/>
      </dsp:txXfrm>
    </dsp:sp>
    <dsp:sp modelId="{2564D0C1-9E41-478B-AC41-C558F726ED3C}">
      <dsp:nvSpPr>
        <dsp:cNvPr id="0" name=""/>
        <dsp:cNvSpPr/>
      </dsp:nvSpPr>
      <dsp:spPr>
        <a:xfrm rot="16200000">
          <a:off x="5088239" y="1644716"/>
          <a:ext cx="5375327" cy="2085894"/>
        </a:xfrm>
        <a:prstGeom prst="flowChartManualOperation">
          <a:avLst/>
        </a:prstGeom>
        <a:solidFill>
          <a:schemeClr val="accent6">
            <a:shade val="80000"/>
            <a:hueOff val="109771"/>
            <a:satOff val="-62125"/>
            <a:lumOff val="3112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875" bIns="0" numCol="1" spcCol="1270" anchor="ctr" anchorCtr="0">
          <a:noAutofit/>
        </a:bodyPr>
        <a:lstStyle/>
        <a:p>
          <a:pPr marL="0" lvl="0" indent="0" algn="ctr" defTabSz="933450" rtl="0">
            <a:lnSpc>
              <a:spcPct val="90000"/>
            </a:lnSpc>
            <a:spcBef>
              <a:spcPct val="0"/>
            </a:spcBef>
            <a:spcAft>
              <a:spcPct val="35000"/>
            </a:spcAft>
            <a:buNone/>
          </a:pPr>
          <a:r>
            <a:rPr lang="en-AU" sz="2100" kern="1200">
              <a:latin typeface="Tahoma"/>
            </a:rPr>
            <a:t>Increase diversity and Participant choice and control.</a:t>
          </a:r>
          <a:endParaRPr lang="en-US" sz="2100" kern="1200"/>
        </a:p>
      </dsp:txBody>
      <dsp:txXfrm rot="5400000">
        <a:off x="6732955" y="1075065"/>
        <a:ext cx="2085894" cy="3225197"/>
      </dsp:txXfrm>
    </dsp:sp>
    <dsp:sp modelId="{112D9C74-77FF-495E-BEE9-48139F0B2F83}">
      <dsp:nvSpPr>
        <dsp:cNvPr id="0" name=""/>
        <dsp:cNvSpPr/>
      </dsp:nvSpPr>
      <dsp:spPr>
        <a:xfrm rot="16200000">
          <a:off x="7330576" y="1644716"/>
          <a:ext cx="5375327" cy="2085894"/>
        </a:xfrm>
        <a:prstGeom prst="flowChartManualOperation">
          <a:avLst/>
        </a:prstGeom>
        <a:solidFill>
          <a:schemeClr val="accent6">
            <a:shade val="80000"/>
            <a:hueOff val="146362"/>
            <a:satOff val="-82834"/>
            <a:lumOff val="4149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33350" tIns="0" rIns="135875" bIns="0" numCol="1" spcCol="1270" anchor="ctr" anchorCtr="0">
          <a:noAutofit/>
        </a:bodyPr>
        <a:lstStyle/>
        <a:p>
          <a:pPr marL="0" lvl="0" indent="0" algn="ctr" defTabSz="933450" rtl="0">
            <a:lnSpc>
              <a:spcPct val="90000"/>
            </a:lnSpc>
            <a:spcBef>
              <a:spcPct val="0"/>
            </a:spcBef>
            <a:spcAft>
              <a:spcPct val="35000"/>
            </a:spcAft>
            <a:buNone/>
          </a:pPr>
          <a:r>
            <a:rPr lang="en-AU" sz="2100" kern="1200">
              <a:latin typeface="Tahoma"/>
            </a:rPr>
            <a:t>Employment Service Areas (ESAs) locations remain the same.</a:t>
          </a:r>
          <a:endParaRPr lang="en-US" sz="2100" kern="1200"/>
        </a:p>
      </dsp:txBody>
      <dsp:txXfrm rot="5400000">
        <a:off x="8975292" y="1075065"/>
        <a:ext cx="2085894" cy="3225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94857-B8D0-44E8-9EEB-DF5324299E65}">
      <dsp:nvSpPr>
        <dsp:cNvPr id="0" name=""/>
        <dsp:cNvSpPr/>
      </dsp:nvSpPr>
      <dsp:spPr>
        <a:xfrm>
          <a:off x="-6097323" y="-932901"/>
          <a:ext cx="7258256" cy="7258256"/>
        </a:xfrm>
        <a:prstGeom prst="blockArc">
          <a:avLst>
            <a:gd name="adj1" fmla="val 18900000"/>
            <a:gd name="adj2" fmla="val 2700000"/>
            <a:gd name="adj3" fmla="val 298"/>
          </a:avLst>
        </a:prstGeom>
        <a:noFill/>
        <a:ln w="12700" cap="flat" cmpd="sng" algn="ctr">
          <a:solidFill>
            <a:schemeClr val="accent1">
              <a:tint val="9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7583BBA-3BF1-427A-B3FE-28960908BB5B}">
      <dsp:nvSpPr>
        <dsp:cNvPr id="0" name=""/>
        <dsp:cNvSpPr/>
      </dsp:nvSpPr>
      <dsp:spPr>
        <a:xfrm>
          <a:off x="607594" y="414571"/>
          <a:ext cx="10855019" cy="829574"/>
        </a:xfrm>
        <a:prstGeom prst="rect">
          <a:avLst/>
        </a:prstGeom>
        <a:solidFill>
          <a:schemeClr val="accen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58475" tIns="53340" rIns="53340" bIns="53340" numCol="1" spcCol="1270" anchor="ctr" anchorCtr="0">
          <a:noAutofit/>
        </a:bodyPr>
        <a:lstStyle/>
        <a:p>
          <a:pPr marL="0" lvl="0" indent="0" algn="l" defTabSz="933450" rtl="0">
            <a:lnSpc>
              <a:spcPct val="90000"/>
            </a:lnSpc>
            <a:spcBef>
              <a:spcPct val="0"/>
            </a:spcBef>
            <a:spcAft>
              <a:spcPct val="35000"/>
            </a:spcAft>
            <a:buNone/>
          </a:pPr>
          <a:r>
            <a:rPr lang="en-AU" sz="2100" kern="1200" dirty="0"/>
            <a:t>All </a:t>
          </a:r>
          <a:r>
            <a:rPr lang="en-AU" sz="2100" kern="1200" dirty="0">
              <a:latin typeface="Tahoma"/>
            </a:rPr>
            <a:t>Cohorts Providers</a:t>
          </a:r>
          <a:r>
            <a:rPr lang="en-AU" sz="2100" kern="1200" dirty="0"/>
            <a:t> will have market share in each ESA</a:t>
          </a:r>
        </a:p>
      </dsp:txBody>
      <dsp:txXfrm>
        <a:off x="607594" y="414571"/>
        <a:ext cx="10855019" cy="829574"/>
      </dsp:txXfrm>
    </dsp:sp>
    <dsp:sp modelId="{0BA5F4AA-B0C2-4A10-987A-987F9E674706}">
      <dsp:nvSpPr>
        <dsp:cNvPr id="0" name=""/>
        <dsp:cNvSpPr/>
      </dsp:nvSpPr>
      <dsp:spPr>
        <a:xfrm>
          <a:off x="89110" y="310874"/>
          <a:ext cx="1036968" cy="1036968"/>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6A0BB10E-D216-4F3E-9981-E747B66D4514}">
      <dsp:nvSpPr>
        <dsp:cNvPr id="0" name=""/>
        <dsp:cNvSpPr/>
      </dsp:nvSpPr>
      <dsp:spPr>
        <a:xfrm>
          <a:off x="1083209" y="1659149"/>
          <a:ext cx="10379405" cy="829574"/>
        </a:xfrm>
        <a:prstGeom prst="rect">
          <a:avLst/>
        </a:prstGeom>
        <a:solidFill>
          <a:schemeClr val="accent1">
            <a:alpha val="90000"/>
            <a:hueOff val="0"/>
            <a:satOff val="0"/>
            <a:lumOff val="0"/>
            <a:alphaOff val="-13333"/>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58475" tIns="53340" rIns="53340" bIns="53340" numCol="1" spcCol="1270" anchor="ctr" anchorCtr="0">
          <a:noAutofit/>
        </a:bodyPr>
        <a:lstStyle/>
        <a:p>
          <a:pPr marL="0" lvl="0" indent="0" algn="l" defTabSz="933450" rtl="0">
            <a:lnSpc>
              <a:spcPct val="90000"/>
            </a:lnSpc>
            <a:spcBef>
              <a:spcPct val="0"/>
            </a:spcBef>
            <a:spcAft>
              <a:spcPct val="35000"/>
            </a:spcAft>
            <a:buNone/>
          </a:pPr>
          <a:r>
            <a:rPr lang="en-AU" sz="2100" kern="1200" dirty="0"/>
            <a:t>Market share will </a:t>
          </a:r>
          <a:r>
            <a:rPr lang="en-AU" sz="2100" kern="1200" dirty="0">
              <a:latin typeface="Tahoma"/>
            </a:rPr>
            <a:t>also apply</a:t>
          </a:r>
          <a:r>
            <a:rPr lang="en-AU" sz="2100" kern="1200" dirty="0"/>
            <a:t> to Large </a:t>
          </a:r>
          <a:r>
            <a:rPr lang="en-AU" sz="2100" kern="1200" dirty="0">
              <a:latin typeface="Tahoma"/>
            </a:rPr>
            <a:t>Specific Cohort Providers seeking 10% or more of all new Specialist Disability employment Program business in an ESA</a:t>
          </a:r>
          <a:endParaRPr lang="en-AU" sz="2100" kern="1200" dirty="0"/>
        </a:p>
      </dsp:txBody>
      <dsp:txXfrm>
        <a:off x="1083209" y="1659149"/>
        <a:ext cx="10379405" cy="829574"/>
      </dsp:txXfrm>
    </dsp:sp>
    <dsp:sp modelId="{38E8EB0F-6E8C-4941-9922-9F480EBFBBFB}">
      <dsp:nvSpPr>
        <dsp:cNvPr id="0" name=""/>
        <dsp:cNvSpPr/>
      </dsp:nvSpPr>
      <dsp:spPr>
        <a:xfrm>
          <a:off x="564724" y="1555453"/>
          <a:ext cx="1036968" cy="1036968"/>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A091D28F-1DBB-46AB-91D2-A014260F45FB}">
      <dsp:nvSpPr>
        <dsp:cNvPr id="0" name=""/>
        <dsp:cNvSpPr/>
      </dsp:nvSpPr>
      <dsp:spPr>
        <a:xfrm>
          <a:off x="1083209" y="2903728"/>
          <a:ext cx="10379405" cy="829574"/>
        </a:xfrm>
        <a:prstGeom prst="rect">
          <a:avLst/>
        </a:prstGeom>
        <a:solidFill>
          <a:schemeClr val="accent1">
            <a:alpha val="90000"/>
            <a:hueOff val="0"/>
            <a:satOff val="0"/>
            <a:lumOff val="0"/>
            <a:alphaOff val="-26667"/>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58475" tIns="53340" rIns="53340" bIns="53340" numCol="1" spcCol="1270" anchor="ctr" anchorCtr="0">
          <a:noAutofit/>
        </a:bodyPr>
        <a:lstStyle/>
        <a:p>
          <a:pPr marL="0" lvl="0" indent="0" algn="l" defTabSz="933450" rtl="0">
            <a:lnSpc>
              <a:spcPct val="90000"/>
            </a:lnSpc>
            <a:spcBef>
              <a:spcPct val="0"/>
            </a:spcBef>
            <a:spcAft>
              <a:spcPct val="35000"/>
            </a:spcAft>
            <a:buNone/>
          </a:pPr>
          <a:r>
            <a:rPr lang="en-AU" sz="2100" kern="1200" dirty="0"/>
            <a:t>Small Specific Cohort Providers will not have market share and will have a Maximum Caseload for each site operating in the ESA</a:t>
          </a:r>
        </a:p>
      </dsp:txBody>
      <dsp:txXfrm>
        <a:off x="1083209" y="2903728"/>
        <a:ext cx="10379405" cy="829574"/>
      </dsp:txXfrm>
    </dsp:sp>
    <dsp:sp modelId="{F89495C9-6043-41A3-AB88-21507680EE3F}">
      <dsp:nvSpPr>
        <dsp:cNvPr id="0" name=""/>
        <dsp:cNvSpPr/>
      </dsp:nvSpPr>
      <dsp:spPr>
        <a:xfrm>
          <a:off x="564724" y="2800031"/>
          <a:ext cx="1036968" cy="1036968"/>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AEAC7B0-935C-4EE4-A9AE-C9FD001E9E2E}">
      <dsp:nvSpPr>
        <dsp:cNvPr id="0" name=""/>
        <dsp:cNvSpPr/>
      </dsp:nvSpPr>
      <dsp:spPr>
        <a:xfrm>
          <a:off x="607594" y="4148306"/>
          <a:ext cx="10855019" cy="829574"/>
        </a:xfrm>
        <a:prstGeom prst="rect">
          <a:avLst/>
        </a:prstGeom>
        <a:solidFill>
          <a:schemeClr val="accent1">
            <a:alpha val="90000"/>
            <a:hueOff val="0"/>
            <a:satOff val="0"/>
            <a:lumOff val="0"/>
            <a:alphaOff val="-4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58475" tIns="53340" rIns="53340" bIns="53340" numCol="1" spcCol="1270" anchor="ctr" anchorCtr="0">
          <a:noAutofit/>
        </a:bodyPr>
        <a:lstStyle/>
        <a:p>
          <a:pPr marL="0" lvl="0" indent="0" algn="l" defTabSz="933450">
            <a:lnSpc>
              <a:spcPct val="90000"/>
            </a:lnSpc>
            <a:spcBef>
              <a:spcPct val="0"/>
            </a:spcBef>
            <a:spcAft>
              <a:spcPct val="35000"/>
            </a:spcAft>
            <a:buNone/>
          </a:pPr>
          <a:r>
            <a:rPr lang="en-AU" sz="2100" kern="1200"/>
            <a:t>Respondents should bid for the proportion of the whole caseload in an ESA they want to assist</a:t>
          </a:r>
        </a:p>
      </dsp:txBody>
      <dsp:txXfrm>
        <a:off x="607594" y="4148306"/>
        <a:ext cx="10855019" cy="829574"/>
      </dsp:txXfrm>
    </dsp:sp>
    <dsp:sp modelId="{AD27DFF0-0EFA-4C74-AFB3-569737405E7B}">
      <dsp:nvSpPr>
        <dsp:cNvPr id="0" name=""/>
        <dsp:cNvSpPr/>
      </dsp:nvSpPr>
      <dsp:spPr>
        <a:xfrm>
          <a:off x="89110" y="4044609"/>
          <a:ext cx="1036968" cy="1036968"/>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245AE-FC2F-499C-B1EC-9B0F2CD4B82D}">
      <dsp:nvSpPr>
        <dsp:cNvPr id="0" name=""/>
        <dsp:cNvSpPr/>
      </dsp:nvSpPr>
      <dsp:spPr>
        <a:xfrm>
          <a:off x="0" y="32663"/>
          <a:ext cx="9616809" cy="1312739"/>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$7.5 million capacity building fund – supports new smaller and not for profit organisations</a:t>
          </a:r>
          <a:endParaRPr lang="en-AU" sz="2400" kern="1200"/>
        </a:p>
      </dsp:txBody>
      <dsp:txXfrm>
        <a:off x="64083" y="96746"/>
        <a:ext cx="9488643" cy="1184573"/>
      </dsp:txXfrm>
    </dsp:sp>
    <dsp:sp modelId="{4E3DB6F9-7E22-4974-AB88-FFFE1D9D4657}">
      <dsp:nvSpPr>
        <dsp:cNvPr id="0" name=""/>
        <dsp:cNvSpPr/>
      </dsp:nvSpPr>
      <dsp:spPr>
        <a:xfrm>
          <a:off x="0" y="1414523"/>
          <a:ext cx="9616809" cy="1312739"/>
        </a:xfrm>
        <a:prstGeom prst="roundRect">
          <a:avLst/>
        </a:prstGeom>
        <a:solidFill>
          <a:schemeClr val="accent5">
            <a:hueOff val="-271501"/>
            <a:satOff val="0"/>
            <a:lumOff val="627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Providers must meet eligibility criteria – defined as a small business by ATO and are not for profit/or a Specific Cohort Provider</a:t>
          </a:r>
          <a:endParaRPr lang="en-AU" sz="2400" kern="1200"/>
        </a:p>
      </dsp:txBody>
      <dsp:txXfrm>
        <a:off x="64083" y="1478606"/>
        <a:ext cx="9488643" cy="1184573"/>
      </dsp:txXfrm>
    </dsp:sp>
    <dsp:sp modelId="{5B0CBDAA-1FC7-4C91-AFBC-63545E050F91}">
      <dsp:nvSpPr>
        <dsp:cNvPr id="0" name=""/>
        <dsp:cNvSpPr/>
      </dsp:nvSpPr>
      <dsp:spPr>
        <a:xfrm>
          <a:off x="0" y="2796383"/>
          <a:ext cx="9616809" cy="1312739"/>
        </a:xfrm>
        <a:prstGeom prst="roundRect">
          <a:avLst/>
        </a:prstGeom>
        <a:solidFill>
          <a:schemeClr val="accent5">
            <a:hueOff val="-543001"/>
            <a:satOff val="0"/>
            <a:lumOff val="1254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The fund will reimburse each eligible Provider up to $150,000 for activities such as certification/accreditation, financial planning, business advisory services, and staff training</a:t>
          </a:r>
          <a:endParaRPr lang="en-AU" sz="2400" kern="1200"/>
        </a:p>
      </dsp:txBody>
      <dsp:txXfrm>
        <a:off x="64083" y="2860466"/>
        <a:ext cx="9488643" cy="118457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2A456A-A532-4DC1-B087-08C0B9C24B4C}"/>
              </a:ext>
            </a:extLst>
          </p:cNvPr>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endParaRPr lang="en-AU"/>
          </a:p>
        </p:txBody>
      </p:sp>
      <p:sp>
        <p:nvSpPr>
          <p:cNvPr id="3" name="Date Placeholder 2">
            <a:extLst>
              <a:ext uri="{FF2B5EF4-FFF2-40B4-BE49-F238E27FC236}">
                <a16:creationId xmlns:a16="http://schemas.microsoft.com/office/drawing/2014/main" id="{E1C29F5E-D43E-4715-AFAE-2F73327A4B6C}"/>
              </a:ext>
            </a:extLst>
          </p:cNvPr>
          <p:cNvSpPr>
            <a:spLocks noGrp="1"/>
          </p:cNvSpPr>
          <p:nvPr>
            <p:ph type="dt" sz="quarter" idx="1"/>
          </p:nvPr>
        </p:nvSpPr>
        <p:spPr>
          <a:xfrm>
            <a:off x="3850444" y="0"/>
            <a:ext cx="2945659" cy="498056"/>
          </a:xfrm>
          <a:prstGeom prst="rect">
            <a:avLst/>
          </a:prstGeom>
        </p:spPr>
        <p:txBody>
          <a:bodyPr vert="horz" lIns="91431" tIns="45715" rIns="91431" bIns="45715" rtlCol="0"/>
          <a:lstStyle>
            <a:lvl1pPr algn="r">
              <a:defRPr sz="1200"/>
            </a:lvl1pPr>
          </a:lstStyle>
          <a:p>
            <a:fld id="{E5631C80-F70D-4AA1-8F3A-D6DA812A54BF}" type="datetimeFigureOut">
              <a:rPr lang="en-AU" smtClean="0"/>
              <a:t>23/10/2024</a:t>
            </a:fld>
            <a:endParaRPr lang="en-AU"/>
          </a:p>
        </p:txBody>
      </p:sp>
      <p:sp>
        <p:nvSpPr>
          <p:cNvPr id="4" name="Footer Placeholder 3">
            <a:extLst>
              <a:ext uri="{FF2B5EF4-FFF2-40B4-BE49-F238E27FC236}">
                <a16:creationId xmlns:a16="http://schemas.microsoft.com/office/drawing/2014/main" id="{2BF94BA0-AED3-437E-AAB0-25DF34AD96F5}"/>
              </a:ext>
            </a:extLst>
          </p:cNvPr>
          <p:cNvSpPr>
            <a:spLocks noGrp="1"/>
          </p:cNvSpPr>
          <p:nvPr>
            <p:ph type="ftr" sz="quarter" idx="2"/>
          </p:nvPr>
        </p:nvSpPr>
        <p:spPr>
          <a:xfrm>
            <a:off x="1" y="9428585"/>
            <a:ext cx="2945659" cy="498055"/>
          </a:xfrm>
          <a:prstGeom prst="rect">
            <a:avLst/>
          </a:prstGeom>
        </p:spPr>
        <p:txBody>
          <a:bodyPr vert="horz" lIns="91431" tIns="45715" rIns="91431" bIns="45715" rtlCol="0" anchor="b"/>
          <a:lstStyle>
            <a:lvl1pPr algn="l">
              <a:defRPr sz="1200"/>
            </a:lvl1pPr>
          </a:lstStyle>
          <a:p>
            <a:pPr algn="ctr"/>
            <a:r>
              <a:rPr lang="en-AU">
                <a:solidFill>
                  <a:srgbClr val="FF7E00"/>
                </a:solidFill>
                <a:latin typeface="Times New Roman" panose="02020603050405020304" pitchFamily="18" charset="0"/>
              </a:rPr>
              <a:t>OFFICIAL</a:t>
            </a:r>
          </a:p>
        </p:txBody>
      </p:sp>
      <p:sp>
        <p:nvSpPr>
          <p:cNvPr id="5" name="Slide Number Placeholder 4">
            <a:extLst>
              <a:ext uri="{FF2B5EF4-FFF2-40B4-BE49-F238E27FC236}">
                <a16:creationId xmlns:a16="http://schemas.microsoft.com/office/drawing/2014/main" id="{B394E698-05D7-4B2A-A1F4-C011A5E03B35}"/>
              </a:ext>
            </a:extLst>
          </p:cNvPr>
          <p:cNvSpPr>
            <a:spLocks noGrp="1"/>
          </p:cNvSpPr>
          <p:nvPr>
            <p:ph type="sldNum" sz="quarter" idx="3"/>
          </p:nvPr>
        </p:nvSpPr>
        <p:spPr>
          <a:xfrm>
            <a:off x="3850444" y="9428585"/>
            <a:ext cx="2945659" cy="498055"/>
          </a:xfrm>
          <a:prstGeom prst="rect">
            <a:avLst/>
          </a:prstGeom>
        </p:spPr>
        <p:txBody>
          <a:bodyPr vert="horz" lIns="91431" tIns="45715" rIns="91431" bIns="45715" rtlCol="0" anchor="b"/>
          <a:lstStyle>
            <a:lvl1pPr algn="r">
              <a:defRPr sz="1200"/>
            </a:lvl1pPr>
          </a:lstStyle>
          <a:p>
            <a:fld id="{0EF503AF-5BEE-4133-932E-47C61C138638}" type="slidenum">
              <a:rPr lang="en-AU" smtClean="0"/>
              <a:t>‹#›</a:t>
            </a:fld>
            <a:endParaRPr lang="en-AU"/>
          </a:p>
        </p:txBody>
      </p:sp>
    </p:spTree>
    <p:extLst>
      <p:ext uri="{BB962C8B-B14F-4D97-AF65-F5344CB8AC3E}">
        <p14:creationId xmlns:p14="http://schemas.microsoft.com/office/powerpoint/2010/main" val="31914605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endParaRPr lang="en-AU"/>
          </a:p>
        </p:txBody>
      </p:sp>
      <p:sp>
        <p:nvSpPr>
          <p:cNvPr id="3" name="Date Placeholder 2"/>
          <p:cNvSpPr>
            <a:spLocks noGrp="1"/>
          </p:cNvSpPr>
          <p:nvPr>
            <p:ph type="dt" idx="1"/>
          </p:nvPr>
        </p:nvSpPr>
        <p:spPr>
          <a:xfrm>
            <a:off x="3850444" y="0"/>
            <a:ext cx="2945659" cy="498056"/>
          </a:xfrm>
          <a:prstGeom prst="rect">
            <a:avLst/>
          </a:prstGeom>
        </p:spPr>
        <p:txBody>
          <a:bodyPr vert="horz" lIns="91431" tIns="45715" rIns="91431" bIns="45715" rtlCol="0"/>
          <a:lstStyle>
            <a:lvl1pPr algn="r">
              <a:defRPr sz="1200"/>
            </a:lvl1pPr>
          </a:lstStyle>
          <a:p>
            <a:fld id="{D96878AB-02F9-4E6E-85A5-D058ABB8AD49}" type="datetimeFigureOut">
              <a:rPr lang="en-AU" smtClean="0"/>
              <a:t>23/10/2024</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1" tIns="45715" rIns="91431" bIns="45715"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31" tIns="45715" rIns="91431"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5"/>
            <a:ext cx="2945659" cy="498055"/>
          </a:xfrm>
          <a:prstGeom prst="rect">
            <a:avLst/>
          </a:prstGeom>
        </p:spPr>
        <p:txBody>
          <a:bodyPr vert="horz" lIns="91431" tIns="45715" rIns="91431" bIns="45715" rtlCol="0" anchor="b"/>
          <a:lstStyle>
            <a:lvl1pPr algn="ctr">
              <a:defRPr sz="1200" b="0" i="0" u="none">
                <a:solidFill>
                  <a:srgbClr val="FF7E00"/>
                </a:solidFill>
                <a:latin typeface="Times New Roman" panose="02020603050405020304" pitchFamily="18" charset="0"/>
              </a:defRPr>
            </a:lvl1pPr>
          </a:lstStyle>
          <a:p>
            <a:r>
              <a:rPr lang="en-AU"/>
              <a:t>OFFICIAL</a:t>
            </a:r>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31" tIns="45715" rIns="91431" bIns="45715" rtlCol="0" anchor="b"/>
          <a:lstStyle>
            <a:lvl1pPr algn="r">
              <a:defRPr sz="1200"/>
            </a:lvl1pPr>
          </a:lstStyle>
          <a:p>
            <a:fld id="{8521617C-2330-43C0-83CA-1B53F434AD03}" type="slidenum">
              <a:rPr lang="en-AU" smtClean="0"/>
              <a:t>‹#›</a:t>
            </a:fld>
            <a:endParaRPr lang="en-AU"/>
          </a:p>
        </p:txBody>
      </p:sp>
    </p:spTree>
    <p:extLst>
      <p:ext uri="{BB962C8B-B14F-4D97-AF65-F5344CB8AC3E}">
        <p14:creationId xmlns:p14="http://schemas.microsoft.com/office/powerpoint/2010/main" val="40682590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333375"/>
            <a:ext cx="5956300" cy="3351213"/>
          </a:xfrm>
        </p:spPr>
      </p:sp>
      <p:sp>
        <p:nvSpPr>
          <p:cNvPr id="3" name="Notes Placeholder 2"/>
          <p:cNvSpPr>
            <a:spLocks noGrp="1"/>
          </p:cNvSpPr>
          <p:nvPr>
            <p:ph type="body" idx="1"/>
          </p:nvPr>
        </p:nvSpPr>
        <p:spPr>
          <a:xfrm>
            <a:off x="460267" y="3813911"/>
            <a:ext cx="5541993" cy="4722351"/>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a:t>
            </a:fld>
            <a:endParaRPr lang="en-AU"/>
          </a:p>
        </p:txBody>
      </p:sp>
      <p:sp>
        <p:nvSpPr>
          <p:cNvPr id="5" name="Footer Placeholder 4">
            <a:extLst>
              <a:ext uri="{FF2B5EF4-FFF2-40B4-BE49-F238E27FC236}">
                <a16:creationId xmlns:a16="http://schemas.microsoft.com/office/drawing/2014/main" id="{5E9EB694-2DA5-D3CB-591A-9E1C1E0A79D8}"/>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9AA00936-05CB-5CAB-1CDB-871B1A72795B}"/>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34570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206375"/>
            <a:ext cx="5953125" cy="3349625"/>
          </a:xfrm>
        </p:spPr>
      </p:sp>
      <p:sp>
        <p:nvSpPr>
          <p:cNvPr id="3" name="Notes Placeholder 2"/>
          <p:cNvSpPr>
            <a:spLocks noGrp="1"/>
          </p:cNvSpPr>
          <p:nvPr>
            <p:ph type="body" idx="1"/>
          </p:nvPr>
        </p:nvSpPr>
        <p:spPr>
          <a:xfrm>
            <a:off x="460268" y="3562031"/>
            <a:ext cx="5877139" cy="6286080"/>
          </a:xfrm>
        </p:spPr>
        <p:txBody>
          <a:bodyPr/>
          <a:lstStyle/>
          <a:p>
            <a:pPr defTabSz="914305">
              <a:defRPr/>
            </a:pPr>
            <a:endParaRPr lang="en-AU" dirty="0">
              <a:solidFill>
                <a:srgbClr val="000000"/>
              </a:solidFill>
              <a:latin typeface="Calibri"/>
              <a:ea typeface="Tahoma"/>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10</a:t>
            </a:fld>
            <a:endParaRPr lang="en-AU"/>
          </a:p>
        </p:txBody>
      </p:sp>
      <p:sp>
        <p:nvSpPr>
          <p:cNvPr id="5" name="Footer Placeholder 4">
            <a:extLst>
              <a:ext uri="{FF2B5EF4-FFF2-40B4-BE49-F238E27FC236}">
                <a16:creationId xmlns:a16="http://schemas.microsoft.com/office/drawing/2014/main" id="{885E2B06-520C-4ACE-7EF1-038D3FF4C9EE}"/>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A8EB669B-29A7-21F0-455C-FC57AB36921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601928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217488"/>
            <a:ext cx="5953125" cy="3349625"/>
          </a:xfrm>
        </p:spPr>
      </p:sp>
      <p:sp>
        <p:nvSpPr>
          <p:cNvPr id="3" name="Notes Placeholder 2"/>
          <p:cNvSpPr>
            <a:spLocks noGrp="1"/>
          </p:cNvSpPr>
          <p:nvPr>
            <p:ph type="body" idx="1"/>
          </p:nvPr>
        </p:nvSpPr>
        <p:spPr>
          <a:xfrm>
            <a:off x="364667" y="3660447"/>
            <a:ext cx="6068341" cy="9599705"/>
          </a:xfrm>
        </p:spPr>
        <p:txBody>
          <a:bodyPr/>
          <a:lstStyle/>
          <a:p>
            <a:pPr defTabSz="914305">
              <a:defRPr/>
            </a:pPr>
            <a:endParaRPr lang="en-AU" sz="1400" dirty="0">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11</a:t>
            </a:fld>
            <a:endParaRPr lang="en-AU"/>
          </a:p>
        </p:txBody>
      </p:sp>
      <p:sp>
        <p:nvSpPr>
          <p:cNvPr id="5" name="Footer Placeholder 4">
            <a:extLst>
              <a:ext uri="{FF2B5EF4-FFF2-40B4-BE49-F238E27FC236}">
                <a16:creationId xmlns:a16="http://schemas.microsoft.com/office/drawing/2014/main" id="{21B89F21-EEF8-E4F3-0114-7F98886782E9}"/>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0359F3EE-FA0E-A3F2-CD6C-6C23F2316BB6}"/>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757865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392113"/>
            <a:ext cx="5956300" cy="3351212"/>
          </a:xfrm>
        </p:spPr>
      </p:sp>
      <p:sp>
        <p:nvSpPr>
          <p:cNvPr id="3" name="Notes Placeholder 2"/>
          <p:cNvSpPr>
            <a:spLocks noGrp="1"/>
          </p:cNvSpPr>
          <p:nvPr>
            <p:ph type="body" idx="1"/>
          </p:nvPr>
        </p:nvSpPr>
        <p:spPr>
          <a:xfrm>
            <a:off x="460267" y="3906848"/>
            <a:ext cx="5877140" cy="5183717"/>
          </a:xfrm>
        </p:spPr>
        <p:txBody>
          <a:bodyPr/>
          <a:lstStyle/>
          <a:p>
            <a:endParaRPr lang="en-AU" dirty="0"/>
          </a:p>
        </p:txBody>
      </p:sp>
      <p:sp>
        <p:nvSpPr>
          <p:cNvPr id="4" name="Slide Number Placeholder 3"/>
          <p:cNvSpPr>
            <a:spLocks noGrp="1"/>
          </p:cNvSpPr>
          <p:nvPr>
            <p:ph type="sldNum" sz="quarter" idx="5"/>
          </p:nvPr>
        </p:nvSpPr>
        <p:spPr/>
        <p:txBody>
          <a:bodyPr/>
          <a:lstStyle/>
          <a:p>
            <a:fld id="{8521617C-2330-43C0-83CA-1B53F434AD03}" type="slidenum">
              <a:rPr lang="en-AU" smtClean="0"/>
              <a:t>12</a:t>
            </a:fld>
            <a:endParaRPr lang="en-AU"/>
          </a:p>
        </p:txBody>
      </p:sp>
      <p:sp>
        <p:nvSpPr>
          <p:cNvPr id="5" name="Footer Placeholder 4">
            <a:extLst>
              <a:ext uri="{FF2B5EF4-FFF2-40B4-BE49-F238E27FC236}">
                <a16:creationId xmlns:a16="http://schemas.microsoft.com/office/drawing/2014/main" id="{C0F0480C-7F53-8300-6397-74FF51246DE6}"/>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15671566-48CE-0BD4-41C3-57BAAEB279F3}"/>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635803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12750"/>
            <a:ext cx="5953125" cy="3349625"/>
          </a:xfrm>
        </p:spPr>
      </p:sp>
      <p:sp>
        <p:nvSpPr>
          <p:cNvPr id="3" name="Notes Placeholder 2"/>
          <p:cNvSpPr>
            <a:spLocks noGrp="1"/>
          </p:cNvSpPr>
          <p:nvPr>
            <p:ph type="body" idx="1"/>
          </p:nvPr>
        </p:nvSpPr>
        <p:spPr>
          <a:xfrm>
            <a:off x="460268" y="3946451"/>
            <a:ext cx="5877140" cy="4756102"/>
          </a:xfrm>
        </p:spPr>
        <p:txBody>
          <a:bodyPr/>
          <a:lstStyle/>
          <a:p>
            <a:pPr defTabSz="914305">
              <a:defRPr/>
            </a:pPr>
            <a:endParaRPr lang="en-AU" sz="1400" dirty="0">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13</a:t>
            </a:fld>
            <a:endParaRPr lang="en-AU"/>
          </a:p>
        </p:txBody>
      </p:sp>
      <p:sp>
        <p:nvSpPr>
          <p:cNvPr id="5" name="Footer Placeholder 4">
            <a:extLst>
              <a:ext uri="{FF2B5EF4-FFF2-40B4-BE49-F238E27FC236}">
                <a16:creationId xmlns:a16="http://schemas.microsoft.com/office/drawing/2014/main" id="{32853320-9779-EB34-2F26-356976F24035}"/>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BEE9297B-4438-1F39-B7D8-B0923AB7AD47}"/>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252411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4213"/>
            <a:ext cx="5953125" cy="3349625"/>
          </a:xfrm>
        </p:spPr>
      </p:sp>
      <p:sp>
        <p:nvSpPr>
          <p:cNvPr id="3" name="Notes Placeholder 2"/>
          <p:cNvSpPr>
            <a:spLocks noGrp="1"/>
          </p:cNvSpPr>
          <p:nvPr>
            <p:ph type="body" idx="1"/>
          </p:nvPr>
        </p:nvSpPr>
        <p:spPr>
          <a:xfrm>
            <a:off x="460267" y="4304878"/>
            <a:ext cx="5992586" cy="3908614"/>
          </a:xfrm>
        </p:spPr>
        <p:txBody>
          <a:bodyPr/>
          <a:lstStyle/>
          <a:p>
            <a:pPr>
              <a:lnSpc>
                <a:spcPct val="150000"/>
              </a:lnSpc>
              <a:buSzPts val="1200"/>
            </a:pPr>
            <a:endParaRPr lang="en-AU" sz="1400" dirty="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14</a:t>
            </a:fld>
            <a:endParaRPr lang="en-AU"/>
          </a:p>
        </p:txBody>
      </p:sp>
      <p:sp>
        <p:nvSpPr>
          <p:cNvPr id="5" name="Footer Placeholder 4">
            <a:extLst>
              <a:ext uri="{FF2B5EF4-FFF2-40B4-BE49-F238E27FC236}">
                <a16:creationId xmlns:a16="http://schemas.microsoft.com/office/drawing/2014/main" id="{63CBFD04-5E9F-EA8A-A641-35984896E6DC}"/>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36995367-4BA6-4DB0-4015-A3FF46AE77D8}"/>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19774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515938"/>
            <a:ext cx="5953125" cy="3349625"/>
          </a:xfrm>
        </p:spPr>
      </p:sp>
      <p:sp>
        <p:nvSpPr>
          <p:cNvPr id="3" name="Notes Placeholder 2"/>
          <p:cNvSpPr>
            <a:spLocks noGrp="1"/>
          </p:cNvSpPr>
          <p:nvPr>
            <p:ph type="body" idx="1"/>
          </p:nvPr>
        </p:nvSpPr>
        <p:spPr>
          <a:xfrm>
            <a:off x="460267" y="4114062"/>
            <a:ext cx="5877140" cy="3217516"/>
          </a:xfrm>
        </p:spPr>
        <p:txBody>
          <a:bodyPr/>
          <a:lstStyle/>
          <a:p>
            <a:endParaRPr lang="en-AU" sz="1400" dirty="0"/>
          </a:p>
        </p:txBody>
      </p:sp>
      <p:sp>
        <p:nvSpPr>
          <p:cNvPr id="4" name="Slide Number Placeholder 3"/>
          <p:cNvSpPr>
            <a:spLocks noGrp="1"/>
          </p:cNvSpPr>
          <p:nvPr>
            <p:ph type="sldNum" sz="quarter" idx="5"/>
          </p:nvPr>
        </p:nvSpPr>
        <p:spPr/>
        <p:txBody>
          <a:bodyPr/>
          <a:lstStyle/>
          <a:p>
            <a:fld id="{8521617C-2330-43C0-83CA-1B53F434AD03}" type="slidenum">
              <a:rPr lang="en-AU" smtClean="0"/>
              <a:t>15</a:t>
            </a:fld>
            <a:endParaRPr lang="en-AU"/>
          </a:p>
        </p:txBody>
      </p:sp>
      <p:sp>
        <p:nvSpPr>
          <p:cNvPr id="5" name="Footer Placeholder 4">
            <a:extLst>
              <a:ext uri="{FF2B5EF4-FFF2-40B4-BE49-F238E27FC236}">
                <a16:creationId xmlns:a16="http://schemas.microsoft.com/office/drawing/2014/main" id="{1BC9D916-3A41-CE62-3E53-1E51DD89EFD7}"/>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27103117-81F0-7C53-43D2-32D72309C26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741758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588963"/>
            <a:ext cx="5956300" cy="3351212"/>
          </a:xfrm>
        </p:spPr>
      </p:sp>
      <p:sp>
        <p:nvSpPr>
          <p:cNvPr id="3" name="Notes Placeholder 2"/>
          <p:cNvSpPr>
            <a:spLocks noGrp="1"/>
          </p:cNvSpPr>
          <p:nvPr>
            <p:ph type="body" idx="1"/>
          </p:nvPr>
        </p:nvSpPr>
        <p:spPr>
          <a:xfrm>
            <a:off x="460268" y="4031831"/>
            <a:ext cx="5617523" cy="4781583"/>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16</a:t>
            </a:fld>
            <a:endParaRPr lang="en-AU"/>
          </a:p>
        </p:txBody>
      </p:sp>
      <p:sp>
        <p:nvSpPr>
          <p:cNvPr id="5" name="Footer Placeholder 4">
            <a:extLst>
              <a:ext uri="{FF2B5EF4-FFF2-40B4-BE49-F238E27FC236}">
                <a16:creationId xmlns:a16="http://schemas.microsoft.com/office/drawing/2014/main" id="{C13B6594-3D59-061C-8693-6B1E2A804B21}"/>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0D9B2033-0273-ACAF-FF06-58697BE9DC12}"/>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398148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219075"/>
            <a:ext cx="5953125" cy="3349625"/>
          </a:xfrm>
        </p:spPr>
      </p:sp>
      <p:sp>
        <p:nvSpPr>
          <p:cNvPr id="3" name="Notes Placeholder 2"/>
          <p:cNvSpPr>
            <a:spLocks noGrp="1"/>
          </p:cNvSpPr>
          <p:nvPr>
            <p:ph type="body" idx="1"/>
          </p:nvPr>
        </p:nvSpPr>
        <p:spPr>
          <a:xfrm>
            <a:off x="310718" y="3812019"/>
            <a:ext cx="6278408" cy="5373639"/>
          </a:xfrm>
        </p:spPr>
        <p:txBody>
          <a:bodyPr/>
          <a:lstStyle/>
          <a:p>
            <a:pPr>
              <a:lnSpc>
                <a:spcPct val="150000"/>
              </a:lnSpc>
              <a:spcAft>
                <a:spcPts val="600"/>
              </a:spcAft>
              <a:buSzPts val="1200"/>
            </a:pPr>
            <a:endParaRPr lang="en-AU" sz="1400" dirty="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17</a:t>
            </a:fld>
            <a:endParaRPr lang="en-AU"/>
          </a:p>
        </p:txBody>
      </p:sp>
      <p:sp>
        <p:nvSpPr>
          <p:cNvPr id="5" name="Footer Placeholder 4">
            <a:extLst>
              <a:ext uri="{FF2B5EF4-FFF2-40B4-BE49-F238E27FC236}">
                <a16:creationId xmlns:a16="http://schemas.microsoft.com/office/drawing/2014/main" id="{99A0BDDE-E254-C82C-1874-E3FA81299FCE}"/>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D8C3A760-6B23-FEB5-4B01-3BF85DA96CC6}"/>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6285143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65138"/>
            <a:ext cx="5953125" cy="3349625"/>
          </a:xfrm>
        </p:spPr>
      </p:sp>
      <p:sp>
        <p:nvSpPr>
          <p:cNvPr id="3" name="Notes Placeholder 2"/>
          <p:cNvSpPr>
            <a:spLocks noGrp="1"/>
          </p:cNvSpPr>
          <p:nvPr>
            <p:ph type="body" idx="1"/>
          </p:nvPr>
        </p:nvSpPr>
        <p:spPr>
          <a:xfrm>
            <a:off x="460267" y="3990475"/>
            <a:ext cx="5877140" cy="5687137"/>
          </a:xfrm>
        </p:spPr>
        <p:txBody>
          <a:bodyPr/>
          <a:lstStyle/>
          <a:p>
            <a:pPr>
              <a:buSzPts val="1200"/>
            </a:pPr>
            <a:endParaRPr lang="en-AU" sz="1400" dirty="0">
              <a:ea typeface="Calibri" panose="020F0502020204030204" pitchFamily="34" charset="0"/>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18</a:t>
            </a:fld>
            <a:endParaRPr lang="en-AU"/>
          </a:p>
        </p:txBody>
      </p:sp>
      <p:sp>
        <p:nvSpPr>
          <p:cNvPr id="5" name="Footer Placeholder 4">
            <a:extLst>
              <a:ext uri="{FF2B5EF4-FFF2-40B4-BE49-F238E27FC236}">
                <a16:creationId xmlns:a16="http://schemas.microsoft.com/office/drawing/2014/main" id="{47D33659-DD08-5EA2-2318-00632D1EB6E9}"/>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8AAE4F9B-5C34-2A0A-FD9F-49EC3A359F4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342503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63550"/>
            <a:ext cx="5953125" cy="3349625"/>
          </a:xfrm>
        </p:spPr>
      </p:sp>
      <p:sp>
        <p:nvSpPr>
          <p:cNvPr id="3" name="Notes Placeholder 2"/>
          <p:cNvSpPr>
            <a:spLocks noGrp="1"/>
          </p:cNvSpPr>
          <p:nvPr>
            <p:ph type="body" idx="1"/>
          </p:nvPr>
        </p:nvSpPr>
        <p:spPr>
          <a:xfrm>
            <a:off x="460267" y="3948254"/>
            <a:ext cx="5438140" cy="3350452"/>
          </a:xfrm>
        </p:spPr>
        <p:txBody>
          <a:bodyPr/>
          <a:lstStyle/>
          <a:p>
            <a:pPr>
              <a:lnSpc>
                <a:spcPct val="115000"/>
              </a:lnSpc>
              <a:buSzPts val="1200"/>
            </a:pPr>
            <a:endParaRPr lang="en-AU" sz="1400" dirty="0"/>
          </a:p>
        </p:txBody>
      </p:sp>
      <p:sp>
        <p:nvSpPr>
          <p:cNvPr id="4" name="Slide Number Placeholder 3"/>
          <p:cNvSpPr>
            <a:spLocks noGrp="1"/>
          </p:cNvSpPr>
          <p:nvPr>
            <p:ph type="sldNum" sz="quarter" idx="5"/>
          </p:nvPr>
        </p:nvSpPr>
        <p:spPr/>
        <p:txBody>
          <a:bodyPr/>
          <a:lstStyle/>
          <a:p>
            <a:fld id="{8521617C-2330-43C0-83CA-1B53F434AD03}" type="slidenum">
              <a:rPr lang="en-AU" smtClean="0"/>
              <a:t>19</a:t>
            </a:fld>
            <a:endParaRPr lang="en-AU"/>
          </a:p>
        </p:txBody>
      </p:sp>
      <p:sp>
        <p:nvSpPr>
          <p:cNvPr id="5" name="Footer Placeholder 4">
            <a:extLst>
              <a:ext uri="{FF2B5EF4-FFF2-40B4-BE49-F238E27FC236}">
                <a16:creationId xmlns:a16="http://schemas.microsoft.com/office/drawing/2014/main" id="{A5831483-4472-472D-DE7D-0208199DE7B5}"/>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7E6E3A41-465C-5ED0-1680-1C4E1B92B4DF}"/>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034314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12775"/>
            <a:ext cx="5956300" cy="3351213"/>
          </a:xfrm>
        </p:spPr>
      </p:sp>
      <p:sp>
        <p:nvSpPr>
          <p:cNvPr id="3" name="Notes Placeholder 2"/>
          <p:cNvSpPr>
            <a:spLocks noGrp="1"/>
          </p:cNvSpPr>
          <p:nvPr>
            <p:ph type="body" idx="1"/>
          </p:nvPr>
        </p:nvSpPr>
        <p:spPr>
          <a:xfrm>
            <a:off x="338112" y="4112032"/>
            <a:ext cx="5438140" cy="2327119"/>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a:t>
            </a:fld>
            <a:endParaRPr lang="en-AU"/>
          </a:p>
        </p:txBody>
      </p:sp>
      <p:sp>
        <p:nvSpPr>
          <p:cNvPr id="5" name="Footer Placeholder 4">
            <a:extLst>
              <a:ext uri="{FF2B5EF4-FFF2-40B4-BE49-F238E27FC236}">
                <a16:creationId xmlns:a16="http://schemas.microsoft.com/office/drawing/2014/main" id="{59EC01CF-E821-BCC4-2EFA-D3A27028DD65}"/>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286AD31-A1E7-B926-3EDB-0BB6E214D91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65503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547688"/>
            <a:ext cx="5956300" cy="3351212"/>
          </a:xfrm>
        </p:spPr>
      </p:sp>
      <p:sp>
        <p:nvSpPr>
          <p:cNvPr id="3" name="Notes Placeholder 2"/>
          <p:cNvSpPr>
            <a:spLocks noGrp="1"/>
          </p:cNvSpPr>
          <p:nvPr>
            <p:ph type="body" idx="1"/>
          </p:nvPr>
        </p:nvSpPr>
        <p:spPr>
          <a:xfrm>
            <a:off x="460268" y="4073735"/>
            <a:ext cx="5877139" cy="3730847"/>
          </a:xfrm>
        </p:spPr>
        <p:txBody>
          <a:bodyPr/>
          <a:lstStyle/>
          <a:p>
            <a:pPr>
              <a:lnSpc>
                <a:spcPct val="150000"/>
              </a:lnSpc>
              <a:buSzPts val="1200"/>
            </a:pPr>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20</a:t>
            </a:fld>
            <a:endParaRPr lang="en-AU"/>
          </a:p>
        </p:txBody>
      </p:sp>
      <p:sp>
        <p:nvSpPr>
          <p:cNvPr id="5" name="Footer Placeholder 4">
            <a:extLst>
              <a:ext uri="{FF2B5EF4-FFF2-40B4-BE49-F238E27FC236}">
                <a16:creationId xmlns:a16="http://schemas.microsoft.com/office/drawing/2014/main" id="{F834CD10-6174-D9C2-B94B-5ACA40FA33A4}"/>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3A81072-2018-E836-82B3-77A1107041F8}"/>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904931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4213"/>
            <a:ext cx="5953125" cy="3349625"/>
          </a:xfrm>
        </p:spPr>
      </p:sp>
      <p:sp>
        <p:nvSpPr>
          <p:cNvPr id="3" name="Notes Placeholder 2"/>
          <p:cNvSpPr>
            <a:spLocks noGrp="1"/>
          </p:cNvSpPr>
          <p:nvPr>
            <p:ph type="body" idx="1"/>
          </p:nvPr>
        </p:nvSpPr>
        <p:spPr>
          <a:xfrm>
            <a:off x="460267" y="4304878"/>
            <a:ext cx="5438140" cy="3908614"/>
          </a:xfrm>
        </p:spPr>
        <p:txBody>
          <a:bodyPr/>
          <a:lstStyle/>
          <a:p>
            <a:endParaRPr lang="en-AU" sz="1400" dirty="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21</a:t>
            </a:fld>
            <a:endParaRPr lang="en-AU"/>
          </a:p>
        </p:txBody>
      </p:sp>
      <p:sp>
        <p:nvSpPr>
          <p:cNvPr id="5" name="Footer Placeholder 4">
            <a:extLst>
              <a:ext uri="{FF2B5EF4-FFF2-40B4-BE49-F238E27FC236}">
                <a16:creationId xmlns:a16="http://schemas.microsoft.com/office/drawing/2014/main" id="{91BB8422-E99F-2C9E-9D8C-45EE13CEE361}"/>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8F21043E-4856-4D77-C84D-F0A05B74E1BE}"/>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098891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452438"/>
            <a:ext cx="5956300" cy="3351212"/>
          </a:xfrm>
        </p:spPr>
      </p:sp>
      <p:sp>
        <p:nvSpPr>
          <p:cNvPr id="3" name="Notes Placeholder 2"/>
          <p:cNvSpPr>
            <a:spLocks noGrp="1"/>
          </p:cNvSpPr>
          <p:nvPr>
            <p:ph type="body" idx="1"/>
          </p:nvPr>
        </p:nvSpPr>
        <p:spPr>
          <a:xfrm>
            <a:off x="460268" y="3912067"/>
            <a:ext cx="5877139" cy="3766873"/>
          </a:xfrm>
        </p:spPr>
        <p:txBody>
          <a:bodyPr/>
          <a:lstStyle/>
          <a:p>
            <a:pPr defTabSz="1218862">
              <a:defRPr/>
            </a:pPr>
            <a:endParaRPr lang="en-AU" sz="1400" kern="100" dirty="0">
              <a:ea typeface="Calibri"/>
              <a:cs typeface="Calibri"/>
            </a:endParaRPr>
          </a:p>
        </p:txBody>
      </p:sp>
      <p:sp>
        <p:nvSpPr>
          <p:cNvPr id="4" name="Slide Number Placeholder 3"/>
          <p:cNvSpPr>
            <a:spLocks noGrp="1"/>
          </p:cNvSpPr>
          <p:nvPr>
            <p:ph type="sldNum" sz="quarter" idx="5"/>
          </p:nvPr>
        </p:nvSpPr>
        <p:spPr/>
        <p:txBody>
          <a:bodyPr/>
          <a:lstStyle/>
          <a:p>
            <a:pPr defTabSz="1218862">
              <a:defRPr/>
            </a:pPr>
            <a:fld id="{CA2D21D1-52E2-420B-B491-CFF6D7BB79FB}" type="slidenum">
              <a:rPr lang="en-US">
                <a:solidFill>
                  <a:prstClr val="black"/>
                </a:solidFill>
                <a:latin typeface="Calibri"/>
              </a:rPr>
              <a:pPr defTabSz="1218862">
                <a:defRPr/>
              </a:pPr>
              <a:t>22</a:t>
            </a:fld>
            <a:endParaRPr lang="en-US">
              <a:solidFill>
                <a:prstClr val="black"/>
              </a:solidFill>
              <a:latin typeface="Calibri"/>
            </a:endParaRPr>
          </a:p>
        </p:txBody>
      </p:sp>
      <p:sp>
        <p:nvSpPr>
          <p:cNvPr id="5" name="Footer Placeholder 4">
            <a:extLst>
              <a:ext uri="{FF2B5EF4-FFF2-40B4-BE49-F238E27FC236}">
                <a16:creationId xmlns:a16="http://schemas.microsoft.com/office/drawing/2014/main" id="{0BC9C39D-3726-4C73-177D-376145902AB8}"/>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05771575-B253-CF2A-AF45-66A47D73FDED}"/>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887576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350838"/>
            <a:ext cx="5956300" cy="3351212"/>
          </a:xfrm>
        </p:spPr>
      </p:sp>
      <p:sp>
        <p:nvSpPr>
          <p:cNvPr id="3" name="Notes Placeholder 2"/>
          <p:cNvSpPr>
            <a:spLocks noGrp="1"/>
          </p:cNvSpPr>
          <p:nvPr>
            <p:ph type="body" idx="1"/>
          </p:nvPr>
        </p:nvSpPr>
        <p:spPr>
          <a:xfrm>
            <a:off x="180169" y="3803841"/>
            <a:ext cx="6437337" cy="5873770"/>
          </a:xfrm>
        </p:spPr>
        <p:txBody>
          <a:bodyPr/>
          <a:lstStyle/>
          <a:p>
            <a:endParaRPr lang="en-AU" sz="1400" dirty="0">
              <a:cs typeface="Calibri" panose="020F0502020204030204"/>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23</a:t>
            </a:fld>
            <a:endParaRPr lang="en-AU"/>
          </a:p>
        </p:txBody>
      </p:sp>
      <p:sp>
        <p:nvSpPr>
          <p:cNvPr id="5" name="Footer Placeholder 4">
            <a:extLst>
              <a:ext uri="{FF2B5EF4-FFF2-40B4-BE49-F238E27FC236}">
                <a16:creationId xmlns:a16="http://schemas.microsoft.com/office/drawing/2014/main" id="{2BB00F48-B1ED-64E0-55B5-7A7F4439BDA4}"/>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4C0E81D9-59F1-F9EF-C6C6-1AB9D57B96AF}"/>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428999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55613"/>
            <a:ext cx="5953125" cy="3349625"/>
          </a:xfrm>
        </p:spPr>
      </p:sp>
      <p:sp>
        <p:nvSpPr>
          <p:cNvPr id="3" name="Notes Placeholder 2"/>
          <p:cNvSpPr>
            <a:spLocks noGrp="1"/>
          </p:cNvSpPr>
          <p:nvPr>
            <p:ph type="body" idx="1"/>
          </p:nvPr>
        </p:nvSpPr>
        <p:spPr>
          <a:xfrm>
            <a:off x="415414" y="3949976"/>
            <a:ext cx="5947967" cy="7387362"/>
          </a:xfrm>
        </p:spPr>
        <p:txBody>
          <a:bodyPr/>
          <a:lstStyle/>
          <a:p>
            <a:pPr marL="143928">
              <a:spcBef>
                <a:spcPts val="579"/>
              </a:spcBef>
              <a:defRPr/>
            </a:pPr>
            <a:endParaRPr lang="en-US" sz="1400" dirty="0"/>
          </a:p>
        </p:txBody>
      </p:sp>
      <p:sp>
        <p:nvSpPr>
          <p:cNvPr id="4" name="Slide Number Placeholder 3"/>
          <p:cNvSpPr>
            <a:spLocks noGrp="1"/>
          </p:cNvSpPr>
          <p:nvPr>
            <p:ph type="sldNum" sz="quarter" idx="5"/>
          </p:nvPr>
        </p:nvSpPr>
        <p:spPr/>
        <p:txBody>
          <a:bodyPr/>
          <a:lstStyle/>
          <a:p>
            <a:fld id="{8521617C-2330-43C0-83CA-1B53F434AD03}" type="slidenum">
              <a:rPr lang="en-AU" smtClean="0"/>
              <a:t>24</a:t>
            </a:fld>
            <a:endParaRPr lang="en-AU"/>
          </a:p>
        </p:txBody>
      </p:sp>
      <p:sp>
        <p:nvSpPr>
          <p:cNvPr id="5" name="Footer Placeholder 4">
            <a:extLst>
              <a:ext uri="{FF2B5EF4-FFF2-40B4-BE49-F238E27FC236}">
                <a16:creationId xmlns:a16="http://schemas.microsoft.com/office/drawing/2014/main" id="{DDF72A74-C7EB-8E2D-9A03-35C93226B82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11C2785-2E96-3D04-6518-854187236B1E}"/>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0378511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288925"/>
            <a:ext cx="5956300" cy="3351213"/>
          </a:xfrm>
        </p:spPr>
      </p:sp>
      <p:sp>
        <p:nvSpPr>
          <p:cNvPr id="3" name="Notes Placeholder 2"/>
          <p:cNvSpPr>
            <a:spLocks noGrp="1"/>
          </p:cNvSpPr>
          <p:nvPr>
            <p:ph type="body" idx="1"/>
          </p:nvPr>
        </p:nvSpPr>
        <p:spPr>
          <a:xfrm>
            <a:off x="377649" y="3753509"/>
            <a:ext cx="6117908" cy="5950484"/>
          </a:xfrm>
        </p:spPr>
        <p:txBody>
          <a:bodyPr/>
          <a:lstStyle/>
          <a:p>
            <a:pPr>
              <a:defRPr/>
            </a:pPr>
            <a:endParaRPr lang="en-AU" sz="1400"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25</a:t>
            </a:fld>
            <a:endParaRPr lang="en-AU"/>
          </a:p>
        </p:txBody>
      </p:sp>
      <p:sp>
        <p:nvSpPr>
          <p:cNvPr id="5" name="Footer Placeholder 4">
            <a:extLst>
              <a:ext uri="{FF2B5EF4-FFF2-40B4-BE49-F238E27FC236}">
                <a16:creationId xmlns:a16="http://schemas.microsoft.com/office/drawing/2014/main" id="{02266736-C4BB-CE35-730F-1412C273D453}"/>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4BF74C3D-C306-39AD-F8A3-F24A4AEAF2CD}"/>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92270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63538"/>
            <a:ext cx="5953125" cy="3349625"/>
          </a:xfrm>
        </p:spPr>
      </p:sp>
      <p:sp>
        <p:nvSpPr>
          <p:cNvPr id="3" name="Notes Placeholder 2"/>
          <p:cNvSpPr>
            <a:spLocks noGrp="1"/>
          </p:cNvSpPr>
          <p:nvPr>
            <p:ph type="body" idx="1"/>
          </p:nvPr>
        </p:nvSpPr>
        <p:spPr>
          <a:xfrm>
            <a:off x="460268" y="3853242"/>
            <a:ext cx="5768583" cy="16064702"/>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r>
              <a:rPr lang="en-AU"/>
              <a:t>26</a:t>
            </a:r>
          </a:p>
        </p:txBody>
      </p:sp>
      <p:sp>
        <p:nvSpPr>
          <p:cNvPr id="5" name="Footer Placeholder 4">
            <a:extLst>
              <a:ext uri="{FF2B5EF4-FFF2-40B4-BE49-F238E27FC236}">
                <a16:creationId xmlns:a16="http://schemas.microsoft.com/office/drawing/2014/main" id="{14E9070B-BCED-7C61-21C9-7D99C6D17DF7}"/>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285B324-CE95-79A2-F58A-F6662B3467D3}"/>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200727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60338"/>
            <a:ext cx="5953125" cy="3349625"/>
          </a:xfrm>
        </p:spPr>
      </p:sp>
      <p:sp>
        <p:nvSpPr>
          <p:cNvPr id="3" name="Notes Placeholder 2"/>
          <p:cNvSpPr>
            <a:spLocks noGrp="1"/>
          </p:cNvSpPr>
          <p:nvPr>
            <p:ph type="body" idx="1"/>
          </p:nvPr>
        </p:nvSpPr>
        <p:spPr>
          <a:xfrm>
            <a:off x="214787" y="3510584"/>
            <a:ext cx="6581316" cy="6416054"/>
          </a:xfrm>
        </p:spPr>
        <p:txBody>
          <a:bodyPr/>
          <a:lstStyle/>
          <a:p>
            <a:pPr marL="171432" indent="-171432">
              <a:buFont typeface="Arial"/>
              <a:buChar char="•"/>
            </a:pPr>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27</a:t>
            </a:fld>
            <a:endParaRPr lang="en-AU"/>
          </a:p>
        </p:txBody>
      </p:sp>
      <p:sp>
        <p:nvSpPr>
          <p:cNvPr id="5" name="Footer Placeholder 4">
            <a:extLst>
              <a:ext uri="{FF2B5EF4-FFF2-40B4-BE49-F238E27FC236}">
                <a16:creationId xmlns:a16="http://schemas.microsoft.com/office/drawing/2014/main" id="{0C8E71D5-ADEE-119B-8C1E-1912120284E4}"/>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4609E917-9578-5E77-10A1-30F67582EBCF}"/>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732523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34975"/>
            <a:ext cx="5953125" cy="3349625"/>
          </a:xfrm>
        </p:spPr>
      </p:sp>
      <p:sp>
        <p:nvSpPr>
          <p:cNvPr id="3" name="Notes Placeholder 2"/>
          <p:cNvSpPr>
            <a:spLocks noGrp="1"/>
          </p:cNvSpPr>
          <p:nvPr>
            <p:ph type="body" idx="1"/>
          </p:nvPr>
        </p:nvSpPr>
        <p:spPr>
          <a:xfrm>
            <a:off x="461786" y="3784656"/>
            <a:ext cx="6063981" cy="10885889"/>
          </a:xfrm>
        </p:spPr>
        <p:txBody>
          <a:bodyPr/>
          <a:lstStyle/>
          <a:p>
            <a:endParaRPr lang="en-AU" sz="1400" dirty="0">
              <a:ea typeface="Calibri"/>
              <a:cs typeface="Calibri"/>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28</a:t>
            </a:fld>
            <a:endParaRPr lang="en-AU"/>
          </a:p>
        </p:txBody>
      </p:sp>
      <p:sp>
        <p:nvSpPr>
          <p:cNvPr id="5" name="Footer Placeholder 4">
            <a:extLst>
              <a:ext uri="{FF2B5EF4-FFF2-40B4-BE49-F238E27FC236}">
                <a16:creationId xmlns:a16="http://schemas.microsoft.com/office/drawing/2014/main" id="{A8D7D78A-FE1C-74A0-F957-5CD941540028}"/>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BCDB9DCA-58C9-213C-3B73-9D11F829BCB3}"/>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876306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257175"/>
            <a:ext cx="5954712" cy="3349625"/>
          </a:xfrm>
        </p:spPr>
      </p:sp>
      <p:sp>
        <p:nvSpPr>
          <p:cNvPr id="3" name="Notes Placeholder 2"/>
          <p:cNvSpPr>
            <a:spLocks noGrp="1"/>
          </p:cNvSpPr>
          <p:nvPr>
            <p:ph type="body" idx="1"/>
          </p:nvPr>
        </p:nvSpPr>
        <p:spPr>
          <a:xfrm>
            <a:off x="348565" y="3806582"/>
            <a:ext cx="6099026" cy="13835026"/>
          </a:xfrm>
        </p:spPr>
        <p:txBody>
          <a:bodyPr/>
          <a:lstStyle/>
          <a:p>
            <a:endParaRPr lang="en-AU" sz="1400" dirty="0">
              <a:ea typeface="Calibri"/>
              <a:cs typeface="Calibri"/>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29</a:t>
            </a:fld>
            <a:endParaRPr lang="en-AU"/>
          </a:p>
        </p:txBody>
      </p:sp>
      <p:sp>
        <p:nvSpPr>
          <p:cNvPr id="5" name="Footer Placeholder 4">
            <a:extLst>
              <a:ext uri="{FF2B5EF4-FFF2-40B4-BE49-F238E27FC236}">
                <a16:creationId xmlns:a16="http://schemas.microsoft.com/office/drawing/2014/main" id="{E2CDD90D-F5FF-09CE-0974-65D809627BA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324BB15E-45CC-E232-7AC0-DDF7BA1C04DE}"/>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38422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34975"/>
            <a:ext cx="5953125" cy="3349625"/>
          </a:xfrm>
        </p:spPr>
      </p:sp>
      <p:sp>
        <p:nvSpPr>
          <p:cNvPr id="3" name="Notes Placeholder 2"/>
          <p:cNvSpPr>
            <a:spLocks noGrp="1"/>
          </p:cNvSpPr>
          <p:nvPr>
            <p:ph type="body" idx="1"/>
          </p:nvPr>
        </p:nvSpPr>
        <p:spPr>
          <a:xfrm>
            <a:off x="369886" y="3969424"/>
            <a:ext cx="5966003" cy="4345117"/>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3</a:t>
            </a:fld>
            <a:endParaRPr lang="en-AU"/>
          </a:p>
        </p:txBody>
      </p:sp>
      <p:sp>
        <p:nvSpPr>
          <p:cNvPr id="5" name="Footer Placeholder 4">
            <a:extLst>
              <a:ext uri="{FF2B5EF4-FFF2-40B4-BE49-F238E27FC236}">
                <a16:creationId xmlns:a16="http://schemas.microsoft.com/office/drawing/2014/main" id="{48B97D88-2BBE-4ADA-C8C3-574461CA0631}"/>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D451DBFE-9069-EBB4-9EE5-0BCA642E55CD}"/>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5346282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82588"/>
            <a:ext cx="5953125" cy="3349625"/>
          </a:xfrm>
        </p:spPr>
      </p:sp>
      <p:sp>
        <p:nvSpPr>
          <p:cNvPr id="3" name="Notes Placeholder 2"/>
          <p:cNvSpPr>
            <a:spLocks noGrp="1"/>
          </p:cNvSpPr>
          <p:nvPr>
            <p:ph type="body" idx="1"/>
          </p:nvPr>
        </p:nvSpPr>
        <p:spPr>
          <a:xfrm>
            <a:off x="460267" y="3867990"/>
            <a:ext cx="5438140" cy="5676796"/>
          </a:xfrm>
        </p:spPr>
        <p:txBody>
          <a:bodyPr/>
          <a:lstStyle/>
          <a:p>
            <a:endParaRPr lang="en-AU" sz="1400" dirty="0">
              <a:ea typeface="Calibri"/>
              <a:cs typeface="Calibri"/>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30</a:t>
            </a:fld>
            <a:endParaRPr lang="en-AU"/>
          </a:p>
        </p:txBody>
      </p:sp>
      <p:sp>
        <p:nvSpPr>
          <p:cNvPr id="5" name="Footer Placeholder 4">
            <a:extLst>
              <a:ext uri="{FF2B5EF4-FFF2-40B4-BE49-F238E27FC236}">
                <a16:creationId xmlns:a16="http://schemas.microsoft.com/office/drawing/2014/main" id="{36E080E2-9FB9-DCEF-06BB-ACE3A912D4B7}"/>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348584AB-3400-41C5-2C5D-C4B874F80D7A}"/>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070924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295275"/>
            <a:ext cx="5953125" cy="3349625"/>
          </a:xfrm>
        </p:spPr>
      </p:sp>
      <p:sp>
        <p:nvSpPr>
          <p:cNvPr id="3" name="Notes Placeholder 2"/>
          <p:cNvSpPr>
            <a:spLocks noGrp="1"/>
          </p:cNvSpPr>
          <p:nvPr>
            <p:ph type="body" idx="1"/>
          </p:nvPr>
        </p:nvSpPr>
        <p:spPr>
          <a:xfrm>
            <a:off x="385332" y="3760799"/>
            <a:ext cx="6027010" cy="6977892"/>
          </a:xfrm>
        </p:spPr>
        <p:txBody>
          <a:bodyPr/>
          <a:lstStyle/>
          <a:p>
            <a:endParaRPr lang="en-AU" sz="1400" dirty="0">
              <a:ea typeface="Calibri"/>
              <a:cs typeface="Calibri"/>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31</a:t>
            </a:fld>
            <a:endParaRPr lang="en-AU"/>
          </a:p>
        </p:txBody>
      </p:sp>
      <p:sp>
        <p:nvSpPr>
          <p:cNvPr id="5" name="Footer Placeholder 4">
            <a:extLst>
              <a:ext uri="{FF2B5EF4-FFF2-40B4-BE49-F238E27FC236}">
                <a16:creationId xmlns:a16="http://schemas.microsoft.com/office/drawing/2014/main" id="{37E52EBF-D5C6-921A-D932-4A12F3C5157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2D5F7AFA-1D5D-65C5-208E-B9F1588F1981}"/>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354002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55613"/>
            <a:ext cx="5953125" cy="3349625"/>
          </a:xfrm>
        </p:spPr>
      </p:sp>
      <p:sp>
        <p:nvSpPr>
          <p:cNvPr id="3" name="Notes Placeholder 2"/>
          <p:cNvSpPr>
            <a:spLocks noGrp="1"/>
          </p:cNvSpPr>
          <p:nvPr>
            <p:ph type="body" idx="1"/>
          </p:nvPr>
        </p:nvSpPr>
        <p:spPr>
          <a:xfrm>
            <a:off x="415413" y="3877595"/>
            <a:ext cx="5966849" cy="3971331"/>
          </a:xfrm>
        </p:spPr>
        <p:txBody>
          <a:bodyPr/>
          <a:lstStyle/>
          <a:p>
            <a:endParaRPr lang="en-AU" sz="1400" dirty="0">
              <a:ea typeface="Calibri"/>
              <a:cs typeface="Calibri"/>
            </a:endParaRPr>
          </a:p>
        </p:txBody>
      </p:sp>
      <p:sp>
        <p:nvSpPr>
          <p:cNvPr id="4" name="Slide Number Placeholder 3"/>
          <p:cNvSpPr>
            <a:spLocks noGrp="1"/>
          </p:cNvSpPr>
          <p:nvPr>
            <p:ph type="sldNum" sz="quarter" idx="10"/>
          </p:nvPr>
        </p:nvSpPr>
        <p:spPr/>
        <p:txBody>
          <a:bodyPr/>
          <a:lstStyle/>
          <a:p>
            <a:fld id="{CE4F91A0-5B0B-4321-B2CD-795B1F6DDCB2}" type="slidenum">
              <a:rPr lang="en-AU" smtClean="0"/>
              <a:t>32</a:t>
            </a:fld>
            <a:endParaRPr lang="en-AU"/>
          </a:p>
        </p:txBody>
      </p:sp>
      <p:sp>
        <p:nvSpPr>
          <p:cNvPr id="5" name="Footer Placeholder 4">
            <a:extLst>
              <a:ext uri="{FF2B5EF4-FFF2-40B4-BE49-F238E27FC236}">
                <a16:creationId xmlns:a16="http://schemas.microsoft.com/office/drawing/2014/main" id="{57AACC64-4138-97C6-8B5B-44A92D442BAB}"/>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352E474-05C0-7D5B-7597-89E316C9AFFD}"/>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369520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82588"/>
            <a:ext cx="5953125" cy="3349625"/>
          </a:xfrm>
        </p:spPr>
      </p:sp>
      <p:sp>
        <p:nvSpPr>
          <p:cNvPr id="3" name="Notes Placeholder 2"/>
          <p:cNvSpPr>
            <a:spLocks noGrp="1"/>
          </p:cNvSpPr>
          <p:nvPr>
            <p:ph type="body" idx="1"/>
          </p:nvPr>
        </p:nvSpPr>
        <p:spPr>
          <a:xfrm>
            <a:off x="460267" y="3732305"/>
            <a:ext cx="5877140" cy="3968807"/>
          </a:xfrm>
        </p:spPr>
        <p:txBody>
          <a:bodyPr/>
          <a:lstStyle/>
          <a:p>
            <a:pPr>
              <a:defRPr/>
            </a:pPr>
            <a:endParaRPr lang="en-AU" sz="1400" dirty="0">
              <a:solidFill>
                <a:sysClr val="windowText" lastClr="000000"/>
              </a:solidFill>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33</a:t>
            </a:fld>
            <a:endParaRPr lang="en-AU"/>
          </a:p>
        </p:txBody>
      </p:sp>
      <p:sp>
        <p:nvSpPr>
          <p:cNvPr id="5" name="Footer Placeholder 4">
            <a:extLst>
              <a:ext uri="{FF2B5EF4-FFF2-40B4-BE49-F238E27FC236}">
                <a16:creationId xmlns:a16="http://schemas.microsoft.com/office/drawing/2014/main" id="{E83C122A-F7CC-1C79-9F5E-F620C60F9AD9}"/>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921F8AC9-7A79-11D4-823F-C5FD5740D89D}"/>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8174655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204788"/>
            <a:ext cx="5956300" cy="3351212"/>
          </a:xfrm>
        </p:spPr>
      </p:sp>
      <p:sp>
        <p:nvSpPr>
          <p:cNvPr id="3" name="Notes Placeholder 2"/>
          <p:cNvSpPr>
            <a:spLocks noGrp="1"/>
          </p:cNvSpPr>
          <p:nvPr>
            <p:ph type="body" idx="1"/>
          </p:nvPr>
        </p:nvSpPr>
        <p:spPr>
          <a:xfrm>
            <a:off x="322968" y="3555236"/>
            <a:ext cx="6151738" cy="16022735"/>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34</a:t>
            </a:fld>
            <a:endParaRPr lang="en-AU"/>
          </a:p>
        </p:txBody>
      </p:sp>
      <p:sp>
        <p:nvSpPr>
          <p:cNvPr id="5" name="Footer Placeholder 4">
            <a:extLst>
              <a:ext uri="{FF2B5EF4-FFF2-40B4-BE49-F238E27FC236}">
                <a16:creationId xmlns:a16="http://schemas.microsoft.com/office/drawing/2014/main" id="{684F3AD8-84BE-6466-8D4F-9C97432829A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997164AB-FB6B-34CC-362A-63EE65CB9B67}"/>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7387200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20675"/>
            <a:ext cx="5953125" cy="3349625"/>
          </a:xfrm>
        </p:spPr>
      </p:sp>
      <p:sp>
        <p:nvSpPr>
          <p:cNvPr id="3" name="Notes Placeholder 2"/>
          <p:cNvSpPr>
            <a:spLocks noGrp="1"/>
          </p:cNvSpPr>
          <p:nvPr>
            <p:ph type="body" idx="1"/>
          </p:nvPr>
        </p:nvSpPr>
        <p:spPr>
          <a:xfrm>
            <a:off x="460267" y="3848777"/>
            <a:ext cx="5877140" cy="3908614"/>
          </a:xfrm>
        </p:spPr>
        <p:txBody>
          <a:bodyPr/>
          <a:lstStyle/>
          <a:p>
            <a:endParaRPr lang="en-AU" sz="1400" dirty="0"/>
          </a:p>
        </p:txBody>
      </p:sp>
      <p:sp>
        <p:nvSpPr>
          <p:cNvPr id="4" name="Slide Number Placeholder 3"/>
          <p:cNvSpPr>
            <a:spLocks noGrp="1"/>
          </p:cNvSpPr>
          <p:nvPr>
            <p:ph type="sldNum" sz="quarter" idx="5"/>
          </p:nvPr>
        </p:nvSpPr>
        <p:spPr/>
        <p:txBody>
          <a:bodyPr/>
          <a:lstStyle/>
          <a:p>
            <a:fld id="{8521617C-2330-43C0-83CA-1B53F434AD03}" type="slidenum">
              <a:rPr lang="en-AU" smtClean="0"/>
              <a:t>35</a:t>
            </a:fld>
            <a:endParaRPr lang="en-AU"/>
          </a:p>
        </p:txBody>
      </p:sp>
      <p:sp>
        <p:nvSpPr>
          <p:cNvPr id="5" name="Footer Placeholder 4">
            <a:extLst>
              <a:ext uri="{FF2B5EF4-FFF2-40B4-BE49-F238E27FC236}">
                <a16:creationId xmlns:a16="http://schemas.microsoft.com/office/drawing/2014/main" id="{34844B1B-98E1-C5BF-CEFC-40B1C4E07F78}"/>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EE5A4711-D0BE-E8F2-EA14-A1A25572204C}"/>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5390385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341313"/>
            <a:ext cx="5953125" cy="3349625"/>
          </a:xfrm>
        </p:spPr>
      </p:sp>
      <p:sp>
        <p:nvSpPr>
          <p:cNvPr id="3" name="Notes Placeholder 2"/>
          <p:cNvSpPr>
            <a:spLocks noGrp="1"/>
          </p:cNvSpPr>
          <p:nvPr>
            <p:ph type="body" idx="1"/>
          </p:nvPr>
        </p:nvSpPr>
        <p:spPr>
          <a:xfrm>
            <a:off x="461786" y="3690734"/>
            <a:ext cx="5834671" cy="10148357"/>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36</a:t>
            </a:fld>
            <a:endParaRPr lang="en-AU"/>
          </a:p>
        </p:txBody>
      </p:sp>
      <p:sp>
        <p:nvSpPr>
          <p:cNvPr id="5" name="Footer Placeholder 4">
            <a:extLst>
              <a:ext uri="{FF2B5EF4-FFF2-40B4-BE49-F238E27FC236}">
                <a16:creationId xmlns:a16="http://schemas.microsoft.com/office/drawing/2014/main" id="{2B690594-22F8-447C-A3E7-4314ACA3AE48}"/>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4C3BF761-36B0-EFE0-A7FA-E51F0667DBA7}"/>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9824089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496888"/>
            <a:ext cx="5956300" cy="3351212"/>
          </a:xfrm>
        </p:spPr>
      </p:sp>
      <p:sp>
        <p:nvSpPr>
          <p:cNvPr id="3" name="Notes Placeholder 2"/>
          <p:cNvSpPr>
            <a:spLocks noGrp="1"/>
          </p:cNvSpPr>
          <p:nvPr>
            <p:ph type="body" idx="1"/>
          </p:nvPr>
        </p:nvSpPr>
        <p:spPr>
          <a:xfrm>
            <a:off x="370560" y="3944383"/>
            <a:ext cx="5966848" cy="18196930"/>
          </a:xfrm>
        </p:spPr>
        <p:txBody>
          <a:bodyPr/>
          <a:lstStyle/>
          <a:p>
            <a:endParaRPr lang="en-AU" sz="14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37</a:t>
            </a:fld>
            <a:endParaRPr lang="en-AU"/>
          </a:p>
        </p:txBody>
      </p:sp>
      <p:sp>
        <p:nvSpPr>
          <p:cNvPr id="5" name="Footer Placeholder 4">
            <a:extLst>
              <a:ext uri="{FF2B5EF4-FFF2-40B4-BE49-F238E27FC236}">
                <a16:creationId xmlns:a16="http://schemas.microsoft.com/office/drawing/2014/main" id="{1496648E-AC40-F34F-C478-71F8D56654DA}"/>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CCC9C2B8-4EEE-D778-A4B2-EBF5DEB767E6}"/>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5123774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414338"/>
            <a:ext cx="5953125" cy="3349625"/>
          </a:xfrm>
        </p:spPr>
      </p:sp>
      <p:sp>
        <p:nvSpPr>
          <p:cNvPr id="3" name="Notes Placeholder 2"/>
          <p:cNvSpPr>
            <a:spLocks noGrp="1"/>
          </p:cNvSpPr>
          <p:nvPr>
            <p:ph type="body" idx="1"/>
          </p:nvPr>
        </p:nvSpPr>
        <p:spPr>
          <a:xfrm>
            <a:off x="460267" y="3866392"/>
            <a:ext cx="5877140" cy="5811219"/>
          </a:xfrm>
        </p:spPr>
        <p:txBody>
          <a:bodyPr/>
          <a:lstStyle/>
          <a:p>
            <a:endParaRPr lang="en-AU" sz="1400" dirty="0"/>
          </a:p>
        </p:txBody>
      </p:sp>
      <p:sp>
        <p:nvSpPr>
          <p:cNvPr id="4" name="Slide Number Placeholder 3"/>
          <p:cNvSpPr>
            <a:spLocks noGrp="1"/>
          </p:cNvSpPr>
          <p:nvPr>
            <p:ph type="sldNum" sz="quarter" idx="5"/>
          </p:nvPr>
        </p:nvSpPr>
        <p:spPr/>
        <p:txBody>
          <a:bodyPr/>
          <a:lstStyle/>
          <a:p>
            <a:pPr defTabSz="1218862">
              <a:defRPr/>
            </a:pPr>
            <a:fld id="{CA2D21D1-52E2-420B-B491-CFF6D7BB79FB}" type="slidenum">
              <a:rPr lang="en-US">
                <a:solidFill>
                  <a:prstClr val="black"/>
                </a:solidFill>
                <a:latin typeface="Calibri"/>
              </a:rPr>
              <a:pPr defTabSz="1218862">
                <a:defRPr/>
              </a:pPr>
              <a:t>38</a:t>
            </a:fld>
            <a:endParaRPr lang="en-US">
              <a:solidFill>
                <a:prstClr val="black"/>
              </a:solidFill>
              <a:latin typeface="Calibri"/>
            </a:endParaRPr>
          </a:p>
        </p:txBody>
      </p:sp>
      <p:sp>
        <p:nvSpPr>
          <p:cNvPr id="5" name="Footer Placeholder 4">
            <a:extLst>
              <a:ext uri="{FF2B5EF4-FFF2-40B4-BE49-F238E27FC236}">
                <a16:creationId xmlns:a16="http://schemas.microsoft.com/office/drawing/2014/main" id="{85DE8828-6B0B-A766-DBC2-D6139BC14FDA}"/>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D79604D1-A55B-426A-4F0C-B33117424B95}"/>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94731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446088"/>
            <a:ext cx="5956300" cy="3351212"/>
          </a:xfrm>
        </p:spPr>
      </p:sp>
      <p:sp>
        <p:nvSpPr>
          <p:cNvPr id="3" name="Notes Placeholder 2"/>
          <p:cNvSpPr>
            <a:spLocks noGrp="1"/>
          </p:cNvSpPr>
          <p:nvPr>
            <p:ph type="body" idx="1"/>
          </p:nvPr>
        </p:nvSpPr>
        <p:spPr>
          <a:xfrm>
            <a:off x="533941" y="3918025"/>
            <a:ext cx="5438140" cy="3908614"/>
          </a:xfrm>
        </p:spPr>
        <p:txBody>
          <a:bodyPr/>
          <a:lstStyle/>
          <a:p>
            <a:endParaRPr lang="en-AU" sz="1400" dirty="0">
              <a:ea typeface="Tahoma"/>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4</a:t>
            </a:fld>
            <a:endParaRPr lang="en-AU"/>
          </a:p>
        </p:txBody>
      </p:sp>
      <p:sp>
        <p:nvSpPr>
          <p:cNvPr id="5" name="Footer Placeholder 4">
            <a:extLst>
              <a:ext uri="{FF2B5EF4-FFF2-40B4-BE49-F238E27FC236}">
                <a16:creationId xmlns:a16="http://schemas.microsoft.com/office/drawing/2014/main" id="{EB271B17-B475-B46F-051B-5B2E72E37D32}"/>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D5524E4B-F38D-BD13-D547-E8E4E95E7B8C}"/>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732582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538" y="133350"/>
            <a:ext cx="6324600" cy="3557588"/>
          </a:xfrm>
        </p:spPr>
      </p:sp>
      <p:sp>
        <p:nvSpPr>
          <p:cNvPr id="3" name="Notes Placeholder 2"/>
          <p:cNvSpPr>
            <a:spLocks noGrp="1"/>
          </p:cNvSpPr>
          <p:nvPr>
            <p:ph type="body" idx="1"/>
          </p:nvPr>
        </p:nvSpPr>
        <p:spPr>
          <a:xfrm>
            <a:off x="212284" y="3723067"/>
            <a:ext cx="6305889" cy="6203572"/>
          </a:xfrm>
        </p:spPr>
        <p:txBody>
          <a:bodyPr/>
          <a:lstStyle/>
          <a:p>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5</a:t>
            </a:fld>
            <a:endParaRPr lang="en-AU"/>
          </a:p>
        </p:txBody>
      </p:sp>
      <p:sp>
        <p:nvSpPr>
          <p:cNvPr id="5" name="Footer Placeholder 4">
            <a:extLst>
              <a:ext uri="{FF2B5EF4-FFF2-40B4-BE49-F238E27FC236}">
                <a16:creationId xmlns:a16="http://schemas.microsoft.com/office/drawing/2014/main" id="{A4E2BF23-70BD-3D4E-32BD-22FF68DF3DD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D197DC7A-5F44-1731-80A2-3142139977AF}"/>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0661747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62088" y="179388"/>
            <a:ext cx="4906962" cy="2760662"/>
          </a:xfrm>
        </p:spPr>
      </p:sp>
      <p:sp>
        <p:nvSpPr>
          <p:cNvPr id="3" name="Notes Placeholder 2"/>
          <p:cNvSpPr>
            <a:spLocks noGrp="1"/>
          </p:cNvSpPr>
          <p:nvPr>
            <p:ph type="body" idx="1"/>
          </p:nvPr>
        </p:nvSpPr>
        <p:spPr>
          <a:xfrm>
            <a:off x="231152" y="3509045"/>
            <a:ext cx="6335371" cy="8399225"/>
          </a:xfrm>
        </p:spPr>
        <p:txBody>
          <a:bodyPr/>
          <a:lstStyle/>
          <a:p>
            <a:pPr marL="182206">
              <a:spcBef>
                <a:spcPts val="579"/>
              </a:spcBef>
            </a:pPr>
            <a:endParaRPr lang="en-AU" sz="1400" dirty="0">
              <a:ea typeface="Calibri" panose="020F0502020204030204" pitchFamily="34" charset="0"/>
              <a:cs typeface="Aldhabi" panose="020F0502020204030204" pitchFamily="2" charset="-78"/>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6</a:t>
            </a:fld>
            <a:endParaRPr lang="en-AU"/>
          </a:p>
        </p:txBody>
      </p:sp>
      <p:sp>
        <p:nvSpPr>
          <p:cNvPr id="5" name="Footer Placeholder 4">
            <a:extLst>
              <a:ext uri="{FF2B5EF4-FFF2-40B4-BE49-F238E27FC236}">
                <a16:creationId xmlns:a16="http://schemas.microsoft.com/office/drawing/2014/main" id="{A34679BF-E0A9-5E2C-A4DE-535835C72722}"/>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A1E562F0-73ED-D943-933E-D4B3A162016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320111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9888" y="288925"/>
            <a:ext cx="5956300" cy="3351213"/>
          </a:xfrm>
        </p:spPr>
      </p:sp>
      <p:sp>
        <p:nvSpPr>
          <p:cNvPr id="3" name="Notes Placeholder 2"/>
          <p:cNvSpPr>
            <a:spLocks noGrp="1"/>
          </p:cNvSpPr>
          <p:nvPr>
            <p:ph type="body" idx="1"/>
          </p:nvPr>
        </p:nvSpPr>
        <p:spPr>
          <a:xfrm>
            <a:off x="171685" y="3778498"/>
            <a:ext cx="6354048" cy="10544683"/>
          </a:xfrm>
        </p:spPr>
        <p:txBody>
          <a:bodyPr/>
          <a:lstStyle/>
          <a:p>
            <a:pPr marL="0" indent="0">
              <a:buFont typeface="Arial" panose="020B0604020202020204" pitchFamily="34" charset="0"/>
              <a:buNone/>
            </a:pPr>
            <a:endParaRPr lang="en-AU" sz="1400" dirty="0">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7</a:t>
            </a:fld>
            <a:endParaRPr lang="en-AU"/>
          </a:p>
        </p:txBody>
      </p:sp>
      <p:sp>
        <p:nvSpPr>
          <p:cNvPr id="5" name="Footer Placeholder 4">
            <a:extLst>
              <a:ext uri="{FF2B5EF4-FFF2-40B4-BE49-F238E27FC236}">
                <a16:creationId xmlns:a16="http://schemas.microsoft.com/office/drawing/2014/main" id="{1F3D2390-CA9B-DD65-D4C0-61509511AFB0}"/>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2B5F097E-ADC1-B311-76F0-1B636D58482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949562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223838"/>
            <a:ext cx="5956300" cy="3351212"/>
          </a:xfrm>
        </p:spPr>
      </p:sp>
      <p:sp>
        <p:nvSpPr>
          <p:cNvPr id="3" name="Notes Placeholder 2"/>
          <p:cNvSpPr>
            <a:spLocks noGrp="1"/>
          </p:cNvSpPr>
          <p:nvPr>
            <p:ph type="body" idx="1"/>
          </p:nvPr>
        </p:nvSpPr>
        <p:spPr>
          <a:xfrm>
            <a:off x="228948" y="3681496"/>
            <a:ext cx="6451760" cy="5747089"/>
          </a:xfrm>
        </p:spPr>
        <p:txBody>
          <a:bodyPr/>
          <a:lstStyle/>
          <a:p>
            <a:pPr algn="l">
              <a:buFont typeface="Arial" panose="020B0604020202020204" pitchFamily="34" charset="0"/>
              <a:buNone/>
            </a:pPr>
            <a:endParaRPr lang="en-AU" sz="1100" dirty="0">
              <a:highlight>
                <a:srgbClr val="FFFFFF"/>
              </a:highlight>
              <a:ea typeface="Calibri"/>
              <a:cs typeface="Calibri"/>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8</a:t>
            </a:fld>
            <a:endParaRPr lang="en-AU"/>
          </a:p>
        </p:txBody>
      </p:sp>
      <p:sp>
        <p:nvSpPr>
          <p:cNvPr id="5" name="Footer Placeholder 4">
            <a:extLst>
              <a:ext uri="{FF2B5EF4-FFF2-40B4-BE49-F238E27FC236}">
                <a16:creationId xmlns:a16="http://schemas.microsoft.com/office/drawing/2014/main" id="{D2F56E57-8126-C05B-C908-A946F79F914F}"/>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5E623A4C-5167-5B5E-212A-FB858C59B7F9}"/>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96898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273050"/>
            <a:ext cx="5953125" cy="3349625"/>
          </a:xfrm>
        </p:spPr>
      </p:sp>
      <p:sp>
        <p:nvSpPr>
          <p:cNvPr id="3" name="Notes Placeholder 2"/>
          <p:cNvSpPr>
            <a:spLocks noGrp="1"/>
          </p:cNvSpPr>
          <p:nvPr>
            <p:ph type="body" idx="1"/>
          </p:nvPr>
        </p:nvSpPr>
        <p:spPr>
          <a:xfrm>
            <a:off x="257201" y="3713828"/>
            <a:ext cx="6305023" cy="19807083"/>
          </a:xfrm>
        </p:spPr>
        <p:txBody>
          <a:bodyPr/>
          <a:lstStyle/>
          <a:p>
            <a:pPr marL="0" indent="0">
              <a:lnSpc>
                <a:spcPct val="150000"/>
              </a:lnSpc>
              <a:spcAft>
                <a:spcPts val="1200"/>
              </a:spcAft>
              <a:buFont typeface="Arial" panose="05050102010706020507" pitchFamily="18" charset="2"/>
              <a:buNone/>
            </a:pPr>
            <a:endParaRPr lang="en-AU" sz="1400" dirty="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8521617C-2330-43C0-83CA-1B53F434AD03}" type="slidenum">
              <a:rPr lang="en-AU" smtClean="0"/>
              <a:t>9</a:t>
            </a:fld>
            <a:endParaRPr lang="en-AU"/>
          </a:p>
        </p:txBody>
      </p:sp>
      <p:sp>
        <p:nvSpPr>
          <p:cNvPr id="5" name="Footer Placeholder 4">
            <a:extLst>
              <a:ext uri="{FF2B5EF4-FFF2-40B4-BE49-F238E27FC236}">
                <a16:creationId xmlns:a16="http://schemas.microsoft.com/office/drawing/2014/main" id="{00EF9044-B741-8DF8-3C1F-0A1CD7B34FDB}"/>
              </a:ext>
            </a:extLst>
          </p:cNvPr>
          <p:cNvSpPr>
            <a:spLocks noGrp="1"/>
          </p:cNvSpPr>
          <p:nvPr>
            <p:ph type="ftr" sz="quarter" idx="4"/>
          </p:nvPr>
        </p:nvSpPr>
        <p:spPr>
          <a:xfrm>
            <a:off x="1" y="9428585"/>
            <a:ext cx="2945659" cy="498055"/>
          </a:xfrm>
        </p:spPr>
        <p:txBody>
          <a:bodyPr/>
          <a:lstStyle/>
          <a:p>
            <a:endParaRPr lang="en-AU"/>
          </a:p>
        </p:txBody>
      </p:sp>
      <p:sp>
        <p:nvSpPr>
          <p:cNvPr id="6" name="Header Placeholder 5">
            <a:extLst>
              <a:ext uri="{FF2B5EF4-FFF2-40B4-BE49-F238E27FC236}">
                <a16:creationId xmlns:a16="http://schemas.microsoft.com/office/drawing/2014/main" id="{84400E3F-595B-6DED-B68E-3CAE3DB3002C}"/>
              </a:ext>
            </a:extLst>
          </p:cNvPr>
          <p:cNvSpPr>
            <a:spLocks noGrp="1"/>
          </p:cNvSpPr>
          <p:nvPr>
            <p:ph type="hdr" sz="quarter"/>
          </p:nvPr>
        </p:nvSpPr>
        <p:spPr>
          <a:xfrm>
            <a:off x="1" y="0"/>
            <a:ext cx="2945659" cy="498056"/>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42416315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7" name="Picture 6" descr="Australian Government Department of Social Services">
            <a:extLst>
              <a:ext uri="{FF2B5EF4-FFF2-40B4-BE49-F238E27FC236}">
                <a16:creationId xmlns:a16="http://schemas.microsoft.com/office/drawing/2014/main" id="{44AE8ECC-8499-17A7-7169-F0D446CB89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767" y="589320"/>
            <a:ext cx="3999588" cy="814607"/>
          </a:xfrm>
          <a:prstGeom prst="rect">
            <a:avLst/>
          </a:prstGeom>
        </p:spPr>
      </p:pic>
      <p:sp>
        <p:nvSpPr>
          <p:cNvPr id="2" name="Title 1">
            <a:extLst>
              <a:ext uri="{FF2B5EF4-FFF2-40B4-BE49-F238E27FC236}">
                <a16:creationId xmlns:a16="http://schemas.microsoft.com/office/drawing/2014/main" id="{E3C2A176-702B-4376-AC71-2A106461FBBD}"/>
              </a:ext>
            </a:extLst>
          </p:cNvPr>
          <p:cNvSpPr>
            <a:spLocks noGrp="1"/>
          </p:cNvSpPr>
          <p:nvPr>
            <p:ph type="ctrTitle" hasCustomPrompt="1"/>
          </p:nvPr>
        </p:nvSpPr>
        <p:spPr>
          <a:xfrm>
            <a:off x="839789" y="2735054"/>
            <a:ext cx="7333444" cy="609398"/>
          </a:xfrm>
        </p:spPr>
        <p:txBody>
          <a:bodyPr wrap="square" anchor="b">
            <a:spAutoFit/>
          </a:bodyPr>
          <a:lstStyle>
            <a:lvl1pPr algn="l">
              <a:defRPr sz="4400">
                <a:solidFill>
                  <a:schemeClr val="accent1"/>
                </a:solidFill>
              </a:defRPr>
            </a:lvl1pPr>
          </a:lstStyle>
          <a:p>
            <a:r>
              <a:rPr lang="en-US"/>
              <a:t>Click to add presentation title</a:t>
            </a:r>
            <a:endParaRPr lang="en-AU"/>
          </a:p>
        </p:txBody>
      </p:sp>
      <p:sp>
        <p:nvSpPr>
          <p:cNvPr id="3" name="Subtitle 2">
            <a:extLst>
              <a:ext uri="{FF2B5EF4-FFF2-40B4-BE49-F238E27FC236}">
                <a16:creationId xmlns:a16="http://schemas.microsoft.com/office/drawing/2014/main" id="{E4446960-CED8-4CE7-8598-6F6C6F53871C}"/>
              </a:ext>
            </a:extLst>
          </p:cNvPr>
          <p:cNvSpPr>
            <a:spLocks noGrp="1"/>
          </p:cNvSpPr>
          <p:nvPr>
            <p:ph type="subTitle" idx="1" hasCustomPrompt="1"/>
          </p:nvPr>
        </p:nvSpPr>
        <p:spPr>
          <a:xfrm>
            <a:off x="839788" y="3428999"/>
            <a:ext cx="7333444" cy="332399"/>
          </a:xfrm>
        </p:spPr>
        <p:txBody>
          <a:bodyPr wrap="square">
            <a:sp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presentation subtitle</a:t>
            </a:r>
            <a:endParaRPr lang="en-AU"/>
          </a:p>
        </p:txBody>
      </p:sp>
      <p:pic>
        <p:nvPicPr>
          <p:cNvPr id="5" name="Picture 4">
            <a:extLst>
              <a:ext uri="{FF2B5EF4-FFF2-40B4-BE49-F238E27FC236}">
                <a16:creationId xmlns:a16="http://schemas.microsoft.com/office/drawing/2014/main" id="{E9880705-E9A4-9370-CD8E-E2E33E72EB23}"/>
              </a:ext>
              <a:ext uri="{C183D7F6-B498-43B3-948B-1728B52AA6E4}">
                <adec:decorative xmlns:adec="http://schemas.microsoft.com/office/drawing/2017/decorative" val="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4715355" y="1658708"/>
            <a:ext cx="7476645" cy="5199292"/>
          </a:xfrm>
          <a:prstGeom prst="rect">
            <a:avLst/>
          </a:prstGeom>
        </p:spPr>
      </p:pic>
      <p:sp>
        <p:nvSpPr>
          <p:cNvPr id="4" name="Footer Placeholder 3">
            <a:extLst>
              <a:ext uri="{FF2B5EF4-FFF2-40B4-BE49-F238E27FC236}">
                <a16:creationId xmlns:a16="http://schemas.microsoft.com/office/drawing/2014/main" id="{EB8CD4FC-AA33-D22B-A1EB-EDB51549914E}"/>
              </a:ext>
            </a:extLst>
          </p:cNvPr>
          <p:cNvSpPr>
            <a:spLocks noGrp="1"/>
          </p:cNvSpPr>
          <p:nvPr>
            <p:ph type="ftr" sz="quarter" idx="10"/>
          </p:nvPr>
        </p:nvSpPr>
        <p:spPr>
          <a:xfrm>
            <a:off x="839788" y="6286499"/>
            <a:ext cx="9938166" cy="252410"/>
          </a:xfrm>
        </p:spPr>
        <p:txBody>
          <a:bodyPr/>
          <a:lstStyle>
            <a:lvl1pPr algn="ctr">
              <a:defRPr sz="1200" b="0" i="0" u="none">
                <a:solidFill>
                  <a:srgbClr val="FF7E00"/>
                </a:solidFill>
                <a:latin typeface="Times New Roman" panose="02020603050405020304" pitchFamily="18" charset="0"/>
              </a:defRPr>
            </a:lvl1pPr>
          </a:lstStyle>
          <a:p>
            <a:endParaRPr lang="en-AU"/>
          </a:p>
        </p:txBody>
      </p:sp>
    </p:spTree>
    <p:extLst>
      <p:ext uri="{BB962C8B-B14F-4D97-AF65-F5344CB8AC3E}">
        <p14:creationId xmlns:p14="http://schemas.microsoft.com/office/powerpoint/2010/main" val="1088860725"/>
      </p:ext>
    </p:extLst>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B245E-612A-4802-AA86-02E58BC7CE77}"/>
              </a:ext>
            </a:extLst>
          </p:cNvPr>
          <p:cNvSpPr>
            <a:spLocks noGrp="1"/>
          </p:cNvSpPr>
          <p:nvPr>
            <p:ph type="title" hasCustomPrompt="1"/>
          </p:nvPr>
        </p:nvSpPr>
        <p:spPr>
          <a:xfrm>
            <a:off x="839788" y="2532701"/>
            <a:ext cx="10507661" cy="609398"/>
          </a:xfrm>
        </p:spPr>
        <p:txBody>
          <a:bodyPr anchor="b"/>
          <a:lstStyle>
            <a:lvl1pPr>
              <a:defRPr sz="4400">
                <a:solidFill>
                  <a:schemeClr val="accent1"/>
                </a:solidFill>
              </a:defRPr>
            </a:lvl1pPr>
          </a:lstStyle>
          <a:p>
            <a:r>
              <a:rPr lang="en-AU" noProof="0"/>
              <a:t>Click to Divider Title</a:t>
            </a:r>
          </a:p>
        </p:txBody>
      </p:sp>
      <p:sp>
        <p:nvSpPr>
          <p:cNvPr id="3" name="Text Placeholder 2">
            <a:extLst>
              <a:ext uri="{FF2B5EF4-FFF2-40B4-BE49-F238E27FC236}">
                <a16:creationId xmlns:a16="http://schemas.microsoft.com/office/drawing/2014/main" id="{341E9043-0D8E-45C5-985C-98474BC39454}"/>
              </a:ext>
            </a:extLst>
          </p:cNvPr>
          <p:cNvSpPr>
            <a:spLocks noGrp="1"/>
          </p:cNvSpPr>
          <p:nvPr>
            <p:ph type="body" idx="1" hasCustomPrompt="1"/>
          </p:nvPr>
        </p:nvSpPr>
        <p:spPr>
          <a:xfrm>
            <a:off x="839788" y="3428999"/>
            <a:ext cx="10507662" cy="2660651"/>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noProof="0"/>
              <a:t>Click to Divider Subtitle</a:t>
            </a:r>
          </a:p>
        </p:txBody>
      </p:sp>
      <p:sp>
        <p:nvSpPr>
          <p:cNvPr id="9" name="Footer Placeholder 4">
            <a:extLst>
              <a:ext uri="{FF2B5EF4-FFF2-40B4-BE49-F238E27FC236}">
                <a16:creationId xmlns:a16="http://schemas.microsoft.com/office/drawing/2014/main" id="{FB02FF60-60B3-41D5-967C-5DA1B9762B27}"/>
              </a:ext>
            </a:extLst>
          </p:cNvPr>
          <p:cNvSpPr>
            <a:spLocks noGrp="1"/>
          </p:cNvSpPr>
          <p:nvPr>
            <p:ph type="ftr" sz="quarter" idx="3"/>
          </p:nvPr>
        </p:nvSpPr>
        <p:spPr>
          <a:xfrm>
            <a:off x="839788" y="6286499"/>
            <a:ext cx="9708091" cy="252410"/>
          </a:xfrm>
          <a:prstGeom prst="rect">
            <a:avLst/>
          </a:prstGeom>
        </p:spPr>
        <p:txBody>
          <a:bodyPr vert="horz" lIns="0" tIns="0" rIns="0" bIns="0" rtlCol="0" anchor="ct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8" name="Slide Number Placeholder 3">
            <a:extLst>
              <a:ext uri="{FF2B5EF4-FFF2-40B4-BE49-F238E27FC236}">
                <a16:creationId xmlns:a16="http://schemas.microsoft.com/office/drawing/2014/main" id="{9C20840B-C17A-4110-99B2-D999FF7D69F4}"/>
              </a:ext>
            </a:extLst>
          </p:cNvPr>
          <p:cNvSpPr>
            <a:spLocks noGrp="1"/>
          </p:cNvSpPr>
          <p:nvPr>
            <p:ph type="sldNum" sz="quarter" idx="12"/>
          </p:nvPr>
        </p:nvSpPr>
        <p:spPr>
          <a:xfrm>
            <a:off x="10547879" y="6286499"/>
            <a:ext cx="804334" cy="252412"/>
          </a:xfrm>
        </p:spPr>
        <p:txBody>
          <a:bodyPr/>
          <a:lstStyle>
            <a:lvl1pPr>
              <a:defRPr>
                <a:solidFill>
                  <a:schemeClr val="tx2"/>
                </a:solidFill>
              </a:defRPr>
            </a:lvl1p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64255318"/>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Option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1E976E-710F-886E-052A-154F3E48082C}"/>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
        <p:nvSpPr>
          <p:cNvPr id="6" name="Text Placeholder 5">
            <a:extLst>
              <a:ext uri="{FF2B5EF4-FFF2-40B4-BE49-F238E27FC236}">
                <a16:creationId xmlns:a16="http://schemas.microsoft.com/office/drawing/2014/main" id="{4400EDFA-2A6E-7B0B-6B27-9FE0BB1763DD}"/>
              </a:ext>
            </a:extLst>
          </p:cNvPr>
          <p:cNvSpPr>
            <a:spLocks noGrp="1"/>
          </p:cNvSpPr>
          <p:nvPr>
            <p:ph type="body" sz="quarter" idx="12"/>
          </p:nvPr>
        </p:nvSpPr>
        <p:spPr>
          <a:xfrm>
            <a:off x="839788" y="800100"/>
            <a:ext cx="10502478" cy="5149850"/>
          </a:xfrm>
        </p:spPr>
        <p:txBody>
          <a:bodyPr anchor="ctr" anchorCtr="0"/>
          <a:lstStyle>
            <a:lvl1pPr algn="ctr">
              <a:defRPr sz="2400">
                <a:solidFill>
                  <a:schemeClr val="accent1"/>
                </a:solidFill>
              </a:defRPr>
            </a:lvl1pPr>
            <a:lvl2pPr algn="ctr">
              <a:defRPr/>
            </a:lvl2pPr>
            <a:lvl3pPr algn="ctr">
              <a:defRPr/>
            </a:lvl3pPr>
            <a:lvl4pPr algn="ctr">
              <a:defRPr/>
            </a:lvl4pPr>
            <a:lvl5pPr algn="ctr">
              <a:defRPr/>
            </a:lvl5pPr>
            <a:lvl6pPr algn="ctr">
              <a:defRPr/>
            </a:lvl6pPr>
            <a:lvl7pPr algn="ctr">
              <a:defRPr/>
            </a:lvl7pPr>
          </a:lstStyle>
          <a:p>
            <a:pPr lvl="0"/>
            <a:r>
              <a:rPr lang="en-US"/>
              <a:t>Click to edit Master text styles</a:t>
            </a:r>
          </a:p>
        </p:txBody>
      </p:sp>
      <p:sp>
        <p:nvSpPr>
          <p:cNvPr id="2" name="Footer Placeholder 1">
            <a:extLst>
              <a:ext uri="{FF2B5EF4-FFF2-40B4-BE49-F238E27FC236}">
                <a16:creationId xmlns:a16="http://schemas.microsoft.com/office/drawing/2014/main" id="{7C132E23-40EE-E1F6-D743-9C95116001B4}"/>
              </a:ext>
            </a:extLst>
          </p:cNvPr>
          <p:cNvSpPr>
            <a:spLocks noGrp="1"/>
          </p:cNvSpPr>
          <p:nvPr>
            <p:ph type="ftr" sz="quarter" idx="13"/>
          </p:nvPr>
        </p:nvSpPr>
        <p:spPr>
          <a:xfrm>
            <a:off x="839788" y="6286499"/>
            <a:ext cx="9938166" cy="252410"/>
          </a:xfrm>
        </p:spPr>
        <p:txBody>
          <a:bodyPr/>
          <a:lstStyle>
            <a:lvl1pPr algn="ctr">
              <a:defRPr sz="1200" b="0" i="0" u="none">
                <a:solidFill>
                  <a:srgbClr val="FF7E00"/>
                </a:solidFill>
                <a:latin typeface="Times New Roman" panose="02020603050405020304" pitchFamily="18" charset="0"/>
              </a:defRPr>
            </a:lvl1pPr>
          </a:lstStyle>
          <a:p>
            <a:endParaRPr lang="en-AU"/>
          </a:p>
        </p:txBody>
      </p:sp>
    </p:spTree>
    <p:extLst>
      <p:ext uri="{BB962C8B-B14F-4D97-AF65-F5344CB8AC3E}">
        <p14:creationId xmlns:p14="http://schemas.microsoft.com/office/powerpoint/2010/main" val="3997808468"/>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2B82-0586-412C-B2EB-52662E7EA88D}"/>
              </a:ext>
            </a:extLst>
          </p:cNvPr>
          <p:cNvSpPr>
            <a:spLocks noGrp="1"/>
          </p:cNvSpPr>
          <p:nvPr>
            <p:ph type="title" hasCustomPrompt="1"/>
          </p:nvPr>
        </p:nvSpPr>
        <p:spPr/>
        <p:txBody>
          <a:bodyPr/>
          <a:lstStyle>
            <a:lvl1pPr>
              <a:defRPr/>
            </a:lvl1pPr>
          </a:lstStyle>
          <a:p>
            <a:r>
              <a:rPr lang="en-AU" noProof="0"/>
              <a:t>Click to add slide title</a:t>
            </a:r>
          </a:p>
        </p:txBody>
      </p:sp>
      <p:sp>
        <p:nvSpPr>
          <p:cNvPr id="4" name="Footer Placeholder 3">
            <a:extLst>
              <a:ext uri="{FF2B5EF4-FFF2-40B4-BE49-F238E27FC236}">
                <a16:creationId xmlns:a16="http://schemas.microsoft.com/office/drawing/2014/main" id="{44F9EE50-1CB9-4EAD-9841-CDCE34CF0E87}"/>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5" name="Slide Number Placeholder 4">
            <a:extLst>
              <a:ext uri="{FF2B5EF4-FFF2-40B4-BE49-F238E27FC236}">
                <a16:creationId xmlns:a16="http://schemas.microsoft.com/office/drawing/2014/main" id="{233D29F4-AD7A-44AF-A3B4-813CB209C251}"/>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121522905"/>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D3FED3-4315-444D-8608-2FA7DA201C50}"/>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32FD4FE5-67E9-4B70-86CD-A9C4D76C3C40}"/>
              </a:ext>
            </a:extLst>
          </p:cNvPr>
          <p:cNvSpPr>
            <a:spLocks noGrp="1"/>
          </p:cNvSpPr>
          <p:nvPr>
            <p:ph type="sldNum" sz="quarter" idx="12"/>
          </p:nvPr>
        </p:nvSpPr>
        <p:spPr/>
        <p:txBody>
          <a:bodyPr/>
          <a:lstStyle/>
          <a:p>
            <a:fld id="{3F63F2B1-4266-4ED4-AC2C-DB487684831E}" type="slidenum">
              <a:rPr lang="en-AU" smtClean="0"/>
              <a:t>‹#›</a:t>
            </a:fld>
            <a:endParaRPr lang="en-AU"/>
          </a:p>
        </p:txBody>
      </p:sp>
    </p:spTree>
    <p:extLst>
      <p:ext uri="{BB962C8B-B14F-4D97-AF65-F5344CB8AC3E}">
        <p14:creationId xmlns:p14="http://schemas.microsoft.com/office/powerpoint/2010/main" val="256615764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1" y="2139854"/>
            <a:ext cx="5486401" cy="2578297"/>
          </a:xfrm>
        </p:spPr>
        <p:txBody>
          <a:bodyPr>
            <a:noAutofit/>
          </a:bodyPr>
          <a:lstStyle>
            <a:lvl1pPr algn="r">
              <a:defRPr sz="5400">
                <a:solidFill>
                  <a:schemeClr val="accent1"/>
                </a:solidFill>
              </a:defRPr>
            </a:lvl1pPr>
          </a:lstStyle>
          <a:p>
            <a:r>
              <a:rPr lang="en-US"/>
              <a:t>Thank you!</a:t>
            </a:r>
          </a:p>
        </p:txBody>
      </p:sp>
      <p:sp>
        <p:nvSpPr>
          <p:cNvPr id="3" name="Date Placeholder 2"/>
          <p:cNvSpPr>
            <a:spLocks noGrp="1"/>
          </p:cNvSpPr>
          <p:nvPr>
            <p:ph type="dt" sz="half" idx="10"/>
          </p:nvPr>
        </p:nvSpPr>
        <p:spPr/>
        <p:txBody>
          <a:bodyPr/>
          <a:lstStyle/>
          <a:p>
            <a:fld id="{A73BC000-81E5-4501-AD48-4784C58675D4}" type="datetime1">
              <a:rPr lang="en-US" smtClean="0"/>
              <a:t>10/23/2024</a:t>
            </a:fld>
            <a:endParaRPr lang="en-US"/>
          </a:p>
        </p:txBody>
      </p:sp>
      <p:sp>
        <p:nvSpPr>
          <p:cNvPr id="4" name="Footer Placeholder 3"/>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US"/>
              <a:t>​‌OFFICIAL‌​</a:t>
            </a:r>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7619940"/>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74F4F-D185-416A-B1C8-BC8AC02C8CBB}"/>
              </a:ext>
            </a:extLst>
          </p:cNvPr>
          <p:cNvSpPr>
            <a:spLocks noGrp="1"/>
          </p:cNvSpPr>
          <p:nvPr>
            <p:ph type="title"/>
          </p:nvPr>
        </p:nvSpPr>
        <p:spPr/>
        <p:txBody>
          <a:bodyPr/>
          <a:lstStyle/>
          <a:p>
            <a:r>
              <a:rPr lang="en-US" noProof="0"/>
              <a:t>Click to edit Master title style</a:t>
            </a:r>
            <a:endParaRPr lang="en-AU" noProof="0"/>
          </a:p>
        </p:txBody>
      </p:sp>
      <p:sp>
        <p:nvSpPr>
          <p:cNvPr id="3" name="Content Placeholder 2">
            <a:extLst>
              <a:ext uri="{FF2B5EF4-FFF2-40B4-BE49-F238E27FC236}">
                <a16:creationId xmlns:a16="http://schemas.microsoft.com/office/drawing/2014/main" id="{1352C28F-30E6-414E-AF8D-DBC6B3748B6E}"/>
              </a:ext>
            </a:extLst>
          </p:cNvPr>
          <p:cNvSpPr>
            <a:spLocks noGrp="1"/>
          </p:cNvSpPr>
          <p:nvPr>
            <p:ph idx="1" hasCustomPrompt="1"/>
          </p:nvPr>
        </p:nvSpPr>
        <p:spPr>
          <a:xfrm>
            <a:off x="839788" y="1808163"/>
            <a:ext cx="10514012" cy="4118504"/>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5" name="Footer Placeholder 4">
            <a:extLst>
              <a:ext uri="{FF2B5EF4-FFF2-40B4-BE49-F238E27FC236}">
                <a16:creationId xmlns:a16="http://schemas.microsoft.com/office/drawing/2014/main" id="{D63CAB1C-7126-4630-B130-DC2CB18A93BC}"/>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6" name="Slide Number Placeholder 5">
            <a:extLst>
              <a:ext uri="{FF2B5EF4-FFF2-40B4-BE49-F238E27FC236}">
                <a16:creationId xmlns:a16="http://schemas.microsoft.com/office/drawing/2014/main" id="{19A15F07-24A7-4D18-87BB-E61B3DB02176}"/>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354156600"/>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87065383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US"/>
              <a:t>Click to add slide title</a:t>
            </a:r>
            <a:endParaRPr lang="en-AU"/>
          </a:p>
        </p:txBody>
      </p:sp>
      <p:sp>
        <p:nvSpPr>
          <p:cNvPr id="10" name="Text Placeholder 8">
            <a:extLst>
              <a:ext uri="{FF2B5EF4-FFF2-40B4-BE49-F238E27FC236}">
                <a16:creationId xmlns:a16="http://schemas.microsoft.com/office/drawing/2014/main" id="{9DDCE5CE-2057-EEA9-667F-2AE655372DE3}"/>
              </a:ext>
            </a:extLst>
          </p:cNvPr>
          <p:cNvSpPr>
            <a:spLocks noGrp="1"/>
          </p:cNvSpPr>
          <p:nvPr>
            <p:ph type="body" sz="quarter" idx="16" hasCustomPrompt="1"/>
          </p:nvPr>
        </p:nvSpPr>
        <p:spPr>
          <a:xfrm>
            <a:off x="844220"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1" name="Text Placeholder 8">
            <a:extLst>
              <a:ext uri="{FF2B5EF4-FFF2-40B4-BE49-F238E27FC236}">
                <a16:creationId xmlns:a16="http://schemas.microsoft.com/office/drawing/2014/main" id="{93B4F6DB-7A1B-9100-D467-47F603598261}"/>
              </a:ext>
            </a:extLst>
          </p:cNvPr>
          <p:cNvSpPr>
            <a:spLocks noGrp="1"/>
          </p:cNvSpPr>
          <p:nvPr>
            <p:ph type="body" sz="quarter" idx="17" hasCustomPrompt="1"/>
          </p:nvPr>
        </p:nvSpPr>
        <p:spPr>
          <a:xfrm>
            <a:off x="6275388"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smtClean="0"/>
              <a:pPr/>
              <a:t>‹#›</a:t>
            </a:fld>
            <a:endParaRPr lang="en-AU"/>
          </a:p>
        </p:txBody>
      </p:sp>
    </p:spTree>
    <p:extLst>
      <p:ext uri="{BB962C8B-B14F-4D97-AF65-F5344CB8AC3E}">
        <p14:creationId xmlns:p14="http://schemas.microsoft.com/office/powerpoint/2010/main" val="4097021101"/>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L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62753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3958498476"/>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R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8397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62753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860597106"/>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Full Width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34EF-CFDD-70DD-88DA-AEE14095425D}"/>
              </a:ext>
            </a:extLst>
          </p:cNvPr>
          <p:cNvSpPr>
            <a:spLocks noGrp="1"/>
          </p:cNvSpPr>
          <p:nvPr>
            <p:ph type="title"/>
          </p:nvPr>
        </p:nvSpPr>
        <p:spPr/>
        <p:txBody>
          <a:bodyPr/>
          <a:lstStyle/>
          <a:p>
            <a:r>
              <a:rPr lang="en-US" noProof="0"/>
              <a:t>Click to edit Master title style</a:t>
            </a:r>
            <a:endParaRPr lang="en-AU" noProof="0"/>
          </a:p>
        </p:txBody>
      </p:sp>
      <p:sp>
        <p:nvSpPr>
          <p:cNvPr id="5" name="Picture Placeholder 4" descr="Image Placeholder">
            <a:extLst>
              <a:ext uri="{FF2B5EF4-FFF2-40B4-BE49-F238E27FC236}">
                <a16:creationId xmlns:a16="http://schemas.microsoft.com/office/drawing/2014/main" id="{7B90D30B-C5D8-286C-D2D2-0225FED3D45A}"/>
              </a:ext>
            </a:extLst>
          </p:cNvPr>
          <p:cNvSpPr>
            <a:spLocks noGrp="1"/>
          </p:cNvSpPr>
          <p:nvPr>
            <p:ph type="pic" sz="quarter" idx="13" hasCustomPrompt="1"/>
          </p:nvPr>
        </p:nvSpPr>
        <p:spPr>
          <a:xfrm>
            <a:off x="839788" y="1808163"/>
            <a:ext cx="10512425" cy="4141787"/>
          </a:xfrm>
          <a:solidFill>
            <a:schemeClr val="bg1">
              <a:lumMod val="95000"/>
            </a:schemeClr>
          </a:solidFill>
        </p:spPr>
        <p:txBody>
          <a:bodyPr lIns="360000" tIns="360000" rIns="360000" bIns="36000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2"/>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AU" noProof="0"/>
              <a:t>Click on the icon and follow the prompts to select your image.</a:t>
            </a:r>
          </a:p>
        </p:txBody>
      </p:sp>
      <p:sp>
        <p:nvSpPr>
          <p:cNvPr id="3" name="Footer Placeholder 2">
            <a:extLst>
              <a:ext uri="{FF2B5EF4-FFF2-40B4-BE49-F238E27FC236}">
                <a16:creationId xmlns:a16="http://schemas.microsoft.com/office/drawing/2014/main" id="{54B8E786-9F82-EC2F-6600-F6755441D565}"/>
              </a:ext>
            </a:extLst>
          </p:cNvPr>
          <p:cNvSpPr>
            <a:spLocks noGrp="1"/>
          </p:cNvSpPr>
          <p:nvPr>
            <p:ph type="ftr" sz="quarter" idx="10"/>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4" name="Slide Number Placeholder 3">
            <a:extLst>
              <a:ext uri="{FF2B5EF4-FFF2-40B4-BE49-F238E27FC236}">
                <a16:creationId xmlns:a16="http://schemas.microsoft.com/office/drawing/2014/main" id="{C215B3C4-0B71-F92B-3B2D-9E91696424B2}"/>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70437709"/>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Picture Placeholder 7" descr="Image Placeholder">
            <a:extLst>
              <a:ext uri="{FF2B5EF4-FFF2-40B4-BE49-F238E27FC236}">
                <a16:creationId xmlns:a16="http://schemas.microsoft.com/office/drawing/2014/main" id="{E2450232-6A15-D0CD-EA3C-65FCBDB87C1C}"/>
              </a:ext>
            </a:extLst>
          </p:cNvPr>
          <p:cNvSpPr>
            <a:spLocks noGrp="1"/>
          </p:cNvSpPr>
          <p:nvPr>
            <p:ph type="pic" sz="quarter" idx="16" hasCustomPrompt="1"/>
          </p:nvPr>
        </p:nvSpPr>
        <p:spPr>
          <a:xfrm>
            <a:off x="5172076" y="800101"/>
            <a:ext cx="6170612" cy="5149850"/>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8" name="Title 1">
            <a:extLst>
              <a:ext uri="{FF2B5EF4-FFF2-40B4-BE49-F238E27FC236}">
                <a16:creationId xmlns:a16="http://schemas.microsoft.com/office/drawing/2014/main" id="{C257A185-0FB7-4828-92E2-2FEA7FD41077}"/>
              </a:ext>
            </a:extLst>
          </p:cNvPr>
          <p:cNvSpPr>
            <a:spLocks noGrp="1"/>
          </p:cNvSpPr>
          <p:nvPr>
            <p:ph type="title" hasCustomPrompt="1"/>
          </p:nvPr>
        </p:nvSpPr>
        <p:spPr>
          <a:xfrm>
            <a:off x="851322" y="800101"/>
            <a:ext cx="3932237" cy="1218795"/>
          </a:xfrm>
        </p:spPr>
        <p:txBody>
          <a:bodyPr anchor="t" anchorCtr="0"/>
          <a:lstStyle>
            <a:lvl1pPr>
              <a:defRPr/>
            </a:lvl1pPr>
          </a:lstStyle>
          <a:p>
            <a:r>
              <a:rPr lang="en-AU" noProof="0"/>
              <a:t>Click to add slide title</a:t>
            </a:r>
          </a:p>
        </p:txBody>
      </p:sp>
      <p:sp>
        <p:nvSpPr>
          <p:cNvPr id="11" name="Text Placeholder 4">
            <a:extLst>
              <a:ext uri="{FF2B5EF4-FFF2-40B4-BE49-F238E27FC236}">
                <a16:creationId xmlns:a16="http://schemas.microsoft.com/office/drawing/2014/main" id="{19A5836C-3EE2-491C-A804-D9E605D96C9B}"/>
              </a:ext>
            </a:extLst>
          </p:cNvPr>
          <p:cNvSpPr>
            <a:spLocks noGrp="1"/>
          </p:cNvSpPr>
          <p:nvPr>
            <p:ph type="body" sz="quarter" idx="15" hasCustomPrompt="1"/>
          </p:nvPr>
        </p:nvSpPr>
        <p:spPr>
          <a:xfrm>
            <a:off x="851322" y="2171700"/>
            <a:ext cx="3921125" cy="3697288"/>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CAE6F239-7AF3-4530-A2B5-B379DB148065}"/>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7" name="Slide Number Placeholder 6">
            <a:extLst>
              <a:ext uri="{FF2B5EF4-FFF2-40B4-BE49-F238E27FC236}">
                <a16:creationId xmlns:a16="http://schemas.microsoft.com/office/drawing/2014/main" id="{BF14895D-5805-4F7F-9E33-F0A235D9B04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611423985"/>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567CF47-2A6F-4805-8236-77CA0F4FE3E3}"/>
              </a:ext>
            </a:extLst>
          </p:cNvPr>
          <p:cNvSpPr>
            <a:spLocks noGrp="1"/>
          </p:cNvSpPr>
          <p:nvPr>
            <p:ph type="title" hasCustomPrompt="1"/>
          </p:nvPr>
        </p:nvSpPr>
        <p:spPr>
          <a:xfrm>
            <a:off x="851322" y="800100"/>
            <a:ext cx="3920703" cy="1218795"/>
          </a:xfrm>
        </p:spPr>
        <p:txBody>
          <a:bodyPr anchor="t" anchorCtr="0"/>
          <a:lstStyle>
            <a:lvl1pPr>
              <a:defRPr/>
            </a:lvl1pPr>
          </a:lstStyle>
          <a:p>
            <a:r>
              <a:rPr lang="en-AU" noProof="0"/>
              <a:t>Click to add slide title</a:t>
            </a:r>
          </a:p>
        </p:txBody>
      </p:sp>
      <p:sp>
        <p:nvSpPr>
          <p:cNvPr id="10" name="Text Placeholder 4">
            <a:extLst>
              <a:ext uri="{FF2B5EF4-FFF2-40B4-BE49-F238E27FC236}">
                <a16:creationId xmlns:a16="http://schemas.microsoft.com/office/drawing/2014/main" id="{F7F495E0-8AB2-4857-8B5D-A547941533C1}"/>
              </a:ext>
            </a:extLst>
          </p:cNvPr>
          <p:cNvSpPr>
            <a:spLocks noGrp="1"/>
          </p:cNvSpPr>
          <p:nvPr>
            <p:ph type="body" sz="quarter" idx="13" hasCustomPrompt="1"/>
          </p:nvPr>
        </p:nvSpPr>
        <p:spPr>
          <a:xfrm>
            <a:off x="851322" y="2193680"/>
            <a:ext cx="3921125" cy="3675307"/>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9" name="Content Placeholder 9">
            <a:extLst>
              <a:ext uri="{FF2B5EF4-FFF2-40B4-BE49-F238E27FC236}">
                <a16:creationId xmlns:a16="http://schemas.microsoft.com/office/drawing/2014/main" id="{69595EDF-D4E2-4869-B76F-4BF54300D68B}"/>
              </a:ext>
            </a:extLst>
          </p:cNvPr>
          <p:cNvSpPr>
            <a:spLocks noGrp="1"/>
          </p:cNvSpPr>
          <p:nvPr>
            <p:ph sz="quarter" idx="14" hasCustomPrompt="1"/>
          </p:nvPr>
        </p:nvSpPr>
        <p:spPr>
          <a:xfrm>
            <a:off x="5183188" y="800100"/>
            <a:ext cx="6172200" cy="5149850"/>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18F2AFEF-6796-4FF8-87CB-41D46879F44A}"/>
              </a:ext>
            </a:extLst>
          </p:cNvPr>
          <p:cNvSpPr>
            <a:spLocks noGrp="1"/>
          </p:cNvSpPr>
          <p:nvPr>
            <p:ph type="ftr" sz="quarter" idx="11"/>
          </p:nvPr>
        </p:nvSpPr>
        <p:spPr/>
        <p:txBody>
          <a:bodyP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7" name="Slide Number Placeholder 6">
            <a:extLst>
              <a:ext uri="{FF2B5EF4-FFF2-40B4-BE49-F238E27FC236}">
                <a16:creationId xmlns:a16="http://schemas.microsoft.com/office/drawing/2014/main" id="{67C4A5DB-64FC-4FAC-AB87-9EFBD117662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839326602"/>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8C27A0-7D2C-4FBB-B70D-3BDA3F9AFD9A}"/>
              </a:ext>
            </a:extLst>
          </p:cNvPr>
          <p:cNvSpPr>
            <a:spLocks noGrp="1"/>
          </p:cNvSpPr>
          <p:nvPr>
            <p:ph type="title"/>
          </p:nvPr>
        </p:nvSpPr>
        <p:spPr>
          <a:xfrm>
            <a:off x="839788" y="732390"/>
            <a:ext cx="10502478" cy="677108"/>
          </a:xfrm>
          <a:prstGeom prst="rect">
            <a:avLst/>
          </a:prstGeom>
        </p:spPr>
        <p:txBody>
          <a:bodyPr vert="horz" wrap="square" lIns="0" tIns="0" rIns="0" bIns="0" rtlCol="0" anchor="b" anchorCtr="0">
            <a:spAutoFit/>
          </a:bodyPr>
          <a:lstStyle/>
          <a:p>
            <a:r>
              <a:rPr lang="en-AU" noProof="0"/>
              <a:t>Click to add slide title</a:t>
            </a:r>
          </a:p>
        </p:txBody>
      </p:sp>
      <p:sp>
        <p:nvSpPr>
          <p:cNvPr id="3" name="Text Placeholder 2">
            <a:extLst>
              <a:ext uri="{FF2B5EF4-FFF2-40B4-BE49-F238E27FC236}">
                <a16:creationId xmlns:a16="http://schemas.microsoft.com/office/drawing/2014/main" id="{7CAB03F2-F2F4-4F78-98F4-3316FD88B3BD}"/>
              </a:ext>
            </a:extLst>
          </p:cNvPr>
          <p:cNvSpPr>
            <a:spLocks noGrp="1"/>
          </p:cNvSpPr>
          <p:nvPr>
            <p:ph type="body" idx="1"/>
          </p:nvPr>
        </p:nvSpPr>
        <p:spPr>
          <a:xfrm>
            <a:off x="851322" y="1808163"/>
            <a:ext cx="10502478" cy="4118504"/>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5" name="Footer Placeholder 4">
            <a:extLst>
              <a:ext uri="{FF2B5EF4-FFF2-40B4-BE49-F238E27FC236}">
                <a16:creationId xmlns:a16="http://schemas.microsoft.com/office/drawing/2014/main" id="{4B1F260C-52B2-4D1C-B9C7-80179DFAC500}"/>
              </a:ext>
            </a:extLst>
          </p:cNvPr>
          <p:cNvSpPr>
            <a:spLocks noGrp="1"/>
          </p:cNvSpPr>
          <p:nvPr>
            <p:ph type="ftr" sz="quarter" idx="3"/>
          </p:nvPr>
        </p:nvSpPr>
        <p:spPr>
          <a:xfrm>
            <a:off x="839788" y="6286499"/>
            <a:ext cx="9938166" cy="252410"/>
          </a:xfrm>
          <a:prstGeom prst="rect">
            <a:avLst/>
          </a:prstGeom>
        </p:spPr>
        <p:txBody>
          <a:bodyPr vert="horz" lIns="0" tIns="0" rIns="0" bIns="0" rtlCol="0" anchor="ctr"/>
          <a:lstStyle>
            <a:lvl1pPr algn="ctr">
              <a:defRPr sz="1200" b="0" i="0" u="none">
                <a:solidFill>
                  <a:srgbClr val="FF7E00"/>
                </a:solidFill>
                <a:latin typeface="Times New Roman" panose="02020603050405020304" pitchFamily="18" charset="0"/>
              </a:defRPr>
            </a:lvl1pPr>
          </a:lstStyle>
          <a:p>
            <a:r>
              <a:rPr lang="en-AU"/>
              <a:t>[To add a Presentation Title, go to the Insert tab &gt; Header &amp; Footer &gt; enter the title in the Footer field &gt; Apply to All] ​‌OFFICIAL‌​</a:t>
            </a:r>
          </a:p>
        </p:txBody>
      </p:sp>
      <p:sp>
        <p:nvSpPr>
          <p:cNvPr id="6" name="Slide Number Placeholder 5">
            <a:extLst>
              <a:ext uri="{FF2B5EF4-FFF2-40B4-BE49-F238E27FC236}">
                <a16:creationId xmlns:a16="http://schemas.microsoft.com/office/drawing/2014/main" id="{885A0918-8A9E-4284-8EAE-6CC43FB0AF63}"/>
              </a:ext>
            </a:extLst>
          </p:cNvPr>
          <p:cNvSpPr>
            <a:spLocks noGrp="1"/>
          </p:cNvSpPr>
          <p:nvPr>
            <p:ph type="sldNum" sz="quarter" idx="4"/>
          </p:nvPr>
        </p:nvSpPr>
        <p:spPr>
          <a:xfrm>
            <a:off x="10537932" y="6286499"/>
            <a:ext cx="804334" cy="252412"/>
          </a:xfrm>
          <a:prstGeom prst="rect">
            <a:avLst/>
          </a:prstGeom>
        </p:spPr>
        <p:txBody>
          <a:bodyPr vert="horz" lIns="0" tIns="0" rIns="0" bIns="0" rtlCol="0" anchor="ctr"/>
          <a:lstStyle>
            <a:lvl1pPr algn="r">
              <a:defRPr sz="800">
                <a:solidFill>
                  <a:schemeClr val="tx2"/>
                </a:solidFill>
              </a:defRPr>
            </a:lvl1pPr>
          </a:lstStyle>
          <a:p>
            <a:fld id="{3F63F2B1-4266-4ED4-AC2C-DB487684831E}" type="slidenum">
              <a:rPr lang="en-AU" noProof="0" smtClean="0"/>
              <a:pPr/>
              <a:t>‹#›</a:t>
            </a:fld>
            <a:endParaRPr lang="en-AU" noProof="0"/>
          </a:p>
        </p:txBody>
      </p:sp>
      <p:pic>
        <p:nvPicPr>
          <p:cNvPr id="4" name="Picture 3">
            <a:extLst>
              <a:ext uri="{FF2B5EF4-FFF2-40B4-BE49-F238E27FC236}">
                <a16:creationId xmlns:a16="http://schemas.microsoft.com/office/drawing/2014/main" id="{99DF88D5-AF3C-F480-1F11-695A3233C51C}"/>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a:stretch/>
        </p:blipFill>
        <p:spPr>
          <a:xfrm>
            <a:off x="10976697" y="6012872"/>
            <a:ext cx="1215303" cy="845127"/>
          </a:xfrm>
          <a:prstGeom prst="rect">
            <a:avLst/>
          </a:prstGeom>
        </p:spPr>
      </p:pic>
    </p:spTree>
    <p:extLst>
      <p:ext uri="{BB962C8B-B14F-4D97-AF65-F5344CB8AC3E}">
        <p14:creationId xmlns:p14="http://schemas.microsoft.com/office/powerpoint/2010/main" val="947559637"/>
      </p:ext>
    </p:extLst>
  </p:cSld>
  <p:clrMap bg1="lt1" tx1="dk1" bg2="lt2" tx2="dk2" accent1="accent1" accent2="accent2" accent3="accent3" accent4="accent4" accent5="accent5" accent6="accent6" hlink="hlink" folHlink="folHlink"/>
  <p:sldLayoutIdLst>
    <p:sldLayoutId id="2147483693" r:id="rId1"/>
    <p:sldLayoutId id="2147483695" r:id="rId2"/>
    <p:sldLayoutId id="2147483706" r:id="rId3"/>
    <p:sldLayoutId id="2147483708" r:id="rId4"/>
    <p:sldLayoutId id="2147483707" r:id="rId5"/>
    <p:sldLayoutId id="2147483709" r:id="rId6"/>
    <p:sldLayoutId id="2147483710" r:id="rId7"/>
    <p:sldLayoutId id="2147483705" r:id="rId8"/>
    <p:sldLayoutId id="2147483704" r:id="rId9"/>
    <p:sldLayoutId id="2147483697" r:id="rId10"/>
    <p:sldLayoutId id="2147483711" r:id="rId11"/>
    <p:sldLayoutId id="2147483701" r:id="rId12"/>
    <p:sldLayoutId id="2147483702" r:id="rId13"/>
    <p:sldLayoutId id="2147483712" r:id="rId14"/>
  </p:sldLayoutIdLst>
  <p:hf sldNum="0" hdr="0" dt="0"/>
  <p:txStyles>
    <p:title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504" userDrawn="1">
          <p15:clr>
            <a:srgbClr val="F26B43"/>
          </p15:clr>
        </p15:guide>
        <p15:guide id="4" pos="529" userDrawn="1">
          <p15:clr>
            <a:srgbClr val="F26B43"/>
          </p15:clr>
        </p15:guide>
        <p15:guide id="5" pos="7151" userDrawn="1">
          <p15:clr>
            <a:srgbClr val="F26B43"/>
          </p15:clr>
        </p15:guide>
        <p15:guide id="6" orient="horz" pos="822" userDrawn="1">
          <p15:clr>
            <a:srgbClr val="F26B43"/>
          </p15:clr>
        </p15:guide>
        <p15:guide id="7" pos="3727" userDrawn="1">
          <p15:clr>
            <a:srgbClr val="F26B43"/>
          </p15:clr>
        </p15:guide>
        <p15:guide id="8" pos="3953" userDrawn="1">
          <p15:clr>
            <a:srgbClr val="F26B43"/>
          </p15:clr>
        </p15:guide>
        <p15:guide id="9" orient="horz" pos="1139" userDrawn="1">
          <p15:clr>
            <a:srgbClr val="F26B43"/>
          </p15:clr>
        </p15:guide>
        <p15:guide id="10"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DE2025Purchasing@dss.gov.au" TargetMode="Externa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DE2025Purchasing@dss.gov.au"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tenders.gov.au/"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mailto:DE2025Purchasing@dss.gov.au" TargetMode="External"/></Relationships>
</file>

<file path=ppt/slides/_rels/slide3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2.png"/><Relationship Id="rId7"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14.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4B70-E2D6-4B0D-83B5-E4F9BB0C1722}"/>
              </a:ext>
            </a:extLst>
          </p:cNvPr>
          <p:cNvSpPr>
            <a:spLocks noGrp="1"/>
          </p:cNvSpPr>
          <p:nvPr>
            <p:ph type="ctrTitle"/>
          </p:nvPr>
        </p:nvSpPr>
        <p:spPr>
          <a:xfrm>
            <a:off x="327802" y="1701297"/>
            <a:ext cx="10471363" cy="2323713"/>
          </a:xfrm>
        </p:spPr>
        <p:txBody>
          <a:bodyPr/>
          <a:lstStyle/>
          <a:p>
            <a:r>
              <a:rPr lang="en-AU" sz="3900"/>
              <a:t>New Specialist Disability Employment Program</a:t>
            </a:r>
            <a:br>
              <a:rPr lang="en-AU" sz="3900"/>
            </a:br>
            <a:r>
              <a:rPr lang="en-AU" sz="3200"/>
              <a:t>(the new program) </a:t>
            </a:r>
            <a:br>
              <a:rPr lang="en-AU" sz="4000"/>
            </a:br>
            <a:br>
              <a:rPr lang="en-AU" sz="4000"/>
            </a:br>
            <a:r>
              <a:rPr lang="en-AU" sz="4000"/>
              <a:t>Request for Tender (RFT)</a:t>
            </a:r>
            <a:endParaRPr lang="en-US"/>
          </a:p>
        </p:txBody>
      </p:sp>
      <p:sp>
        <p:nvSpPr>
          <p:cNvPr id="3" name="Subtitle 2">
            <a:extLst>
              <a:ext uri="{FF2B5EF4-FFF2-40B4-BE49-F238E27FC236}">
                <a16:creationId xmlns:a16="http://schemas.microsoft.com/office/drawing/2014/main" id="{D20E3A2D-67BE-4608-970E-AF8BB1CC13C7}"/>
              </a:ext>
            </a:extLst>
          </p:cNvPr>
          <p:cNvSpPr>
            <a:spLocks noGrp="1"/>
          </p:cNvSpPr>
          <p:nvPr>
            <p:ph type="subTitle" idx="1"/>
          </p:nvPr>
        </p:nvSpPr>
        <p:spPr>
          <a:xfrm>
            <a:off x="400373" y="5253292"/>
            <a:ext cx="7333444" cy="429220"/>
          </a:xfrm>
        </p:spPr>
        <p:txBody>
          <a:bodyPr vert="horz" wrap="square" lIns="0" tIns="0" rIns="0" bIns="0" rtlCol="0" anchor="t">
            <a:spAutoFit/>
          </a:bodyPr>
          <a:lstStyle/>
          <a:p>
            <a:r>
              <a:rPr lang="en-AU" sz="2800">
                <a:solidFill>
                  <a:schemeClr val="tx1"/>
                </a:solidFill>
              </a:rPr>
              <a:t>Friday 11 October 2024</a:t>
            </a:r>
            <a:endParaRPr lang="en-AU" sz="2800">
              <a:solidFill>
                <a:schemeClr val="tx1"/>
              </a:solidFill>
              <a:ea typeface="Calibri"/>
              <a:cs typeface="Times New Roman"/>
            </a:endParaRPr>
          </a:p>
        </p:txBody>
      </p:sp>
      <p:pic>
        <p:nvPicPr>
          <p:cNvPr id="5" name="Graphic 4">
            <a:extLst>
              <a:ext uri="{FF2B5EF4-FFF2-40B4-BE49-F238E27FC236}">
                <a16:creationId xmlns:a16="http://schemas.microsoft.com/office/drawing/2014/main" id="{003F2800-7A60-6F1D-258D-2E5F290EFF1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1760" y="5945517"/>
            <a:ext cx="604576" cy="562189"/>
          </a:xfrm>
          <a:prstGeom prst="rect">
            <a:avLst/>
          </a:prstGeom>
        </p:spPr>
      </p:pic>
      <p:sp>
        <p:nvSpPr>
          <p:cNvPr id="6" name="TextBox 5">
            <a:extLst>
              <a:ext uri="{FF2B5EF4-FFF2-40B4-BE49-F238E27FC236}">
                <a16:creationId xmlns:a16="http://schemas.microsoft.com/office/drawing/2014/main" id="{D9347E7A-376E-F955-3F2B-66B0936BD62F}"/>
              </a:ext>
            </a:extLst>
          </p:cNvPr>
          <p:cNvSpPr txBox="1"/>
          <p:nvPr/>
        </p:nvSpPr>
        <p:spPr>
          <a:xfrm>
            <a:off x="1007390" y="5977180"/>
            <a:ext cx="5881606"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800" u="sng">
                <a:solidFill>
                  <a:srgbClr val="0070C0"/>
                </a:solidFill>
                <a:cs typeface="Segoe UI"/>
                <a:hlinkClick r:id="rId5"/>
              </a:rPr>
              <a:t>DE2025Purchasing@dss.gov.au</a:t>
            </a:r>
            <a:r>
              <a:rPr lang="en-US" sz="2800">
                <a:ea typeface="Tahoma"/>
                <a:cs typeface="Tahoma"/>
              </a:rPr>
              <a:t>​</a:t>
            </a:r>
            <a:endParaRPr lang="en-US"/>
          </a:p>
        </p:txBody>
      </p:sp>
      <p:sp>
        <p:nvSpPr>
          <p:cNvPr id="7" name="TextBox 6">
            <a:extLst>
              <a:ext uri="{FF2B5EF4-FFF2-40B4-BE49-F238E27FC236}">
                <a16:creationId xmlns:a16="http://schemas.microsoft.com/office/drawing/2014/main" id="{4AF1834C-E546-EB1C-FDF0-EEF741737ABC}"/>
              </a:ext>
            </a:extLst>
          </p:cNvPr>
          <p:cNvSpPr txBox="1"/>
          <p:nvPr/>
        </p:nvSpPr>
        <p:spPr>
          <a:xfrm>
            <a:off x="289760" y="4222581"/>
            <a:ext cx="5907437"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4000" b="1">
                <a:solidFill>
                  <a:srgbClr val="007C82"/>
                </a:solidFill>
              </a:rPr>
              <a:t>Industry Briefing</a:t>
            </a:r>
            <a:r>
              <a:rPr lang="en-US" sz="4000" b="1">
                <a:ea typeface="Tahoma"/>
                <a:cs typeface="Tahoma"/>
              </a:rPr>
              <a:t>​</a:t>
            </a:r>
            <a:endParaRPr lang="en-US" sz="4000" b="1"/>
          </a:p>
        </p:txBody>
      </p:sp>
    </p:spTree>
    <p:extLst>
      <p:ext uri="{BB962C8B-B14F-4D97-AF65-F5344CB8AC3E}">
        <p14:creationId xmlns:p14="http://schemas.microsoft.com/office/powerpoint/2010/main" val="158762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A3ECAB2-C9FB-F535-E8B8-1020D49DBD87}"/>
              </a:ext>
            </a:extLst>
          </p:cNvPr>
          <p:cNvSpPr>
            <a:spLocks noGrp="1"/>
          </p:cNvSpPr>
          <p:nvPr>
            <p:ph type="title"/>
          </p:nvPr>
        </p:nvSpPr>
        <p:spPr>
          <a:xfrm>
            <a:off x="321407" y="195390"/>
            <a:ext cx="10502900" cy="677862"/>
          </a:xfrm>
        </p:spPr>
        <p:txBody>
          <a:bodyPr/>
          <a:lstStyle/>
          <a:p>
            <a:r>
              <a:rPr lang="en-US">
                <a:solidFill>
                  <a:srgbClr val="005568"/>
                </a:solidFill>
                <a:latin typeface="Tahoma"/>
                <a:ea typeface="Tahoma"/>
                <a:cs typeface="Tahoma"/>
              </a:rPr>
              <a:t>Caseload and Market Share</a:t>
            </a:r>
          </a:p>
        </p:txBody>
      </p:sp>
      <p:graphicFrame>
        <p:nvGraphicFramePr>
          <p:cNvPr id="9" name="Diagram 8">
            <a:extLst>
              <a:ext uri="{FF2B5EF4-FFF2-40B4-BE49-F238E27FC236}">
                <a16:creationId xmlns:a16="http://schemas.microsoft.com/office/drawing/2014/main" id="{26F8BB3C-5AF6-9601-7772-B7AE7205F8AB}"/>
              </a:ext>
            </a:extLst>
          </p:cNvPr>
          <p:cNvGraphicFramePr/>
          <p:nvPr>
            <p:extLst>
              <p:ext uri="{D42A27DB-BD31-4B8C-83A1-F6EECF244321}">
                <p14:modId xmlns:p14="http://schemas.microsoft.com/office/powerpoint/2010/main" val="55846925"/>
              </p:ext>
            </p:extLst>
          </p:nvPr>
        </p:nvGraphicFramePr>
        <p:xfrm>
          <a:off x="321407" y="1026819"/>
          <a:ext cx="11538783" cy="53924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3584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3C400-6629-053C-4120-3601374E2681}"/>
              </a:ext>
            </a:extLst>
          </p:cNvPr>
          <p:cNvSpPr>
            <a:spLocks noGrp="1"/>
          </p:cNvSpPr>
          <p:nvPr>
            <p:ph type="title"/>
          </p:nvPr>
        </p:nvSpPr>
        <p:spPr>
          <a:xfrm>
            <a:off x="443548" y="704391"/>
            <a:ext cx="11075162" cy="677108"/>
          </a:xfrm>
        </p:spPr>
        <p:txBody>
          <a:bodyPr wrap="square" anchor="b">
            <a:noAutofit/>
          </a:bodyPr>
          <a:lstStyle/>
          <a:p>
            <a:pPr>
              <a:lnSpc>
                <a:spcPct val="90000"/>
              </a:lnSpc>
            </a:pPr>
            <a:r>
              <a:rPr lang="en-AU" sz="4000"/>
              <a:t>Specific Cohort Providers – Market Share or Site Maximum Caseload in an ESA</a:t>
            </a:r>
          </a:p>
        </p:txBody>
      </p:sp>
      <p:sp>
        <p:nvSpPr>
          <p:cNvPr id="16" name="Text Placeholder 2">
            <a:extLst>
              <a:ext uri="{FF2B5EF4-FFF2-40B4-BE49-F238E27FC236}">
                <a16:creationId xmlns:a16="http://schemas.microsoft.com/office/drawing/2014/main" id="{B0F3F2DE-59D8-F3E6-2162-8AE4FA119E5A}"/>
              </a:ext>
            </a:extLst>
          </p:cNvPr>
          <p:cNvSpPr>
            <a:spLocks noGrp="1"/>
          </p:cNvSpPr>
          <p:nvPr>
            <p:ph type="body" sz="quarter" idx="16"/>
          </p:nvPr>
        </p:nvSpPr>
        <p:spPr>
          <a:xfrm>
            <a:off x="555920" y="1853883"/>
            <a:ext cx="5288280" cy="609600"/>
          </a:xfrm>
        </p:spPr>
        <p:txBody>
          <a:bodyPr/>
          <a:lstStyle/>
          <a:p>
            <a:pPr algn="ctr">
              <a:spcAft>
                <a:spcPts val="1200"/>
              </a:spcAft>
            </a:pPr>
            <a:r>
              <a:rPr lang="en-US" sz="2800" b="1">
                <a:solidFill>
                  <a:schemeClr val="tx1"/>
                </a:solidFill>
              </a:rPr>
              <a:t>Large </a:t>
            </a:r>
            <a:r>
              <a:rPr lang="en-US" sz="2800">
                <a:solidFill>
                  <a:schemeClr val="tx1"/>
                </a:solidFill>
              </a:rPr>
              <a:t>Specific Cohort Provider</a:t>
            </a:r>
          </a:p>
        </p:txBody>
      </p:sp>
      <p:sp>
        <p:nvSpPr>
          <p:cNvPr id="12" name="Rectangle: Rounded Corners 11">
            <a:extLst>
              <a:ext uri="{FF2B5EF4-FFF2-40B4-BE49-F238E27FC236}">
                <a16:creationId xmlns:a16="http://schemas.microsoft.com/office/drawing/2014/main" id="{4CA4E84D-AB15-F8AA-DACF-5D59629312F2}"/>
              </a:ext>
            </a:extLst>
          </p:cNvPr>
          <p:cNvSpPr/>
          <p:nvPr/>
        </p:nvSpPr>
        <p:spPr>
          <a:xfrm>
            <a:off x="678752" y="2544233"/>
            <a:ext cx="4984390" cy="377952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spcBef>
                <a:spcPts val="1200"/>
              </a:spcBef>
            </a:pPr>
            <a:r>
              <a:rPr lang="en-AU" sz="2400">
                <a:solidFill>
                  <a:schemeClr val="tx1"/>
                </a:solidFill>
                <a:effectLst/>
                <a:ea typeface="Calibri" panose="020F0502020204030204" pitchFamily="34" charset="0"/>
                <a:cs typeface="Arial" panose="020B0604020202020204" pitchFamily="34" charset="0"/>
              </a:rPr>
              <a:t>Specific Cohort Providers whose caseload for their nominated cohort is </a:t>
            </a:r>
            <a:r>
              <a:rPr lang="en-AU" sz="2400" b="1">
                <a:solidFill>
                  <a:schemeClr val="tx1"/>
                </a:solidFill>
                <a:effectLst/>
                <a:ea typeface="Calibri" panose="020F0502020204030204" pitchFamily="34" charset="0"/>
                <a:cs typeface="Arial" panose="020B0604020202020204" pitchFamily="34" charset="0"/>
              </a:rPr>
              <a:t>10% or more of all </a:t>
            </a:r>
            <a:r>
              <a:rPr lang="en-AU" sz="2400">
                <a:solidFill>
                  <a:schemeClr val="tx1"/>
                </a:solidFill>
                <a:effectLst/>
                <a:ea typeface="Calibri" panose="020F0502020204030204" pitchFamily="34" charset="0"/>
                <a:cs typeface="Arial" panose="020B0604020202020204" pitchFamily="34" charset="0"/>
              </a:rPr>
              <a:t>new program business in the ESA</a:t>
            </a:r>
          </a:p>
          <a:p>
            <a:pPr marL="342900" indent="-342900" algn="ctr">
              <a:buFont typeface="Arial" panose="020B0604020202020204" pitchFamily="34" charset="0"/>
              <a:buChar char="•"/>
            </a:pPr>
            <a:endParaRPr lang="en-AU" sz="2400">
              <a:solidFill>
                <a:schemeClr val="tx1"/>
              </a:solidFill>
            </a:endParaRPr>
          </a:p>
          <a:p>
            <a:pPr algn="ctr"/>
            <a:r>
              <a:rPr lang="en-AU" sz="2400">
                <a:solidFill>
                  <a:schemeClr val="tx1"/>
                </a:solidFill>
                <a:cs typeface="Arial" panose="020B0604020202020204" pitchFamily="34" charset="0"/>
              </a:rPr>
              <a:t>The ESA will have </a:t>
            </a:r>
            <a:r>
              <a:rPr lang="en-AU" sz="2400" b="1">
                <a:solidFill>
                  <a:schemeClr val="tx1"/>
                </a:solidFill>
                <a:cs typeface="Arial" panose="020B0604020202020204" pitchFamily="34" charset="0"/>
              </a:rPr>
              <a:t>Market Share </a:t>
            </a:r>
            <a:r>
              <a:rPr lang="en-AU" sz="2400">
                <a:solidFill>
                  <a:schemeClr val="tx1"/>
                </a:solidFill>
                <a:cs typeface="Arial" panose="020B0604020202020204" pitchFamily="34" charset="0"/>
              </a:rPr>
              <a:t>arrangements</a:t>
            </a:r>
            <a:r>
              <a:rPr lang="en-AU" sz="2400" b="1">
                <a:solidFill>
                  <a:schemeClr val="tx1"/>
                </a:solidFill>
                <a:cs typeface="Arial" panose="020B0604020202020204" pitchFamily="34" charset="0"/>
              </a:rPr>
              <a:t> </a:t>
            </a:r>
            <a:r>
              <a:rPr lang="en-AU" sz="2400">
                <a:solidFill>
                  <a:schemeClr val="tx1"/>
                </a:solidFill>
                <a:cs typeface="Arial" panose="020B0604020202020204" pitchFamily="34" charset="0"/>
              </a:rPr>
              <a:t>applied</a:t>
            </a:r>
          </a:p>
        </p:txBody>
      </p:sp>
      <p:sp>
        <p:nvSpPr>
          <p:cNvPr id="15" name="Text Placeholder 2">
            <a:extLst>
              <a:ext uri="{FF2B5EF4-FFF2-40B4-BE49-F238E27FC236}">
                <a16:creationId xmlns:a16="http://schemas.microsoft.com/office/drawing/2014/main" id="{2450ED2A-517E-4D96-1CEF-E8DB090A1500}"/>
              </a:ext>
            </a:extLst>
          </p:cNvPr>
          <p:cNvSpPr txBox="1">
            <a:spLocks/>
          </p:cNvSpPr>
          <p:nvPr/>
        </p:nvSpPr>
        <p:spPr>
          <a:xfrm>
            <a:off x="6275388" y="1826101"/>
            <a:ext cx="5474652" cy="609600"/>
          </a:xfrm>
          <a:prstGeom prst="rect">
            <a:avLst/>
          </a:prstGeom>
        </p:spPr>
        <p:txBody>
          <a:bodyPr vert="horz" lIns="0" tIns="0" rIns="0" bIns="0" rtlCol="0">
            <a:noAutofit/>
          </a:bodyPr>
          <a:lstStyle>
            <a:lvl1pPr marL="0" indent="0" algn="l" defTabSz="914400" rtl="0" eaLnBrk="1" latinLnBrk="0" hangingPunct="1">
              <a:lnSpc>
                <a:spcPct val="110000"/>
              </a:lnSpc>
              <a:spcBef>
                <a:spcPts val="0"/>
              </a:spcBef>
              <a:spcAft>
                <a:spcPts val="600"/>
              </a:spcAft>
              <a:buFont typeface="Arial" panose="020B0604020202020204" pitchFamily="34" charset="0"/>
              <a:buNone/>
              <a:defRPr sz="2400" kern="1200">
                <a:solidFill>
                  <a:schemeClr val="accent1"/>
                </a:solidFill>
                <a:latin typeface="+mn-lt"/>
                <a:ea typeface="+mn-ea"/>
                <a:cs typeface="+mn-cs"/>
              </a:defRPr>
            </a:lvl1pPr>
            <a:lvl2pPr marL="0" indent="0" algn="l" defTabSz="914400" rtl="0" eaLnBrk="1" latinLnBrk="0" hangingPunct="1">
              <a:lnSpc>
                <a:spcPct val="110000"/>
              </a:lnSpc>
              <a:spcBef>
                <a:spcPts val="0"/>
              </a:spcBef>
              <a:buFont typeface="Arial" panose="020B0604020202020204" pitchFamily="34" charset="0"/>
              <a:buNone/>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algn="ctr">
              <a:spcAft>
                <a:spcPts val="1200"/>
              </a:spcAft>
            </a:pPr>
            <a:r>
              <a:rPr lang="en-US" sz="2800" b="1">
                <a:solidFill>
                  <a:schemeClr val="tx1"/>
                </a:solidFill>
              </a:rPr>
              <a:t>Small </a:t>
            </a:r>
            <a:r>
              <a:rPr lang="en-US" sz="2800">
                <a:solidFill>
                  <a:schemeClr val="tx1"/>
                </a:solidFill>
              </a:rPr>
              <a:t>Specific Cohort Provider</a:t>
            </a:r>
          </a:p>
        </p:txBody>
      </p:sp>
      <p:sp>
        <p:nvSpPr>
          <p:cNvPr id="17" name="Rectangle: Rounded Corners 16">
            <a:extLst>
              <a:ext uri="{FF2B5EF4-FFF2-40B4-BE49-F238E27FC236}">
                <a16:creationId xmlns:a16="http://schemas.microsoft.com/office/drawing/2014/main" id="{3E3114D6-F86C-DE93-19BF-35802FFFE83C}"/>
              </a:ext>
            </a:extLst>
          </p:cNvPr>
          <p:cNvSpPr/>
          <p:nvPr/>
        </p:nvSpPr>
        <p:spPr>
          <a:xfrm>
            <a:off x="6503840" y="2544233"/>
            <a:ext cx="5014870" cy="377952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AU" sz="2400" dirty="0">
                <a:solidFill>
                  <a:schemeClr val="tx1"/>
                </a:solidFill>
                <a:effectLst/>
                <a:ea typeface="Calibri" panose="020F0502020204030204" pitchFamily="34" charset="0"/>
                <a:cs typeface="Arial" panose="020B0604020202020204" pitchFamily="34" charset="0"/>
              </a:rPr>
              <a:t>Specific Cohort Providers whose caseload for their nominated cohort </a:t>
            </a:r>
            <a:r>
              <a:rPr lang="en-AU" sz="2400" b="1" dirty="0">
                <a:solidFill>
                  <a:schemeClr val="tx1"/>
                </a:solidFill>
                <a:effectLst/>
                <a:ea typeface="Calibri" panose="020F0502020204030204" pitchFamily="34" charset="0"/>
                <a:cs typeface="Arial" panose="020B0604020202020204" pitchFamily="34" charset="0"/>
              </a:rPr>
              <a:t>is less than 10% of all </a:t>
            </a:r>
            <a:r>
              <a:rPr lang="en-AU" sz="2400" dirty="0">
                <a:solidFill>
                  <a:schemeClr val="tx1"/>
                </a:solidFill>
                <a:ea typeface="Calibri" panose="020F0502020204030204" pitchFamily="34" charset="0"/>
                <a:cs typeface="Arial" panose="020B0604020202020204" pitchFamily="34" charset="0"/>
              </a:rPr>
              <a:t>new program </a:t>
            </a:r>
            <a:r>
              <a:rPr lang="en-AU" sz="2400" dirty="0">
                <a:solidFill>
                  <a:schemeClr val="tx1"/>
                </a:solidFill>
                <a:effectLst/>
                <a:ea typeface="Calibri" panose="020F0502020204030204" pitchFamily="34" charset="0"/>
                <a:cs typeface="Arial" panose="020B0604020202020204" pitchFamily="34" charset="0"/>
              </a:rPr>
              <a:t>business in the ESA</a:t>
            </a:r>
          </a:p>
          <a:p>
            <a:pPr marL="342900" indent="-342900" algn="ctr">
              <a:buFont typeface="Arial" panose="020B0604020202020204" pitchFamily="34" charset="0"/>
              <a:buChar char="•"/>
            </a:pPr>
            <a:endParaRPr lang="en-AU" sz="2400" dirty="0">
              <a:solidFill>
                <a:schemeClr val="tx1"/>
              </a:solidFill>
            </a:endParaRPr>
          </a:p>
          <a:p>
            <a:pPr algn="ctr"/>
            <a:r>
              <a:rPr lang="en-AU" sz="2400" dirty="0">
                <a:solidFill>
                  <a:schemeClr val="tx1"/>
                </a:solidFill>
                <a:cs typeface="Arial" panose="020B0604020202020204" pitchFamily="34" charset="0"/>
              </a:rPr>
              <a:t>Each site in the ESA will have a </a:t>
            </a:r>
            <a:r>
              <a:rPr lang="en-AU" sz="2400" b="1" dirty="0">
                <a:solidFill>
                  <a:schemeClr val="tx1"/>
                </a:solidFill>
                <a:cs typeface="Arial" panose="020B0604020202020204" pitchFamily="34" charset="0"/>
              </a:rPr>
              <a:t>Maximum Caseload </a:t>
            </a:r>
            <a:r>
              <a:rPr lang="en-AU" sz="2400" dirty="0">
                <a:solidFill>
                  <a:schemeClr val="tx1"/>
                </a:solidFill>
                <a:cs typeface="Arial" panose="020B0604020202020204" pitchFamily="34" charset="0"/>
              </a:rPr>
              <a:t>applied</a:t>
            </a:r>
          </a:p>
        </p:txBody>
      </p:sp>
    </p:spTree>
    <p:extLst>
      <p:ext uri="{BB962C8B-B14F-4D97-AF65-F5344CB8AC3E}">
        <p14:creationId xmlns:p14="http://schemas.microsoft.com/office/powerpoint/2010/main" val="1733945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B231192-9B6A-3A36-E09A-F68DD07703BB}"/>
              </a:ext>
            </a:extLst>
          </p:cNvPr>
          <p:cNvSpPr/>
          <p:nvPr/>
        </p:nvSpPr>
        <p:spPr>
          <a:xfrm>
            <a:off x="387351" y="1562664"/>
            <a:ext cx="10753667" cy="4265289"/>
          </a:xfrm>
          <a:prstGeom prst="round2Diag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6E12D5-9C0D-06AB-438E-3C708E53AC27}"/>
              </a:ext>
            </a:extLst>
          </p:cNvPr>
          <p:cNvSpPr>
            <a:spLocks noGrp="1"/>
          </p:cNvSpPr>
          <p:nvPr>
            <p:ph type="title"/>
          </p:nvPr>
        </p:nvSpPr>
        <p:spPr>
          <a:xfrm>
            <a:off x="506414" y="387948"/>
            <a:ext cx="10502478" cy="677108"/>
          </a:xfrm>
        </p:spPr>
        <p:txBody>
          <a:bodyPr/>
          <a:lstStyle/>
          <a:p>
            <a:r>
              <a:rPr lang="en-AU"/>
              <a:t>Adjustment to fees</a:t>
            </a:r>
          </a:p>
        </p:txBody>
      </p:sp>
      <p:sp>
        <p:nvSpPr>
          <p:cNvPr id="3" name="Content Placeholder 2">
            <a:extLst>
              <a:ext uri="{FF2B5EF4-FFF2-40B4-BE49-F238E27FC236}">
                <a16:creationId xmlns:a16="http://schemas.microsoft.com/office/drawing/2014/main" id="{0147A449-BD4B-57FE-69B1-433D70BCC98D}"/>
              </a:ext>
            </a:extLst>
          </p:cNvPr>
          <p:cNvSpPr>
            <a:spLocks noGrp="1"/>
          </p:cNvSpPr>
          <p:nvPr>
            <p:ph idx="1"/>
          </p:nvPr>
        </p:nvSpPr>
        <p:spPr>
          <a:xfrm>
            <a:off x="820909" y="1902364"/>
            <a:ext cx="9603251" cy="3585887"/>
          </a:xfrm>
        </p:spPr>
        <p:txBody>
          <a:bodyPr vert="horz" lIns="0" tIns="0" rIns="0" bIns="0" rtlCol="0" anchor="t">
            <a:noAutofit/>
          </a:bodyPr>
          <a:lstStyle/>
          <a:p>
            <a:pPr marL="514350" indent="-514350" rtl="0">
              <a:lnSpc>
                <a:spcPct val="100000"/>
              </a:lnSpc>
              <a:spcBef>
                <a:spcPts val="1200"/>
              </a:spcBef>
              <a:spcAft>
                <a:spcPts val="1200"/>
              </a:spcAft>
              <a:buFont typeface="Wingdings" panose="020B0604020202020204" pitchFamily="34" charset="0"/>
              <a:buChar char="Ø"/>
            </a:pPr>
            <a:r>
              <a:rPr lang="en-AU" sz="2400" dirty="0">
                <a:effectLst/>
              </a:rPr>
              <a:t>Maintains Budget neutrality.</a:t>
            </a:r>
            <a:endParaRPr lang="en-US" dirty="0">
              <a:ea typeface="Tahoma"/>
              <a:cs typeface="Tahoma"/>
            </a:endParaRPr>
          </a:p>
          <a:p>
            <a:pPr marL="514350" indent="-514350" rtl="0">
              <a:lnSpc>
                <a:spcPct val="100000"/>
              </a:lnSpc>
              <a:spcBef>
                <a:spcPts val="1200"/>
              </a:spcBef>
              <a:spcAft>
                <a:spcPts val="1200"/>
              </a:spcAft>
              <a:buFont typeface="Wingdings" panose="020B0604020202020204" pitchFamily="34" charset="0"/>
              <a:buChar char="Ø"/>
            </a:pPr>
            <a:r>
              <a:rPr lang="en-AU" sz="2400" dirty="0">
                <a:effectLst/>
              </a:rPr>
              <a:t>Indexation applied.</a:t>
            </a:r>
            <a:endParaRPr lang="en-AU" sz="2400" dirty="0">
              <a:effectLst/>
              <a:ea typeface="Tahoma"/>
              <a:cs typeface="Tahoma"/>
            </a:endParaRPr>
          </a:p>
          <a:p>
            <a:pPr marL="514350" indent="-514350">
              <a:lnSpc>
                <a:spcPct val="100000"/>
              </a:lnSpc>
              <a:spcBef>
                <a:spcPts val="1200"/>
              </a:spcBef>
              <a:spcAft>
                <a:spcPts val="1200"/>
              </a:spcAft>
              <a:buFont typeface="Wingdings" panose="020B0604020202020204" pitchFamily="34" charset="0"/>
              <a:buChar char="Ø"/>
            </a:pPr>
            <a:r>
              <a:rPr lang="en-AU" sz="2400" dirty="0">
                <a:effectLst/>
              </a:rPr>
              <a:t>Increase to Outcome Fees, Service Fee amounts maintained.</a:t>
            </a:r>
            <a:endParaRPr lang="en-AU" sz="2400" dirty="0">
              <a:effectLst/>
              <a:ea typeface="Tahoma"/>
              <a:cs typeface="Tahoma"/>
            </a:endParaRPr>
          </a:p>
          <a:p>
            <a:pPr marL="514350" indent="-514350" rtl="0">
              <a:lnSpc>
                <a:spcPct val="100000"/>
              </a:lnSpc>
              <a:spcBef>
                <a:spcPts val="1200"/>
              </a:spcBef>
              <a:spcAft>
                <a:spcPts val="1200"/>
              </a:spcAft>
              <a:buFont typeface="Wingdings" panose="020B0604020202020204" pitchFamily="34" charset="0"/>
              <a:buChar char="Ø"/>
            </a:pPr>
            <a:r>
              <a:rPr lang="en-AU" sz="2400" dirty="0">
                <a:effectLst/>
              </a:rPr>
              <a:t>P</a:t>
            </a:r>
            <a:r>
              <a:rPr lang="en-AU" sz="2400" dirty="0"/>
              <a:t>articipant Investment Funding Model (</a:t>
            </a:r>
            <a:r>
              <a:rPr lang="en-AU" sz="2400" dirty="0" err="1"/>
              <a:t>P</a:t>
            </a:r>
            <a:r>
              <a:rPr lang="en-AU" sz="2400" dirty="0" err="1">
                <a:effectLst/>
              </a:rPr>
              <a:t>IFM</a:t>
            </a:r>
            <a:r>
              <a:rPr lang="en-AU" sz="2400" dirty="0">
                <a:effectLst/>
              </a:rPr>
              <a:t>) re-profiling of current participants (more on this later).</a:t>
            </a:r>
            <a:endParaRPr lang="en-AU" sz="2400" dirty="0">
              <a:effectLst/>
              <a:ea typeface="Tahoma"/>
              <a:cs typeface="Tahoma"/>
            </a:endParaRPr>
          </a:p>
          <a:p>
            <a:pPr marL="514350" indent="-514350" rtl="0">
              <a:lnSpc>
                <a:spcPct val="100000"/>
              </a:lnSpc>
              <a:spcBef>
                <a:spcPts val="1200"/>
              </a:spcBef>
              <a:spcAft>
                <a:spcPts val="1200"/>
              </a:spcAft>
              <a:buFont typeface="Wingdings" panose="020B0604020202020204" pitchFamily="34" charset="0"/>
              <a:buChar char="Ø"/>
            </a:pPr>
            <a:r>
              <a:rPr lang="en-AU" sz="2400" dirty="0">
                <a:effectLst/>
              </a:rPr>
              <a:t>New funding model acknowledges removal of 2-year program limit.</a:t>
            </a:r>
            <a:endParaRPr lang="en-AU" sz="2400" dirty="0">
              <a:effectLst/>
              <a:ea typeface="Tahoma"/>
              <a:cs typeface="Tahoma"/>
            </a:endParaRPr>
          </a:p>
        </p:txBody>
      </p:sp>
    </p:spTree>
    <p:extLst>
      <p:ext uri="{BB962C8B-B14F-4D97-AF65-F5344CB8AC3E}">
        <p14:creationId xmlns:p14="http://schemas.microsoft.com/office/powerpoint/2010/main" val="2469301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E12D5-9C0D-06AB-438E-3C708E53AC27}"/>
              </a:ext>
            </a:extLst>
          </p:cNvPr>
          <p:cNvSpPr>
            <a:spLocks noGrp="1"/>
          </p:cNvSpPr>
          <p:nvPr>
            <p:ph type="title"/>
          </p:nvPr>
        </p:nvSpPr>
        <p:spPr>
          <a:xfrm>
            <a:off x="839788" y="327577"/>
            <a:ext cx="10502478" cy="677108"/>
          </a:xfrm>
        </p:spPr>
        <p:txBody>
          <a:bodyPr/>
          <a:lstStyle/>
          <a:p>
            <a:r>
              <a:rPr lang="en-AU"/>
              <a:t>Overall fee adjustments</a:t>
            </a:r>
          </a:p>
        </p:txBody>
      </p:sp>
      <p:sp>
        <p:nvSpPr>
          <p:cNvPr id="16" name="Rectangle 15">
            <a:extLst>
              <a:ext uri="{FF2B5EF4-FFF2-40B4-BE49-F238E27FC236}">
                <a16:creationId xmlns:a16="http://schemas.microsoft.com/office/drawing/2014/main" id="{25D477AB-A9FB-72D6-CA34-B70F14A65D62}"/>
              </a:ext>
            </a:extLst>
          </p:cNvPr>
          <p:cNvSpPr/>
          <p:nvPr/>
        </p:nvSpPr>
        <p:spPr>
          <a:xfrm>
            <a:off x="3245614" y="1670093"/>
            <a:ext cx="8089719" cy="4099992"/>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lvl="0" algn="ctr"/>
            <a:endParaRPr lang="en-AU" sz="1600" i="1">
              <a:solidFill>
                <a:schemeClr val="bg2"/>
              </a:solidFill>
            </a:endParaRPr>
          </a:p>
        </p:txBody>
      </p:sp>
      <p:sp>
        <p:nvSpPr>
          <p:cNvPr id="17" name="Rectangle 16">
            <a:extLst>
              <a:ext uri="{FF2B5EF4-FFF2-40B4-BE49-F238E27FC236}">
                <a16:creationId xmlns:a16="http://schemas.microsoft.com/office/drawing/2014/main" id="{66A13379-52C6-843C-7895-08654424B71A}"/>
              </a:ext>
            </a:extLst>
          </p:cNvPr>
          <p:cNvSpPr/>
          <p:nvPr/>
        </p:nvSpPr>
        <p:spPr>
          <a:xfrm>
            <a:off x="3580625" y="2870329"/>
            <a:ext cx="7571132" cy="751891"/>
          </a:xfrm>
          <a:prstGeom prst="rect">
            <a:avLst/>
          </a:prstGeom>
          <a:ln/>
        </p:spPr>
        <p:style>
          <a:lnRef idx="0">
            <a:schemeClr val="accent3"/>
          </a:lnRef>
          <a:fillRef idx="3">
            <a:schemeClr val="accent3"/>
          </a:fillRef>
          <a:effectRef idx="3">
            <a:schemeClr val="accent3"/>
          </a:effectRef>
          <a:fontRef idx="minor">
            <a:schemeClr val="lt1"/>
          </a:fontRef>
        </p:style>
        <p:txBody>
          <a:bodyPr lIns="144000" rIns="144000" rtlCol="0" anchor="ctr"/>
          <a:lstStyle/>
          <a:p>
            <a:pPr algn="ctr"/>
            <a:r>
              <a:rPr lang="en-AU">
                <a:solidFill>
                  <a:schemeClr val="tx1"/>
                </a:solidFill>
                <a:ea typeface="Segoe UI" panose="020B0502040204020203" pitchFamily="34" charset="0"/>
                <a:cs typeface="Segoe UI" panose="020B0502040204020203" pitchFamily="34" charset="0"/>
              </a:rPr>
              <a:t>7% increase in 26-Week Outcomes</a:t>
            </a:r>
          </a:p>
        </p:txBody>
      </p:sp>
      <p:sp>
        <p:nvSpPr>
          <p:cNvPr id="18" name="Rectangle 17">
            <a:extLst>
              <a:ext uri="{FF2B5EF4-FFF2-40B4-BE49-F238E27FC236}">
                <a16:creationId xmlns:a16="http://schemas.microsoft.com/office/drawing/2014/main" id="{DDB64BDA-809C-A375-01C4-E305ECF81365}"/>
              </a:ext>
            </a:extLst>
          </p:cNvPr>
          <p:cNvSpPr/>
          <p:nvPr/>
        </p:nvSpPr>
        <p:spPr>
          <a:xfrm>
            <a:off x="3580625" y="3884050"/>
            <a:ext cx="7571132" cy="751891"/>
          </a:xfrm>
          <a:prstGeom prst="rect">
            <a:avLst/>
          </a:prstGeom>
          <a:ln/>
        </p:spPr>
        <p:style>
          <a:lnRef idx="0">
            <a:schemeClr val="accent3"/>
          </a:lnRef>
          <a:fillRef idx="3">
            <a:schemeClr val="accent3"/>
          </a:fillRef>
          <a:effectRef idx="3">
            <a:schemeClr val="accent3"/>
          </a:effectRef>
          <a:fontRef idx="minor">
            <a:schemeClr val="lt1"/>
          </a:fontRef>
        </p:style>
        <p:txBody>
          <a:bodyPr lIns="144000" rIns="144000" rtlCol="0" anchor="ctr"/>
          <a:lstStyle/>
          <a:p>
            <a:pPr lvl="0" algn="ctr"/>
            <a:r>
              <a:rPr lang="en-AU">
                <a:solidFill>
                  <a:schemeClr val="tx1"/>
                </a:solidFill>
                <a:ea typeface="Segoe UI" panose="020B0502040204020203" pitchFamily="34" charset="0"/>
                <a:cs typeface="Segoe UI" panose="020B0502040204020203" pitchFamily="34" charset="0"/>
              </a:rPr>
              <a:t>MID Payment for 12-week Outcomes increased</a:t>
            </a:r>
          </a:p>
        </p:txBody>
      </p:sp>
      <p:sp>
        <p:nvSpPr>
          <p:cNvPr id="19" name="Rectangle 18">
            <a:extLst>
              <a:ext uri="{FF2B5EF4-FFF2-40B4-BE49-F238E27FC236}">
                <a16:creationId xmlns:a16="http://schemas.microsoft.com/office/drawing/2014/main" id="{F0C890FF-19E8-B40E-CE36-ED9173459D36}"/>
              </a:ext>
            </a:extLst>
          </p:cNvPr>
          <p:cNvSpPr/>
          <p:nvPr/>
        </p:nvSpPr>
        <p:spPr>
          <a:xfrm>
            <a:off x="3569543" y="4841212"/>
            <a:ext cx="7571132" cy="794936"/>
          </a:xfrm>
          <a:prstGeom prst="rect">
            <a:avLst/>
          </a:prstGeom>
          <a:ln/>
        </p:spPr>
        <p:style>
          <a:lnRef idx="0">
            <a:schemeClr val="accent3"/>
          </a:lnRef>
          <a:fillRef idx="3">
            <a:schemeClr val="accent3"/>
          </a:fillRef>
          <a:effectRef idx="3">
            <a:schemeClr val="accent3"/>
          </a:effectRef>
          <a:fontRef idx="minor">
            <a:schemeClr val="lt1"/>
          </a:fontRef>
        </p:style>
        <p:txBody>
          <a:bodyPr lIns="144000" rIns="144000" rtlCol="0" anchor="ctr"/>
          <a:lstStyle/>
          <a:p>
            <a:pPr lvl="0" algn="ctr"/>
            <a:r>
              <a:rPr lang="en-AU">
                <a:solidFill>
                  <a:schemeClr val="tx1"/>
                </a:solidFill>
                <a:ea typeface="Segoe UI" panose="020B0502040204020203" pitchFamily="34" charset="0"/>
                <a:cs typeface="Segoe UI" panose="020B0502040204020203" pitchFamily="34" charset="0"/>
              </a:rPr>
              <a:t>No change to Service Fees</a:t>
            </a:r>
          </a:p>
        </p:txBody>
      </p:sp>
      <p:sp>
        <p:nvSpPr>
          <p:cNvPr id="20" name="Rectangle 19">
            <a:extLst>
              <a:ext uri="{FF2B5EF4-FFF2-40B4-BE49-F238E27FC236}">
                <a16:creationId xmlns:a16="http://schemas.microsoft.com/office/drawing/2014/main" id="{EAA709E6-3404-1895-84F5-19F9845C8CDE}"/>
              </a:ext>
            </a:extLst>
          </p:cNvPr>
          <p:cNvSpPr/>
          <p:nvPr/>
        </p:nvSpPr>
        <p:spPr>
          <a:xfrm>
            <a:off x="3580625" y="1779611"/>
            <a:ext cx="7560050" cy="794936"/>
          </a:xfrm>
          <a:prstGeom prst="rect">
            <a:avLst/>
          </a:prstGeom>
          <a:ln/>
        </p:spPr>
        <p:style>
          <a:lnRef idx="0">
            <a:schemeClr val="accent3"/>
          </a:lnRef>
          <a:fillRef idx="3">
            <a:schemeClr val="accent3"/>
          </a:fillRef>
          <a:effectRef idx="3">
            <a:schemeClr val="accent3"/>
          </a:effectRef>
          <a:fontRef idx="minor">
            <a:schemeClr val="lt1"/>
          </a:fontRef>
        </p:style>
        <p:txBody>
          <a:bodyPr lIns="144000" rIns="144000" rtlCol="0" anchor="ctr"/>
          <a:lstStyle/>
          <a:p>
            <a:pPr marL="266700" lvl="1" algn="ctr"/>
            <a:r>
              <a:rPr lang="en-AU">
                <a:solidFill>
                  <a:schemeClr val="tx1"/>
                </a:solidFill>
                <a:cs typeface="Segoe UI" panose="020B0502040204020203" pitchFamily="34" charset="0"/>
              </a:rPr>
              <a:t>21% increase in 12-Week Outcomes</a:t>
            </a:r>
          </a:p>
        </p:txBody>
      </p:sp>
      <p:sp>
        <p:nvSpPr>
          <p:cNvPr id="21" name="Text Placeholder 26">
            <a:extLst>
              <a:ext uri="{FF2B5EF4-FFF2-40B4-BE49-F238E27FC236}">
                <a16:creationId xmlns:a16="http://schemas.microsoft.com/office/drawing/2014/main" id="{7AE5A2CE-E3AC-22CB-BAEB-B8BE9FFBE098}"/>
              </a:ext>
            </a:extLst>
          </p:cNvPr>
          <p:cNvSpPr txBox="1">
            <a:spLocks/>
          </p:cNvSpPr>
          <p:nvPr/>
        </p:nvSpPr>
        <p:spPr>
          <a:xfrm>
            <a:off x="832855" y="1670093"/>
            <a:ext cx="2297424" cy="4099992"/>
          </a:xfrm>
          <a:prstGeom prst="rect">
            <a:avLst/>
          </a:prstGeom>
          <a:ln/>
        </p:spPr>
        <p:style>
          <a:lnRef idx="0">
            <a:schemeClr val="accent6"/>
          </a:lnRef>
          <a:fillRef idx="3">
            <a:schemeClr val="accent6"/>
          </a:fillRef>
          <a:effectRef idx="3">
            <a:schemeClr val="accent6"/>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AU" sz="2400">
                <a:solidFill>
                  <a:schemeClr val="bg1"/>
                </a:solidFill>
                <a:latin typeface="+mn-lt"/>
                <a:cs typeface="Segoe UI"/>
              </a:rPr>
              <a:t>Changes to Fees</a:t>
            </a:r>
            <a:endParaRPr lang="en-US">
              <a:solidFill>
                <a:schemeClr val="bg1"/>
              </a:solidFill>
            </a:endParaRPr>
          </a:p>
        </p:txBody>
      </p:sp>
    </p:spTree>
    <p:extLst>
      <p:ext uri="{BB962C8B-B14F-4D97-AF65-F5344CB8AC3E}">
        <p14:creationId xmlns:p14="http://schemas.microsoft.com/office/powerpoint/2010/main" val="1049801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BD1E-807F-EBEF-7E55-F8FCBEDAFE59}"/>
              </a:ext>
            </a:extLst>
          </p:cNvPr>
          <p:cNvSpPr>
            <a:spLocks noGrp="1"/>
          </p:cNvSpPr>
          <p:nvPr>
            <p:ph type="title"/>
          </p:nvPr>
        </p:nvSpPr>
        <p:spPr>
          <a:xfrm>
            <a:off x="300505" y="148267"/>
            <a:ext cx="11590985" cy="846302"/>
          </a:xfrm>
        </p:spPr>
        <p:txBody>
          <a:bodyPr/>
          <a:lstStyle/>
          <a:p>
            <a:r>
              <a:rPr lang="en-US"/>
              <a:t>Participant Investment Funding Model (PIFM)</a:t>
            </a:r>
          </a:p>
        </p:txBody>
      </p:sp>
      <p:graphicFrame>
        <p:nvGraphicFramePr>
          <p:cNvPr id="3" name="Table 2">
            <a:extLst>
              <a:ext uri="{FF2B5EF4-FFF2-40B4-BE49-F238E27FC236}">
                <a16:creationId xmlns:a16="http://schemas.microsoft.com/office/drawing/2014/main" id="{753A15DC-533D-4790-28B1-A8FA44EC66B8}"/>
              </a:ext>
            </a:extLst>
          </p:cNvPr>
          <p:cNvGraphicFramePr>
            <a:graphicFrameLocks noGrp="1"/>
          </p:cNvGraphicFramePr>
          <p:nvPr>
            <p:extLst>
              <p:ext uri="{D42A27DB-BD31-4B8C-83A1-F6EECF244321}">
                <p14:modId xmlns:p14="http://schemas.microsoft.com/office/powerpoint/2010/main" val="1430203216"/>
              </p:ext>
            </p:extLst>
          </p:nvPr>
        </p:nvGraphicFramePr>
        <p:xfrm>
          <a:off x="417945" y="5170241"/>
          <a:ext cx="10744363" cy="1178560"/>
        </p:xfrm>
        <a:graphic>
          <a:graphicData uri="http://schemas.openxmlformats.org/drawingml/2006/table">
            <a:tbl>
              <a:tblPr firstRow="1" firstCol="1" lastRow="1" bandRow="1"/>
              <a:tblGrid>
                <a:gridCol w="3391243">
                  <a:extLst>
                    <a:ext uri="{9D8B030D-6E8A-4147-A177-3AD203B41FA5}">
                      <a16:colId xmlns:a16="http://schemas.microsoft.com/office/drawing/2014/main" val="2330489436"/>
                    </a:ext>
                  </a:extLst>
                </a:gridCol>
                <a:gridCol w="1470624">
                  <a:extLst>
                    <a:ext uri="{9D8B030D-6E8A-4147-A177-3AD203B41FA5}">
                      <a16:colId xmlns:a16="http://schemas.microsoft.com/office/drawing/2014/main" val="1677871153"/>
                    </a:ext>
                  </a:extLst>
                </a:gridCol>
                <a:gridCol w="1470624">
                  <a:extLst>
                    <a:ext uri="{9D8B030D-6E8A-4147-A177-3AD203B41FA5}">
                      <a16:colId xmlns:a16="http://schemas.microsoft.com/office/drawing/2014/main" val="4177463249"/>
                    </a:ext>
                  </a:extLst>
                </a:gridCol>
                <a:gridCol w="1470624">
                  <a:extLst>
                    <a:ext uri="{9D8B030D-6E8A-4147-A177-3AD203B41FA5}">
                      <a16:colId xmlns:a16="http://schemas.microsoft.com/office/drawing/2014/main" val="905732993"/>
                    </a:ext>
                  </a:extLst>
                </a:gridCol>
                <a:gridCol w="1470624">
                  <a:extLst>
                    <a:ext uri="{9D8B030D-6E8A-4147-A177-3AD203B41FA5}">
                      <a16:colId xmlns:a16="http://schemas.microsoft.com/office/drawing/2014/main" val="3177034617"/>
                    </a:ext>
                  </a:extLst>
                </a:gridCol>
                <a:gridCol w="1470624">
                  <a:extLst>
                    <a:ext uri="{9D8B030D-6E8A-4147-A177-3AD203B41FA5}">
                      <a16:colId xmlns:a16="http://schemas.microsoft.com/office/drawing/2014/main" val="2387606930"/>
                    </a:ext>
                  </a:extLst>
                </a:gridCol>
              </a:tblGrid>
              <a:tr h="336888">
                <a:tc>
                  <a:txBody>
                    <a:bodyPr/>
                    <a:lstStyle/>
                    <a:p>
                      <a:pPr marL="107950" lvl="0" algn="ctr">
                        <a:buNone/>
                      </a:pPr>
                      <a:r>
                        <a:rPr lang="en-AU" sz="1600" b="1" spc="15" dirty="0">
                          <a:solidFill>
                            <a:schemeClr val="bg1"/>
                          </a:solidFill>
                          <a:effectLst/>
                          <a:latin typeface="Tahoma"/>
                          <a:ea typeface="Tahoma"/>
                          <a:cs typeface="Times New Roman"/>
                        </a:rPr>
                        <a:t>Level of Support ($*)</a:t>
                      </a:r>
                      <a:endParaRPr lang="en-AU" sz="1600" spc="15" dirty="0">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a:txBody>
                    <a:bodyPr/>
                    <a:lstStyle/>
                    <a:p>
                      <a:pPr marL="107950" lvl="0" algn="l">
                        <a:buNone/>
                      </a:pPr>
                      <a:r>
                        <a:rPr lang="en-AU" sz="1600" b="1" spc="15">
                          <a:solidFill>
                            <a:schemeClr val="bg1"/>
                          </a:solidFill>
                          <a:effectLst/>
                          <a:latin typeface="Tahoma"/>
                          <a:ea typeface="Tahoma"/>
                          <a:cs typeface="Times New Roman"/>
                        </a:rPr>
                        <a:t>Funding Level 1</a:t>
                      </a:r>
                    </a:p>
                  </a:txBody>
                  <a:tcPr marL="50800" marR="50800" marT="50800" marB="50800">
                    <a:lnL>
                      <a:noFill/>
                    </a:lnL>
                    <a:lnR>
                      <a:noFill/>
                    </a:lnR>
                    <a:lnT>
                      <a:noFill/>
                    </a:lnT>
                    <a:lnB>
                      <a:noFill/>
                    </a:lnB>
                    <a:solidFill>
                      <a:schemeClr val="accent1"/>
                    </a:solidFill>
                  </a:tcPr>
                </a:tc>
                <a:tc>
                  <a:txBody>
                    <a:bodyPr/>
                    <a:lstStyle/>
                    <a:p>
                      <a:pPr marL="107950" marR="0" lvl="0" indent="0" algn="l" rtl="0">
                        <a:lnSpc>
                          <a:spcPct val="100000"/>
                        </a:lnSpc>
                        <a:spcBef>
                          <a:spcPts val="0"/>
                        </a:spcBef>
                        <a:spcAft>
                          <a:spcPts val="0"/>
                        </a:spcAft>
                        <a:buClrTx/>
                        <a:buSzTx/>
                        <a:buFontTx/>
                        <a:buNone/>
                      </a:pPr>
                      <a:r>
                        <a:rPr lang="en-AU" sz="1600" b="1" spc="15">
                          <a:solidFill>
                            <a:schemeClr val="bg1"/>
                          </a:solidFill>
                          <a:effectLst/>
                          <a:latin typeface="+mn-lt"/>
                          <a:ea typeface="Tahoma"/>
                          <a:cs typeface="Times New Roman"/>
                        </a:rPr>
                        <a:t>Funding Level 2</a:t>
                      </a:r>
                    </a:p>
                  </a:txBody>
                  <a:tcPr marL="50800" marR="50800" marT="50800" marB="50800">
                    <a:lnL>
                      <a:noFill/>
                    </a:lnL>
                    <a:lnR>
                      <a:noFill/>
                    </a:lnR>
                    <a:lnT>
                      <a:noFill/>
                    </a:lnT>
                    <a:lnB>
                      <a:noFill/>
                    </a:lnB>
                    <a:solidFill>
                      <a:schemeClr val="accent1"/>
                    </a:solidFill>
                  </a:tcPr>
                </a:tc>
                <a:tc>
                  <a:txBody>
                    <a:bodyPr/>
                    <a:lstStyle/>
                    <a:p>
                      <a:pPr marL="107950" lvl="0" algn="l">
                        <a:buNone/>
                      </a:pPr>
                      <a:r>
                        <a:rPr lang="en-AU" sz="1600" b="1" spc="15">
                          <a:solidFill>
                            <a:schemeClr val="bg1"/>
                          </a:solidFill>
                          <a:effectLst/>
                          <a:latin typeface="+mn-lt"/>
                          <a:ea typeface="Tahoma"/>
                          <a:cs typeface="Times New Roman"/>
                        </a:rPr>
                        <a:t>Funding Level 3</a:t>
                      </a:r>
                    </a:p>
                  </a:txBody>
                  <a:tcPr marL="50800" marR="50800" marT="50800" marB="50800">
                    <a:lnL>
                      <a:noFill/>
                    </a:lnL>
                    <a:lnR>
                      <a:noFill/>
                    </a:lnR>
                    <a:lnT>
                      <a:noFill/>
                    </a:lnT>
                    <a:lnB>
                      <a:noFill/>
                    </a:lnB>
                    <a:solidFill>
                      <a:schemeClr val="accent1"/>
                    </a:solidFill>
                  </a:tcPr>
                </a:tc>
                <a:tc>
                  <a:txBody>
                    <a:bodyPr/>
                    <a:lstStyle/>
                    <a:p>
                      <a:pPr marL="107950" lvl="0" algn="l">
                        <a:buNone/>
                      </a:pPr>
                      <a:r>
                        <a:rPr lang="en-AU" sz="1600" b="1" spc="15">
                          <a:solidFill>
                            <a:schemeClr val="bg1"/>
                          </a:solidFill>
                          <a:effectLst/>
                          <a:latin typeface="+mn-lt"/>
                          <a:ea typeface="Tahoma"/>
                          <a:cs typeface="Times New Roman"/>
                        </a:rPr>
                        <a:t>Funding Level 4</a:t>
                      </a:r>
                    </a:p>
                  </a:txBody>
                  <a:tcPr marL="50799" marR="50799" marT="50799" marB="50799">
                    <a:lnL w="0">
                      <a:noFill/>
                    </a:lnL>
                    <a:lnR w="0">
                      <a:noFill/>
                    </a:lnR>
                    <a:lnT w="0">
                      <a:noFill/>
                    </a:lnT>
                    <a:lnB w="0">
                      <a:noFill/>
                    </a:lnB>
                    <a:solidFill>
                      <a:schemeClr val="accent1"/>
                    </a:solidFill>
                  </a:tcPr>
                </a:tc>
                <a:tc>
                  <a:txBody>
                    <a:bodyPr/>
                    <a:lstStyle/>
                    <a:p>
                      <a:pPr marL="107950" lvl="0" algn="l">
                        <a:buNone/>
                      </a:pPr>
                      <a:r>
                        <a:rPr lang="en-AU" sz="1600" b="1" spc="15">
                          <a:solidFill>
                            <a:schemeClr val="bg1"/>
                          </a:solidFill>
                          <a:effectLst/>
                          <a:latin typeface="+mn-lt"/>
                          <a:ea typeface="Tahoma"/>
                          <a:cs typeface="Times New Roman"/>
                        </a:rPr>
                        <a:t>Funding Level 5</a:t>
                      </a:r>
                    </a:p>
                  </a:txBody>
                  <a:tcPr marL="50799" marR="50799" marT="50799" marB="50799">
                    <a:lnL w="0">
                      <a:noFill/>
                    </a:lnL>
                    <a:lnR w="0">
                      <a:noFill/>
                    </a:lnR>
                    <a:lnT w="0">
                      <a:noFill/>
                    </a:lnT>
                    <a:lnB w="0">
                      <a:noFill/>
                    </a:lnB>
                    <a:solidFill>
                      <a:schemeClr val="accent1"/>
                    </a:solidFill>
                  </a:tcPr>
                </a:tc>
                <a:extLst>
                  <a:ext uri="{0D108BD9-81ED-4DB2-BD59-A6C34878D82A}">
                    <a16:rowId xmlns:a16="http://schemas.microsoft.com/office/drawing/2014/main" val="135254465"/>
                  </a:ext>
                </a:extLst>
              </a:tr>
              <a:tr h="336888">
                <a:tc>
                  <a:txBody>
                    <a:bodyPr/>
                    <a:lstStyle/>
                    <a:p>
                      <a:pPr marL="107950"/>
                      <a:r>
                        <a:rPr lang="en-AU" sz="1600" spc="15" dirty="0">
                          <a:solidFill>
                            <a:schemeClr val="tx1"/>
                          </a:solidFill>
                          <a:effectLst/>
                          <a:latin typeface="Tahoma"/>
                          <a:ea typeface="Tahoma"/>
                          <a:cs typeface="Times New Roman"/>
                        </a:rPr>
                        <a:t>Proportion of participants in each funding level</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algn="ctr"/>
                      <a:r>
                        <a:rPr lang="en-AU" sz="1600" spc="15">
                          <a:solidFill>
                            <a:schemeClr val="tx1"/>
                          </a:solidFill>
                          <a:effectLst/>
                          <a:latin typeface="Tahoma"/>
                          <a:ea typeface="Tahoma"/>
                          <a:cs typeface="Times New Roman"/>
                        </a:rPr>
                        <a:t>5%</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marR="0" lvl="0" indent="0" algn="ctr" defTabSz="914400" rtl="0" eaLnBrk="1" fontAlgn="auto" latinLnBrk="0" hangingPunct="1">
                        <a:lnSpc>
                          <a:spcPct val="100000"/>
                        </a:lnSpc>
                        <a:spcBef>
                          <a:spcPts val="0"/>
                        </a:spcBef>
                        <a:spcAft>
                          <a:spcPts val="0"/>
                        </a:spcAft>
                        <a:buClrTx/>
                        <a:buSzTx/>
                        <a:buFontTx/>
                        <a:buNone/>
                        <a:tabLst/>
                        <a:defRPr/>
                      </a:pPr>
                      <a:r>
                        <a:rPr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20%</a:t>
                      </a:r>
                      <a:endPar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endParaRP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marR="0" lvl="0" indent="0" algn="ctr" defTabSz="914400" rtl="0" eaLnBrk="1" fontAlgn="auto" latinLnBrk="0" hangingPunct="1">
                        <a:lnSpc>
                          <a:spcPct val="100000"/>
                        </a:lnSpc>
                        <a:spcBef>
                          <a:spcPts val="0"/>
                        </a:spcBef>
                        <a:spcAft>
                          <a:spcPts val="0"/>
                        </a:spcAft>
                        <a:buClrTx/>
                        <a:buSzTx/>
                        <a:buFontTx/>
                        <a:buNone/>
                        <a:tabLst/>
                        <a:defRPr/>
                      </a:pPr>
                      <a:r>
                        <a:rPr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25%</a:t>
                      </a:r>
                      <a:endPar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endParaRP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lvl="0" indent="0" algn="ctr" defTabSz="914400">
                        <a:lnSpc>
                          <a:spcPct val="100000"/>
                        </a:lnSpc>
                        <a:spcBef>
                          <a:spcPts val="0"/>
                        </a:spcBef>
                        <a:spcAft>
                          <a:spcPts val="0"/>
                        </a:spcAft>
                        <a:buNone/>
                        <a:tabLst/>
                        <a:defRPr/>
                      </a:pPr>
                      <a:r>
                        <a:rPr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25%</a:t>
                      </a:r>
                      <a:endPar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endParaRPr>
                    </a:p>
                  </a:txBody>
                  <a:tcPr marL="50799" marR="50799" marT="50799" marB="50799" anchor="ctr">
                    <a:lnL w="0">
                      <a:noFill/>
                    </a:lnL>
                    <a:lnR w="0">
                      <a:noFill/>
                    </a:lnR>
                    <a:lnT w="0">
                      <a:noFill/>
                    </a:lnT>
                    <a:lnB w="12700">
                      <a:solidFill>
                        <a:srgbClr val="D9D9D6"/>
                      </a:solidFill>
                    </a:lnB>
                    <a:noFill/>
                  </a:tcPr>
                </a:tc>
                <a:tc>
                  <a:txBody>
                    <a:bodyPr/>
                    <a:lstStyle/>
                    <a:p>
                      <a:pPr marL="107950" lvl="0" indent="0" algn="ctr" defTabSz="914400">
                        <a:lnSpc>
                          <a:spcPct val="100000"/>
                        </a:lnSpc>
                        <a:spcBef>
                          <a:spcPts val="0"/>
                        </a:spcBef>
                        <a:spcAft>
                          <a:spcPts val="0"/>
                        </a:spcAft>
                        <a:buNone/>
                        <a:tabLst/>
                        <a:defRPr/>
                      </a:pPr>
                      <a:r>
                        <a:rPr lang="en-AU" sz="1600" b="0" i="0" u="none" strike="noStrike" kern="1200" cap="none" spc="15" normalizeH="0" baseline="0" noProof="0" dirty="0">
                          <a:ln>
                            <a:noFill/>
                          </a:ln>
                          <a:solidFill>
                            <a:prstClr val="black"/>
                          </a:solidFill>
                          <a:effectLst/>
                          <a:highlight>
                            <a:srgbClr val="FFFFFF"/>
                          </a:highlight>
                          <a:uLnTx/>
                          <a:uFillTx/>
                          <a:latin typeface="Tahoma"/>
                          <a:ea typeface="Tahoma"/>
                          <a:cs typeface="Times New Roman"/>
                        </a:rPr>
                        <a:t>25%</a:t>
                      </a:r>
                      <a:endParaRPr kumimoji="0" lang="en-AU" sz="1600" b="0" i="0" u="none" strike="noStrike" kern="1200" cap="none" spc="15" normalizeH="0" baseline="0" noProof="0" dirty="0">
                        <a:ln>
                          <a:noFill/>
                        </a:ln>
                        <a:solidFill>
                          <a:prstClr val="black"/>
                        </a:solidFill>
                        <a:effectLst/>
                        <a:highlight>
                          <a:srgbClr val="FFFFFF"/>
                        </a:highlight>
                        <a:uLnTx/>
                        <a:uFillTx/>
                        <a:latin typeface="Tahoma"/>
                        <a:ea typeface="Tahoma"/>
                        <a:cs typeface="Times New Roman"/>
                      </a:endParaRPr>
                    </a:p>
                  </a:txBody>
                  <a:tcPr marL="50799" marR="50799" marT="50799" marB="50799" anchor="ctr">
                    <a:lnL w="0">
                      <a:noFill/>
                    </a:lnL>
                    <a:lnR w="0">
                      <a:noFill/>
                    </a:lnR>
                    <a:lnT w="0">
                      <a:noFill/>
                    </a:lnT>
                    <a:lnB w="12700">
                      <a:solidFill>
                        <a:srgbClr val="D9D9D6"/>
                      </a:solidFill>
                    </a:lnB>
                    <a:noFill/>
                  </a:tcPr>
                </a:tc>
                <a:extLst>
                  <a:ext uri="{0D108BD9-81ED-4DB2-BD59-A6C34878D82A}">
                    <a16:rowId xmlns:a16="http://schemas.microsoft.com/office/drawing/2014/main" val="1913006928"/>
                  </a:ext>
                </a:extLst>
              </a:tr>
            </a:tbl>
          </a:graphicData>
        </a:graphic>
      </p:graphicFrame>
      <p:sp>
        <p:nvSpPr>
          <p:cNvPr id="7" name="TextBox 6">
            <a:extLst>
              <a:ext uri="{FF2B5EF4-FFF2-40B4-BE49-F238E27FC236}">
                <a16:creationId xmlns:a16="http://schemas.microsoft.com/office/drawing/2014/main" id="{370F7F1C-E01B-3D3E-4470-C10F09E1DE6D}"/>
              </a:ext>
            </a:extLst>
          </p:cNvPr>
          <p:cNvSpPr txBox="1"/>
          <p:nvPr/>
        </p:nvSpPr>
        <p:spPr>
          <a:xfrm>
            <a:off x="420798" y="4800910"/>
            <a:ext cx="9705647" cy="369332"/>
          </a:xfrm>
          <a:prstGeom prst="rect">
            <a:avLst/>
          </a:prstGeom>
          <a:noFill/>
        </p:spPr>
        <p:txBody>
          <a:bodyPr wrap="square" lIns="91440" tIns="45720" rIns="91440" bIns="45720" rtlCol="0" anchor="t">
            <a:spAutoFit/>
          </a:bodyPr>
          <a:lstStyle/>
          <a:p>
            <a:r>
              <a:rPr lang="en-AU" b="1" dirty="0">
                <a:ea typeface="Tahoma"/>
                <a:cs typeface="Tahoma"/>
              </a:rPr>
              <a:t>Distribution of participants at each band in the new model is designed to be:</a:t>
            </a:r>
          </a:p>
        </p:txBody>
      </p:sp>
      <p:sp>
        <p:nvSpPr>
          <p:cNvPr id="8" name="Content Placeholder 2">
            <a:extLst>
              <a:ext uri="{FF2B5EF4-FFF2-40B4-BE49-F238E27FC236}">
                <a16:creationId xmlns:a16="http://schemas.microsoft.com/office/drawing/2014/main" id="{4D32393D-75D5-273B-F422-D9437DF62717}"/>
              </a:ext>
            </a:extLst>
          </p:cNvPr>
          <p:cNvSpPr txBox="1">
            <a:spLocks/>
          </p:cNvSpPr>
          <p:nvPr/>
        </p:nvSpPr>
        <p:spPr>
          <a:xfrm>
            <a:off x="417215" y="1163390"/>
            <a:ext cx="11046004" cy="3644494"/>
          </a:xfrm>
          <a:prstGeom prst="rect">
            <a:avLst/>
          </a:prstGeom>
          <a:solidFill>
            <a:schemeClr val="accent6"/>
          </a:solidFill>
        </p:spPr>
        <p:style>
          <a:lnRef idx="0">
            <a:schemeClr val="accent3"/>
          </a:lnRef>
          <a:fillRef idx="3">
            <a:schemeClr val="accent3"/>
          </a:fillRef>
          <a:effectRef idx="3">
            <a:schemeClr val="accent3"/>
          </a:effectRef>
          <a:fontRef idx="minor">
            <a:schemeClr val="lt1"/>
          </a:fontRef>
        </p:style>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lt1"/>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lt1"/>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lt1"/>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l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lt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lt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9pPr>
          </a:lstStyle>
          <a:p>
            <a:pPr marL="171450">
              <a:lnSpc>
                <a:spcPct val="100000"/>
              </a:lnSpc>
              <a:spcBef>
                <a:spcPts val="0"/>
              </a:spcBef>
            </a:pPr>
            <a:r>
              <a:rPr lang="en-AU" sz="2200">
                <a:ea typeface="Tahoma"/>
                <a:cs typeface="Tahoma"/>
              </a:rPr>
              <a:t>The Participant Investment Funding Model replaces the Risk Adjusted Funding Model:</a:t>
            </a:r>
          </a:p>
          <a:p>
            <a:pPr marL="514350" indent="-342900">
              <a:lnSpc>
                <a:spcPct val="100000"/>
              </a:lnSpc>
              <a:spcBef>
                <a:spcPts val="1200"/>
              </a:spcBef>
              <a:buFont typeface="Wingdings" panose="05000000000000000000" pitchFamily="2" charset="2"/>
              <a:buChar char="Ø"/>
            </a:pPr>
            <a:r>
              <a:rPr lang="en-AU" sz="2200">
                <a:ea typeface="Tahoma"/>
                <a:cs typeface="Tahoma"/>
              </a:rPr>
              <a:t>Simplified with fewer variables.</a:t>
            </a:r>
          </a:p>
          <a:p>
            <a:pPr marL="514350" indent="-342900">
              <a:lnSpc>
                <a:spcPct val="100000"/>
              </a:lnSpc>
              <a:spcBef>
                <a:spcPts val="1200"/>
              </a:spcBef>
              <a:buFont typeface="Wingdings" panose="05000000000000000000" pitchFamily="2" charset="2"/>
              <a:buChar char="Ø"/>
            </a:pPr>
            <a:r>
              <a:rPr lang="en-AU" sz="2200">
                <a:ea typeface="Tahoma"/>
                <a:cs typeface="Tahoma"/>
              </a:rPr>
              <a:t>Captures recent DES experience and future expected experience.</a:t>
            </a:r>
          </a:p>
          <a:p>
            <a:pPr marL="514350" indent="-342900">
              <a:lnSpc>
                <a:spcPct val="100000"/>
              </a:lnSpc>
              <a:spcBef>
                <a:spcPts val="1200"/>
              </a:spcBef>
              <a:buFont typeface="Wingdings" panose="05000000000000000000" pitchFamily="2" charset="2"/>
              <a:buChar char="Ø"/>
            </a:pPr>
            <a:r>
              <a:rPr lang="en-AU" sz="2200">
                <a:ea typeface="Tahoma"/>
                <a:cs typeface="Tahoma"/>
              </a:rPr>
              <a:t>Removes allowance types and Jobseeker Classification Index Score (JSCI) score.</a:t>
            </a:r>
          </a:p>
          <a:p>
            <a:pPr marL="514350" indent="-342900">
              <a:lnSpc>
                <a:spcPct val="100000"/>
              </a:lnSpc>
              <a:spcBef>
                <a:spcPts val="1200"/>
              </a:spcBef>
              <a:buFont typeface="Wingdings" panose="05000000000000000000" pitchFamily="2" charset="2"/>
              <a:buChar char="Ø"/>
            </a:pPr>
            <a:r>
              <a:rPr lang="en-AU" sz="2200">
                <a:ea typeface="Tahoma"/>
                <a:cs typeface="Tahoma"/>
              </a:rPr>
              <a:t>Updated Volunteer, Cultural and Language Diversity, Ex-Offender and Indigenous variables.</a:t>
            </a:r>
          </a:p>
          <a:p>
            <a:pPr marL="514350" indent="-342900">
              <a:lnSpc>
                <a:spcPct val="100000"/>
              </a:lnSpc>
              <a:spcBef>
                <a:spcPts val="1200"/>
              </a:spcBef>
              <a:buFont typeface="Wingdings" panose="05000000000000000000" pitchFamily="2" charset="2"/>
              <a:buChar char="Ø"/>
            </a:pPr>
            <a:r>
              <a:rPr lang="en-AU" sz="2200">
                <a:ea typeface="Tahoma"/>
                <a:cs typeface="Tahoma"/>
              </a:rPr>
              <a:t>Updated regional employment market factors.</a:t>
            </a:r>
          </a:p>
          <a:p>
            <a:pPr marL="514350" indent="-342900">
              <a:lnSpc>
                <a:spcPct val="100000"/>
              </a:lnSpc>
              <a:spcBef>
                <a:spcPts val="1200"/>
              </a:spcBef>
              <a:buFont typeface="Wingdings" panose="05000000000000000000" pitchFamily="2" charset="2"/>
              <a:buChar char="Ø"/>
            </a:pPr>
            <a:r>
              <a:rPr lang="en-AU" sz="2200">
                <a:ea typeface="Tahoma"/>
                <a:cs typeface="Tahoma"/>
              </a:rPr>
              <a:t>Refined variable of time since last employment.</a:t>
            </a:r>
          </a:p>
          <a:p>
            <a:pPr marL="514350" indent="-342900">
              <a:lnSpc>
                <a:spcPct val="100000"/>
              </a:lnSpc>
              <a:spcBef>
                <a:spcPts val="600"/>
              </a:spcBef>
              <a:buFont typeface="Wingdings" panose="05000000000000000000" pitchFamily="2" charset="2"/>
              <a:buChar char="Ø"/>
            </a:pPr>
            <a:endParaRPr lang="en-AU" sz="2200">
              <a:ea typeface="Tahoma"/>
              <a:cs typeface="Tahoma"/>
            </a:endParaRPr>
          </a:p>
          <a:p>
            <a:pPr marL="514350" indent="-342900">
              <a:lnSpc>
                <a:spcPct val="150000"/>
              </a:lnSpc>
              <a:spcAft>
                <a:spcPts val="1000"/>
              </a:spcAft>
              <a:buFont typeface="Wingdings" panose="05000000000000000000" pitchFamily="2" charset="2"/>
              <a:buChar char="Ø"/>
            </a:pPr>
            <a:endParaRPr lang="en-AU" sz="2200">
              <a:ea typeface="Tahoma"/>
              <a:cs typeface="Tahoma"/>
            </a:endParaRPr>
          </a:p>
        </p:txBody>
      </p:sp>
    </p:spTree>
    <p:extLst>
      <p:ext uri="{BB962C8B-B14F-4D97-AF65-F5344CB8AC3E}">
        <p14:creationId xmlns:p14="http://schemas.microsoft.com/office/powerpoint/2010/main" val="56050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D80E4-FED0-8F51-CD40-2AB43E1BAE00}"/>
              </a:ext>
            </a:extLst>
          </p:cNvPr>
          <p:cNvSpPr>
            <a:spLocks noGrp="1"/>
          </p:cNvSpPr>
          <p:nvPr>
            <p:ph type="title"/>
          </p:nvPr>
        </p:nvSpPr>
        <p:spPr>
          <a:xfrm>
            <a:off x="618808" y="201847"/>
            <a:ext cx="10502478" cy="677108"/>
          </a:xfrm>
        </p:spPr>
        <p:txBody>
          <a:bodyPr/>
          <a:lstStyle/>
          <a:p>
            <a:r>
              <a:rPr lang="en-AU"/>
              <a:t>PIFM – Transition to new program</a:t>
            </a:r>
          </a:p>
        </p:txBody>
      </p:sp>
      <p:sp>
        <p:nvSpPr>
          <p:cNvPr id="3" name="Content Placeholder 2">
            <a:extLst>
              <a:ext uri="{FF2B5EF4-FFF2-40B4-BE49-F238E27FC236}">
                <a16:creationId xmlns:a16="http://schemas.microsoft.com/office/drawing/2014/main" id="{8212FB4D-CD92-5AD9-7DD0-A78A012D1CE7}"/>
              </a:ext>
            </a:extLst>
          </p:cNvPr>
          <p:cNvSpPr>
            <a:spLocks noGrp="1"/>
          </p:cNvSpPr>
          <p:nvPr>
            <p:ph idx="1"/>
          </p:nvPr>
        </p:nvSpPr>
        <p:spPr>
          <a:xfrm>
            <a:off x="514985" y="1129983"/>
            <a:ext cx="10618788" cy="4972434"/>
          </a:xfrm>
          <a:prstGeom prst="round2DiagRect">
            <a:avLst/>
          </a:prstGeom>
        </p:spPr>
        <p:style>
          <a:lnRef idx="0">
            <a:schemeClr val="accent2"/>
          </a:lnRef>
          <a:fillRef idx="3">
            <a:schemeClr val="accent2"/>
          </a:fillRef>
          <a:effectRef idx="3">
            <a:schemeClr val="accent2"/>
          </a:effectRef>
          <a:fontRef idx="minor">
            <a:schemeClr val="lt1"/>
          </a:fontRef>
        </p:style>
        <p:txBody>
          <a:bodyPr vert="horz" lIns="0" tIns="0" rIns="0" bIns="0" rtlCol="0" anchor="t">
            <a:noAutofit/>
          </a:bodyPr>
          <a:lstStyle/>
          <a:p>
            <a:pPr marL="514350" indent="-342900">
              <a:lnSpc>
                <a:spcPct val="150000"/>
              </a:lnSpc>
              <a:spcBef>
                <a:spcPts val="600"/>
              </a:spcBef>
              <a:spcAft>
                <a:spcPts val="600"/>
              </a:spcAft>
              <a:buFont typeface="Wingdings" panose="020B0604020202020204" pitchFamily="34" charset="0"/>
              <a:buChar char="Ø"/>
            </a:pPr>
            <a:r>
              <a:rPr lang="en-AU" sz="2200" dirty="0"/>
              <a:t>Current participants will be re-profiled under the new Participant Investment Funding Model.</a:t>
            </a:r>
            <a:endParaRPr lang="en-US" dirty="0">
              <a:ea typeface="Tahoma"/>
              <a:cs typeface="Tahoma"/>
            </a:endParaRPr>
          </a:p>
          <a:p>
            <a:pPr marL="514350" indent="-342900">
              <a:lnSpc>
                <a:spcPct val="150000"/>
              </a:lnSpc>
              <a:spcBef>
                <a:spcPts val="600"/>
              </a:spcBef>
              <a:spcAft>
                <a:spcPts val="600"/>
              </a:spcAft>
              <a:buFont typeface="Wingdings" panose="020B0604020202020204" pitchFamily="34" charset="0"/>
              <a:buChar char="Ø"/>
            </a:pPr>
            <a:r>
              <a:rPr lang="en-AU" sz="2200" dirty="0"/>
              <a:t>Some participants will have a different funding level from 1 July 2025.</a:t>
            </a:r>
            <a:endParaRPr lang="en-AU" sz="2200" dirty="0">
              <a:ea typeface="Tahoma"/>
              <a:cs typeface="Tahoma"/>
            </a:endParaRPr>
          </a:p>
          <a:p>
            <a:pPr marL="514350" indent="-342900">
              <a:lnSpc>
                <a:spcPct val="100000"/>
              </a:lnSpc>
              <a:spcBef>
                <a:spcPts val="600"/>
              </a:spcBef>
              <a:spcAft>
                <a:spcPts val="600"/>
              </a:spcAft>
              <a:buFont typeface="Wingdings" panose="020B0604020202020204" pitchFamily="34" charset="0"/>
              <a:buChar char="Ø"/>
            </a:pPr>
            <a:r>
              <a:rPr lang="en-AU" sz="2200" dirty="0"/>
              <a:t>It is important this is done to minimise impacts of continuing with current program funding level distribution.</a:t>
            </a:r>
            <a:endParaRPr lang="en-AU" sz="2200" dirty="0">
              <a:ea typeface="Tahoma"/>
              <a:cs typeface="Tahoma"/>
            </a:endParaRPr>
          </a:p>
          <a:p>
            <a:pPr marL="514350" indent="-342900">
              <a:lnSpc>
                <a:spcPct val="150000"/>
              </a:lnSpc>
              <a:spcBef>
                <a:spcPts val="600"/>
              </a:spcBef>
              <a:spcAft>
                <a:spcPts val="600"/>
              </a:spcAft>
              <a:buFont typeface="Wingdings" panose="020B0604020202020204" pitchFamily="34" charset="0"/>
              <a:buChar char="Ø"/>
            </a:pPr>
            <a:r>
              <a:rPr lang="en-AU" sz="2200" dirty="0"/>
              <a:t>It is the fairest approach under a new funding and program model.</a:t>
            </a:r>
            <a:endParaRPr lang="en-AU" sz="2200" dirty="0">
              <a:ea typeface="Tahoma"/>
              <a:cs typeface="Tahoma"/>
            </a:endParaRPr>
          </a:p>
          <a:p>
            <a:pPr marL="514350" indent="-342900">
              <a:lnSpc>
                <a:spcPct val="100000"/>
              </a:lnSpc>
              <a:spcBef>
                <a:spcPts val="600"/>
              </a:spcBef>
              <a:spcAft>
                <a:spcPts val="600"/>
              </a:spcAft>
              <a:buFont typeface="Wingdings" panose="020B0604020202020204" pitchFamily="34" charset="0"/>
              <a:buChar char="Ø"/>
            </a:pPr>
            <a:r>
              <a:rPr lang="en-AU" sz="2200" dirty="0"/>
              <a:t>Participants in Post Placement Support or Ongoing Support will not be re-profiled and will maintain their current funding level, unless they return to Pre-Employment supports after transition.</a:t>
            </a:r>
            <a:endParaRPr lang="en-AU" sz="2200" dirty="0">
              <a:ea typeface="Tahoma"/>
              <a:cs typeface="Tahoma"/>
            </a:endParaRPr>
          </a:p>
        </p:txBody>
      </p:sp>
    </p:spTree>
    <p:extLst>
      <p:ext uri="{BB962C8B-B14F-4D97-AF65-F5344CB8AC3E}">
        <p14:creationId xmlns:p14="http://schemas.microsoft.com/office/powerpoint/2010/main" val="3272897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D701-B82E-43BC-22F5-56F006583026}"/>
              </a:ext>
            </a:extLst>
          </p:cNvPr>
          <p:cNvSpPr>
            <a:spLocks noGrp="1"/>
          </p:cNvSpPr>
          <p:nvPr>
            <p:ph type="title"/>
          </p:nvPr>
        </p:nvSpPr>
        <p:spPr>
          <a:xfrm>
            <a:off x="689393" y="331337"/>
            <a:ext cx="10502478" cy="677108"/>
          </a:xfrm>
        </p:spPr>
        <p:txBody>
          <a:bodyPr wrap="square" anchor="b">
            <a:normAutofit/>
          </a:bodyPr>
          <a:lstStyle/>
          <a:p>
            <a:r>
              <a:rPr lang="en-AU"/>
              <a:t>Impacts of PIFM re-profiling </a:t>
            </a:r>
          </a:p>
        </p:txBody>
      </p:sp>
      <p:sp>
        <p:nvSpPr>
          <p:cNvPr id="3" name="Content Placeholder 2">
            <a:extLst>
              <a:ext uri="{FF2B5EF4-FFF2-40B4-BE49-F238E27FC236}">
                <a16:creationId xmlns:a16="http://schemas.microsoft.com/office/drawing/2014/main" id="{A101FD7F-1D87-D582-A00E-761737C73946}"/>
              </a:ext>
            </a:extLst>
          </p:cNvPr>
          <p:cNvSpPr>
            <a:spLocks noGrp="1"/>
          </p:cNvSpPr>
          <p:nvPr>
            <p:ph sz="quarter" idx="12"/>
          </p:nvPr>
        </p:nvSpPr>
        <p:spPr>
          <a:xfrm>
            <a:off x="839788" y="1808163"/>
            <a:ext cx="10701588" cy="4141787"/>
          </a:xfrm>
        </p:spPr>
        <p:txBody>
          <a:bodyPr vert="horz" lIns="0" tIns="0" rIns="0" bIns="0" rtlCol="0" anchor="t">
            <a:normAutofit/>
          </a:bodyPr>
          <a:lstStyle/>
          <a:p>
            <a:endParaRPr lang="en-AU" b="1">
              <a:ea typeface="Tahoma"/>
              <a:cs typeface="Tahoma"/>
            </a:endParaRPr>
          </a:p>
          <a:p>
            <a:endParaRPr lang="en-AU" b="1">
              <a:highlight>
                <a:srgbClr val="FFFF00"/>
              </a:highlight>
            </a:endParaRPr>
          </a:p>
          <a:p>
            <a:endParaRPr lang="en-AU">
              <a:highlight>
                <a:srgbClr val="FFFF00"/>
              </a:highlight>
            </a:endParaRPr>
          </a:p>
        </p:txBody>
      </p:sp>
      <p:graphicFrame>
        <p:nvGraphicFramePr>
          <p:cNvPr id="6" name="Table 5">
            <a:extLst>
              <a:ext uri="{FF2B5EF4-FFF2-40B4-BE49-F238E27FC236}">
                <a16:creationId xmlns:a16="http://schemas.microsoft.com/office/drawing/2014/main" id="{985F66D3-27A0-043B-FB2C-5C54D2123646}"/>
              </a:ext>
            </a:extLst>
          </p:cNvPr>
          <p:cNvGraphicFramePr>
            <a:graphicFrameLocks noGrp="1"/>
          </p:cNvGraphicFramePr>
          <p:nvPr>
            <p:extLst>
              <p:ext uri="{D42A27DB-BD31-4B8C-83A1-F6EECF244321}">
                <p14:modId xmlns:p14="http://schemas.microsoft.com/office/powerpoint/2010/main" val="1288059554"/>
              </p:ext>
            </p:extLst>
          </p:nvPr>
        </p:nvGraphicFramePr>
        <p:xfrm>
          <a:off x="3850105" y="2180385"/>
          <a:ext cx="7840294" cy="4141782"/>
        </p:xfrm>
        <a:graphic>
          <a:graphicData uri="http://schemas.openxmlformats.org/drawingml/2006/table">
            <a:tbl>
              <a:tblPr bandRow="1">
                <a:tableStyleId>{7DA834AB-767B-4E65-B5A6-EF2CF86DF1BC}</a:tableStyleId>
              </a:tblPr>
              <a:tblGrid>
                <a:gridCol w="1120042">
                  <a:extLst>
                    <a:ext uri="{9D8B030D-6E8A-4147-A177-3AD203B41FA5}">
                      <a16:colId xmlns:a16="http://schemas.microsoft.com/office/drawing/2014/main" val="3983642579"/>
                    </a:ext>
                  </a:extLst>
                </a:gridCol>
                <a:gridCol w="1120042">
                  <a:extLst>
                    <a:ext uri="{9D8B030D-6E8A-4147-A177-3AD203B41FA5}">
                      <a16:colId xmlns:a16="http://schemas.microsoft.com/office/drawing/2014/main" val="2632538763"/>
                    </a:ext>
                  </a:extLst>
                </a:gridCol>
                <a:gridCol w="1120042">
                  <a:extLst>
                    <a:ext uri="{9D8B030D-6E8A-4147-A177-3AD203B41FA5}">
                      <a16:colId xmlns:a16="http://schemas.microsoft.com/office/drawing/2014/main" val="3949770102"/>
                    </a:ext>
                  </a:extLst>
                </a:gridCol>
                <a:gridCol w="1120042">
                  <a:extLst>
                    <a:ext uri="{9D8B030D-6E8A-4147-A177-3AD203B41FA5}">
                      <a16:colId xmlns:a16="http://schemas.microsoft.com/office/drawing/2014/main" val="1224532760"/>
                    </a:ext>
                  </a:extLst>
                </a:gridCol>
                <a:gridCol w="1120042">
                  <a:extLst>
                    <a:ext uri="{9D8B030D-6E8A-4147-A177-3AD203B41FA5}">
                      <a16:colId xmlns:a16="http://schemas.microsoft.com/office/drawing/2014/main" val="1103802588"/>
                    </a:ext>
                  </a:extLst>
                </a:gridCol>
                <a:gridCol w="1120042">
                  <a:extLst>
                    <a:ext uri="{9D8B030D-6E8A-4147-A177-3AD203B41FA5}">
                      <a16:colId xmlns:a16="http://schemas.microsoft.com/office/drawing/2014/main" val="2819963187"/>
                    </a:ext>
                  </a:extLst>
                </a:gridCol>
                <a:gridCol w="1120042">
                  <a:extLst>
                    <a:ext uri="{9D8B030D-6E8A-4147-A177-3AD203B41FA5}">
                      <a16:colId xmlns:a16="http://schemas.microsoft.com/office/drawing/2014/main" val="956686210"/>
                    </a:ext>
                  </a:extLst>
                </a:gridCol>
              </a:tblGrid>
              <a:tr h="460198">
                <a:tc>
                  <a:txBody>
                    <a:bodyPr/>
                    <a:lstStyle/>
                    <a:p>
                      <a:pPr algn="ctr" fontAlgn="auto">
                        <a:lnSpc>
                          <a:spcPts val="2175"/>
                        </a:lnSpc>
                      </a:pPr>
                      <a:r>
                        <a:rPr lang="en-US" sz="1600" b="1" kern="1200" spc="15">
                          <a:solidFill>
                            <a:schemeClr val="bg1"/>
                          </a:solidFill>
                          <a:effectLst/>
                          <a:highlight>
                            <a:srgbClr val="005A70"/>
                          </a:highlight>
                          <a:latin typeface="Tahoma"/>
                          <a:ea typeface="Tahoma"/>
                          <a:cs typeface="Times New Roman"/>
                        </a:rPr>
                        <a:t>RAFL</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gridSpan="6">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New PIFM Level</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extLst>
                  <a:ext uri="{0D108BD9-81ED-4DB2-BD59-A6C34878D82A}">
                    <a16:rowId xmlns:a16="http://schemas.microsoft.com/office/drawing/2014/main" val="3365678652"/>
                  </a:ext>
                </a:extLst>
              </a:tr>
              <a:tr h="460198">
                <a:tc>
                  <a:txBody>
                    <a:bodyPr/>
                    <a:lstStyle/>
                    <a:p>
                      <a:pPr lvl="0" algn="l">
                        <a:lnSpc>
                          <a:spcPts val="2175"/>
                        </a:lnSpc>
                        <a:buNone/>
                      </a:pPr>
                      <a:endParaRPr lang="en-US" sz="1800" b="1" i="0">
                        <a:solidFill>
                          <a:srgbClr val="FFFFFF"/>
                        </a:solidFill>
                        <a:effectLst/>
                        <a:latin typeface="Tahoma"/>
                      </a:endParaRPr>
                    </a:p>
                  </a:txBody>
                  <a:tcPr>
                    <a:lnL w="12221" cap="flat" cmpd="sng" algn="ctr">
                      <a:solidFill>
                        <a:srgbClr val="FFFFFF"/>
                      </a:solidFill>
                      <a:prstDash val="solid"/>
                      <a:round/>
                      <a:headEnd type="none" w="med" len="med"/>
                      <a:tailEnd type="none" w="med" len="med"/>
                    </a:lnL>
                    <a:lnR w="12221">
                      <a:solidFill>
                        <a:srgbClr val="FFFFFF"/>
                      </a:solidFill>
                    </a:lnR>
                    <a:lnT w="12221" cap="flat" cmpd="sng" algn="ctr">
                      <a:solidFill>
                        <a:srgbClr val="005A70"/>
                      </a:solidFill>
                      <a:prstDash val="solid"/>
                      <a:round/>
                      <a:headEnd type="none" w="med" len="med"/>
                      <a:tailEnd type="none" w="med" len="med"/>
                    </a:lnT>
                    <a:lnB w="12221" cap="flat" cmpd="sng" algn="ctr">
                      <a:solidFill>
                        <a:srgbClr val="005A70"/>
                      </a:solidFill>
                      <a:prstDash val="solid"/>
                      <a:round/>
                      <a:headEnd type="none" w="med" len="med"/>
                      <a:tailEnd type="none" w="med" len="med"/>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1</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2</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3</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4</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5</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tc>
                  <a:txBody>
                    <a:bodyPr/>
                    <a:lstStyle/>
                    <a:p>
                      <a:pPr marL="0" lvl="0" algn="ctr" defTabSz="914400" rtl="0" eaLnBrk="1" latinLnBrk="0" hangingPunct="1">
                        <a:lnSpc>
                          <a:spcPts val="2175"/>
                        </a:lnSpc>
                        <a:buNone/>
                      </a:pPr>
                      <a:r>
                        <a:rPr lang="en-US" sz="1600" b="1" kern="1200" spc="15">
                          <a:solidFill>
                            <a:schemeClr val="bg1"/>
                          </a:solidFill>
                          <a:effectLst/>
                          <a:highlight>
                            <a:srgbClr val="005A70"/>
                          </a:highlight>
                          <a:latin typeface="Tahoma"/>
                          <a:ea typeface="Tahoma"/>
                          <a:cs typeface="Times New Roman"/>
                        </a:rPr>
                        <a:t>Total</a:t>
                      </a:r>
                    </a:p>
                  </a:txBody>
                  <a:tcPr>
                    <a:lnL w="12221">
                      <a:solidFill>
                        <a:srgbClr val="FFFFFF"/>
                      </a:solidFill>
                    </a:lnL>
                    <a:lnR w="12221">
                      <a:solidFill>
                        <a:srgbClr val="FFFFFF"/>
                      </a:solidFill>
                    </a:lnR>
                    <a:lnT w="12221">
                      <a:solidFill>
                        <a:srgbClr val="005A70"/>
                      </a:solidFill>
                    </a:lnT>
                    <a:lnB w="12221">
                      <a:solidFill>
                        <a:srgbClr val="005A70"/>
                      </a:solidFill>
                    </a:lnB>
                    <a:solidFill>
                      <a:srgbClr val="005A70"/>
                    </a:solidFill>
                  </a:tcPr>
                </a:tc>
                <a:extLst>
                  <a:ext uri="{0D108BD9-81ED-4DB2-BD59-A6C34878D82A}">
                    <a16:rowId xmlns:a16="http://schemas.microsoft.com/office/drawing/2014/main" val="1696554913"/>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1</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005A70"/>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40%</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49%</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9%</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0%</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100%</a:t>
                      </a: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221" cap="flat" cmpd="sng" algn="ctr">
                      <a:solidFill>
                        <a:srgbClr val="005A70"/>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extLst>
                  <a:ext uri="{0D108BD9-81ED-4DB2-BD59-A6C34878D82A}">
                    <a16:rowId xmlns:a16="http://schemas.microsoft.com/office/drawing/2014/main" val="4273969032"/>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2</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solidFill>
                      <a:srgbClr val="F2F2F2"/>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18%</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48%</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28%</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6%</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100%</a:t>
                      </a: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extLst>
                  <a:ext uri="{0D108BD9-81ED-4DB2-BD59-A6C34878D82A}">
                    <a16:rowId xmlns:a16="http://schemas.microsoft.com/office/drawing/2014/main" val="923558571"/>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3</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5%</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33%</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38%</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21%</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100%</a:t>
                      </a: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extLst>
                  <a:ext uri="{0D108BD9-81ED-4DB2-BD59-A6C34878D82A}">
                    <a16:rowId xmlns:a16="http://schemas.microsoft.com/office/drawing/2014/main" val="2512197593"/>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4</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solidFill>
                      <a:srgbClr val="F2F2F2"/>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16%</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31%</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37%</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16%</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100%</a:t>
                      </a: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A5A5B5"/>
                      </a:solidFill>
                      <a:prstDash val="solid"/>
                      <a:round/>
                      <a:headEnd type="none" w="med" len="med"/>
                      <a:tailEnd type="none" w="med" len="med"/>
                    </a:lnB>
                    <a:solidFill>
                      <a:schemeClr val="bg1"/>
                    </a:solidFill>
                  </a:tcPr>
                </a:tc>
                <a:extLst>
                  <a:ext uri="{0D108BD9-81ED-4DB2-BD59-A6C34878D82A}">
                    <a16:rowId xmlns:a16="http://schemas.microsoft.com/office/drawing/2014/main" val="2433247156"/>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5</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0%</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3%</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13%</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28%</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56%</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kern="1200" spc="15">
                          <a:solidFill>
                            <a:schemeClr val="tx1"/>
                          </a:solidFill>
                          <a:effectLst/>
                          <a:latin typeface="Tahoma"/>
                          <a:ea typeface="Tahoma"/>
                          <a:cs typeface="Times New Roman"/>
                        </a:rPr>
                        <a:t>100%</a:t>
                      </a: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A5A5B5"/>
                      </a:solidFill>
                      <a:prstDash val="solid"/>
                      <a:round/>
                      <a:headEnd type="none" w="med" len="med"/>
                      <a:tailEnd type="none" w="med" len="med"/>
                    </a:lnT>
                    <a:lnB w="12700" cap="flat" cmpd="sng" algn="ctr">
                      <a:solidFill>
                        <a:srgbClr val="2E2E38"/>
                      </a:solidFill>
                      <a:prstDash val="solid"/>
                      <a:round/>
                      <a:headEnd type="none" w="med" len="med"/>
                      <a:tailEnd type="none" w="med" len="med"/>
                    </a:lnB>
                    <a:solidFill>
                      <a:schemeClr val="bg1"/>
                    </a:solidFill>
                  </a:tcPr>
                </a:tc>
                <a:extLst>
                  <a:ext uri="{0D108BD9-81ED-4DB2-BD59-A6C34878D82A}">
                    <a16:rowId xmlns:a16="http://schemas.microsoft.com/office/drawing/2014/main" val="1575988071"/>
                  </a:ext>
                </a:extLst>
              </a:tr>
              <a:tr h="460198">
                <a:tc>
                  <a:txBody>
                    <a:bodyPr/>
                    <a:lstStyle/>
                    <a:p>
                      <a:pPr marL="107950" lvl="0" algn="ctr" defTabSz="914400" rtl="0" eaLnBrk="1" fontAlgn="b" latinLnBrk="0" hangingPunct="1">
                        <a:lnSpc>
                          <a:spcPts val="2175"/>
                        </a:lnSpc>
                        <a:buNone/>
                      </a:pPr>
                      <a:r>
                        <a:rPr lang="en-US" sz="1600" kern="1200" spc="15">
                          <a:solidFill>
                            <a:schemeClr val="tx1"/>
                          </a:solidFill>
                          <a:effectLst/>
                          <a:latin typeface="Tahoma"/>
                          <a:ea typeface="Tahoma"/>
                          <a:cs typeface="Times New Roman"/>
                        </a:rPr>
                        <a:t>Total</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solidFill>
                      <a:srgbClr val="F2F2F2"/>
                    </a:solidFill>
                  </a:tcPr>
                </a:tc>
                <a:tc>
                  <a:txBody>
                    <a:bodyPr/>
                    <a:lstStyle/>
                    <a:p>
                      <a:pPr marL="107950" lvl="0" algn="ctr" defTabSz="914400" rtl="0" eaLnBrk="1" fontAlgn="b" latinLnBrk="0" hangingPunct="1">
                        <a:buNone/>
                      </a:pPr>
                      <a:r>
                        <a:rPr lang="en-US" sz="1600" b="1" kern="1200" spc="15">
                          <a:solidFill>
                            <a:schemeClr val="tx1"/>
                          </a:solidFill>
                          <a:effectLst/>
                          <a:latin typeface="Tahoma"/>
                          <a:ea typeface="Tahoma"/>
                          <a:cs typeface="Times New Roman"/>
                        </a:rPr>
                        <a:t>5.2%</a:t>
                      </a:r>
                    </a:p>
                  </a:txBody>
                  <a:tcPr marT="0" marB="0" anchor="ctr">
                    <a:lnL w="12221" cap="flat" cmpd="sng" algn="ctr">
                      <a:solidFill>
                        <a:srgbClr val="FFFFFF"/>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b="1" kern="1200" spc="15">
                          <a:solidFill>
                            <a:schemeClr val="tx1"/>
                          </a:solidFill>
                          <a:effectLst/>
                          <a:latin typeface="Tahoma"/>
                          <a:ea typeface="Tahoma"/>
                          <a:cs typeface="Times New Roman"/>
                        </a:rPr>
                        <a:t>21.3%</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b="1" kern="1200" spc="15">
                          <a:solidFill>
                            <a:schemeClr val="tx1"/>
                          </a:solidFill>
                          <a:effectLst/>
                          <a:latin typeface="Tahoma"/>
                          <a:ea typeface="Tahoma"/>
                          <a:cs typeface="Times New Roman"/>
                        </a:rPr>
                        <a:t>25.4%</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b="1" kern="1200" spc="15">
                          <a:solidFill>
                            <a:schemeClr val="tx1"/>
                          </a:solidFill>
                          <a:effectLst/>
                          <a:latin typeface="Tahoma"/>
                          <a:ea typeface="Tahoma"/>
                          <a:cs typeface="Times New Roman"/>
                        </a:rPr>
                        <a:t>24.5%</a:t>
                      </a:r>
                    </a:p>
                  </a:txBody>
                  <a:tcPr marT="0" marB="0" anchor="ctr">
                    <a:lnL w="12700" cap="flat" cmpd="sng" algn="ctr">
                      <a:solidFill>
                        <a:srgbClr val="A5A5B5"/>
                      </a:solidFill>
                      <a:prstDash val="solid"/>
                      <a:round/>
                      <a:headEnd type="none" w="med" len="med"/>
                      <a:tailEnd type="none" w="med" len="med"/>
                    </a:lnL>
                    <a:lnR w="12700" cap="flat" cmpd="sng" algn="ctr">
                      <a:solidFill>
                        <a:srgbClr val="A5A5B5"/>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r>
                        <a:rPr lang="en-US" sz="1600" b="1" kern="1200" spc="15">
                          <a:solidFill>
                            <a:schemeClr val="tx1"/>
                          </a:solidFill>
                          <a:effectLst/>
                          <a:latin typeface="Tahoma"/>
                          <a:ea typeface="Tahoma"/>
                          <a:cs typeface="Times New Roman"/>
                        </a:rPr>
                        <a:t>23.6%</a:t>
                      </a:r>
                    </a:p>
                  </a:txBody>
                  <a:tcPr marT="0" marB="0" anchor="ctr">
                    <a:lnL w="12700" cap="flat" cmpd="sng" algn="ctr">
                      <a:solidFill>
                        <a:srgbClr val="A5A5B5"/>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07950" lvl="0" algn="ctr" defTabSz="914400" rtl="0" eaLnBrk="1" fontAlgn="b" latinLnBrk="0" hangingPunct="1">
                        <a:buNone/>
                      </a:pPr>
                      <a:endParaRPr lang="en-US" sz="1600" b="1" kern="1200" spc="15">
                        <a:solidFill>
                          <a:schemeClr val="tx1"/>
                        </a:solidFill>
                        <a:effectLst/>
                        <a:latin typeface="Tahoma"/>
                        <a:ea typeface="Tahoma"/>
                        <a:cs typeface="Times New Roman"/>
                      </a:endParaRPr>
                    </a:p>
                  </a:txBody>
                  <a:tcPr marL="92104" marR="92104" marT="0" marB="0" anchor="ctr">
                    <a:lnL w="12700" cap="flat" cmpd="sng" algn="ctr">
                      <a:solidFill>
                        <a:srgbClr val="2E2E38"/>
                      </a:solidFill>
                      <a:prstDash val="solid"/>
                      <a:round/>
                      <a:headEnd type="none" w="med" len="med"/>
                      <a:tailEnd type="none" w="med" len="med"/>
                    </a:lnL>
                    <a:lnR w="12700" cap="flat" cmpd="sng" algn="ctr">
                      <a:solidFill>
                        <a:srgbClr val="2E2E38"/>
                      </a:solidFill>
                      <a:prstDash val="solid"/>
                      <a:round/>
                      <a:headEnd type="none" w="med" len="med"/>
                      <a:tailEnd type="none" w="med" len="med"/>
                    </a:lnR>
                    <a:lnT w="12700" cap="flat" cmpd="sng" algn="ctr">
                      <a:solidFill>
                        <a:srgbClr val="2E2E38"/>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76906259"/>
                  </a:ext>
                </a:extLst>
              </a:tr>
              <a:tr h="460198">
                <a:tc gridSpan="7">
                  <a:txBody>
                    <a:bodyPr/>
                    <a:lstStyle/>
                    <a:p>
                      <a:pPr lvl="0" algn="l">
                        <a:lnSpc>
                          <a:spcPts val="2175"/>
                        </a:lnSpc>
                        <a:buNone/>
                      </a:pPr>
                      <a:r>
                        <a:rPr lang="en-US" sz="1400" b="0" i="0" dirty="0">
                          <a:solidFill>
                            <a:srgbClr val="000000"/>
                          </a:solidFill>
                          <a:effectLst/>
                          <a:latin typeface="Tahoma"/>
                        </a:rPr>
                        <a:t>*</a:t>
                      </a:r>
                      <a:r>
                        <a:rPr lang="en-US" sz="1400" dirty="0">
                          <a:latin typeface="Tahoma"/>
                        </a:rPr>
                        <a:t>Indicative of funding level movements on 1 July 2025.</a:t>
                      </a:r>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tc hMerge="1">
                  <a:txBody>
                    <a:bodyPr/>
                    <a:lstStyle/>
                    <a:p>
                      <a:endParaRPr lang="en-US"/>
                    </a:p>
                  </a:txBody>
                  <a:tcPr>
                    <a:lnL w="12221" cap="flat" cmpd="sng" algn="ctr">
                      <a:solidFill>
                        <a:srgbClr val="FFFFFF"/>
                      </a:solidFill>
                      <a:prstDash val="solid"/>
                      <a:round/>
                      <a:headEnd type="none" w="med" len="med"/>
                      <a:tailEnd type="none" w="med" len="med"/>
                    </a:lnL>
                    <a:lnR w="12221" cap="flat" cmpd="sng" algn="ctr">
                      <a:solidFill>
                        <a:srgbClr val="FFFFFF"/>
                      </a:solidFill>
                      <a:prstDash val="solid"/>
                      <a:round/>
                      <a:headEnd type="none" w="med" len="med"/>
                      <a:tailEnd type="none" w="med" len="med"/>
                    </a:lnR>
                    <a:lnT w="12221" cap="flat" cmpd="sng" algn="ctr">
                      <a:solidFill>
                        <a:srgbClr val="F2F2F2"/>
                      </a:solidFill>
                      <a:prstDash val="solid"/>
                      <a:round/>
                      <a:headEnd type="none" w="med" len="med"/>
                      <a:tailEnd type="none" w="med" len="med"/>
                    </a:lnT>
                    <a:lnB w="12221" cap="flat" cmpd="sng" algn="ctr">
                      <a:solidFill>
                        <a:srgbClr val="F2F2F2"/>
                      </a:solidFill>
                      <a:prstDash val="solid"/>
                      <a:round/>
                      <a:headEnd type="none" w="med" len="med"/>
                      <a:tailEnd type="none" w="med" len="med"/>
                    </a:lnB>
                    <a:noFill/>
                  </a:tcPr>
                </a:tc>
                <a:extLst>
                  <a:ext uri="{0D108BD9-81ED-4DB2-BD59-A6C34878D82A}">
                    <a16:rowId xmlns:a16="http://schemas.microsoft.com/office/drawing/2014/main" val="160786498"/>
                  </a:ext>
                </a:extLst>
              </a:tr>
            </a:tbl>
          </a:graphicData>
        </a:graphic>
      </p:graphicFrame>
      <p:sp>
        <p:nvSpPr>
          <p:cNvPr id="8" name="Text Placeholder 26">
            <a:extLst>
              <a:ext uri="{FF2B5EF4-FFF2-40B4-BE49-F238E27FC236}">
                <a16:creationId xmlns:a16="http://schemas.microsoft.com/office/drawing/2014/main" id="{29210C7A-C18A-DCE4-9065-E1366FD14771}"/>
              </a:ext>
            </a:extLst>
          </p:cNvPr>
          <p:cNvSpPr txBox="1">
            <a:spLocks/>
          </p:cNvSpPr>
          <p:nvPr/>
        </p:nvSpPr>
        <p:spPr>
          <a:xfrm>
            <a:off x="690765" y="1171077"/>
            <a:ext cx="2551584" cy="5156252"/>
          </a:xfrm>
          <a:prstGeom prst="rect">
            <a:avLst/>
          </a:prstGeom>
          <a:ln/>
        </p:spPr>
        <p:style>
          <a:lnRef idx="0">
            <a:schemeClr val="accent3"/>
          </a:lnRef>
          <a:fillRef idx="3">
            <a:schemeClr val="accent3"/>
          </a:fillRef>
          <a:effectRef idx="3">
            <a:schemeClr val="accent3"/>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AU" sz="2000" dirty="0">
                <a:solidFill>
                  <a:schemeClr val="tx1"/>
                </a:solidFill>
                <a:latin typeface="+mn-lt"/>
                <a:ea typeface="Calibri"/>
                <a:cs typeface="Calibri"/>
              </a:rPr>
              <a:t>Table 1 demonstrates how current participants in Employment Assistance </a:t>
            </a:r>
            <a:r>
              <a:rPr lang="en-AU" sz="2200" dirty="0">
                <a:solidFill>
                  <a:schemeClr val="tx1"/>
                </a:solidFill>
                <a:latin typeface="+mn-lt"/>
                <a:ea typeface="Tahoma"/>
                <a:cs typeface="Tahoma"/>
              </a:rPr>
              <a:t>will be re-profiled under the new Participant Investment Funding Model.</a:t>
            </a:r>
            <a:endParaRPr lang="en-AU" sz="2000" dirty="0">
              <a:solidFill>
                <a:schemeClr val="tx1"/>
              </a:solidFill>
              <a:latin typeface="+mn-lt"/>
              <a:ea typeface="Calibri"/>
              <a:cs typeface="Calibri"/>
            </a:endParaRPr>
          </a:p>
        </p:txBody>
      </p:sp>
      <p:sp>
        <p:nvSpPr>
          <p:cNvPr id="9" name="TextBox 8">
            <a:extLst>
              <a:ext uri="{FF2B5EF4-FFF2-40B4-BE49-F238E27FC236}">
                <a16:creationId xmlns:a16="http://schemas.microsoft.com/office/drawing/2014/main" id="{EC41A489-6956-B341-FD91-6EB944CED2EB}"/>
              </a:ext>
            </a:extLst>
          </p:cNvPr>
          <p:cNvSpPr txBox="1"/>
          <p:nvPr/>
        </p:nvSpPr>
        <p:spPr>
          <a:xfrm>
            <a:off x="3850105" y="1430784"/>
            <a:ext cx="800701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b="1" dirty="0">
                <a:solidFill>
                  <a:srgbClr val="262626"/>
                </a:solidFill>
              </a:rPr>
              <a:t>Table 1 </a:t>
            </a:r>
            <a:r>
              <a:rPr lang="en-AU" dirty="0">
                <a:solidFill>
                  <a:srgbClr val="262626"/>
                </a:solidFill>
              </a:rPr>
              <a:t>- Proportion of active participants in Employment Assistance by </a:t>
            </a:r>
            <a:r>
              <a:rPr lang="en-AU" dirty="0" err="1">
                <a:solidFill>
                  <a:srgbClr val="262626"/>
                </a:solidFill>
              </a:rPr>
              <a:t>RAFL</a:t>
            </a:r>
            <a:r>
              <a:rPr lang="en-AU" dirty="0">
                <a:solidFill>
                  <a:srgbClr val="262626"/>
                </a:solidFill>
              </a:rPr>
              <a:t> Funding Level, and allocated </a:t>
            </a:r>
            <a:r>
              <a:rPr lang="en-AU" dirty="0" err="1">
                <a:solidFill>
                  <a:srgbClr val="262626"/>
                </a:solidFill>
              </a:rPr>
              <a:t>PIFM</a:t>
            </a:r>
            <a:r>
              <a:rPr lang="en-AU" dirty="0">
                <a:solidFill>
                  <a:srgbClr val="262626"/>
                </a:solidFill>
              </a:rPr>
              <a:t> Funding Levels 1-5</a:t>
            </a:r>
            <a:endParaRPr lang="en-US" dirty="0"/>
          </a:p>
        </p:txBody>
      </p:sp>
    </p:spTree>
    <p:extLst>
      <p:ext uri="{BB962C8B-B14F-4D97-AF65-F5344CB8AC3E}">
        <p14:creationId xmlns:p14="http://schemas.microsoft.com/office/powerpoint/2010/main" val="1485365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260665" y="102708"/>
            <a:ext cx="7972148" cy="677108"/>
          </a:xfrm>
        </p:spPr>
        <p:txBody>
          <a:bodyPr/>
          <a:lstStyle/>
          <a:p>
            <a:r>
              <a:rPr lang="en-AU"/>
              <a:t>Service Fees - Indexed</a:t>
            </a:r>
          </a:p>
        </p:txBody>
      </p:sp>
      <p:graphicFrame>
        <p:nvGraphicFramePr>
          <p:cNvPr id="4" name="Table 3">
            <a:extLst>
              <a:ext uri="{FF2B5EF4-FFF2-40B4-BE49-F238E27FC236}">
                <a16:creationId xmlns:a16="http://schemas.microsoft.com/office/drawing/2014/main" id="{C3D2C082-3D8A-B5F4-7C33-8887882F5322}"/>
              </a:ext>
            </a:extLst>
          </p:cNvPr>
          <p:cNvGraphicFramePr>
            <a:graphicFrameLocks noGrp="1"/>
          </p:cNvGraphicFramePr>
          <p:nvPr>
            <p:extLst>
              <p:ext uri="{D42A27DB-BD31-4B8C-83A1-F6EECF244321}">
                <p14:modId xmlns:p14="http://schemas.microsoft.com/office/powerpoint/2010/main" val="1015021210"/>
              </p:ext>
            </p:extLst>
          </p:nvPr>
        </p:nvGraphicFramePr>
        <p:xfrm>
          <a:off x="653364" y="1925059"/>
          <a:ext cx="10885272" cy="2803961"/>
        </p:xfrm>
        <a:graphic>
          <a:graphicData uri="http://schemas.openxmlformats.org/drawingml/2006/table">
            <a:tbl>
              <a:tblPr firstRow="1" firstCol="1" lastRow="1" bandRow="1"/>
              <a:tblGrid>
                <a:gridCol w="3139435">
                  <a:extLst>
                    <a:ext uri="{9D8B030D-6E8A-4147-A177-3AD203B41FA5}">
                      <a16:colId xmlns:a16="http://schemas.microsoft.com/office/drawing/2014/main" val="2330489436"/>
                    </a:ext>
                  </a:extLst>
                </a:gridCol>
                <a:gridCol w="1540824">
                  <a:extLst>
                    <a:ext uri="{9D8B030D-6E8A-4147-A177-3AD203B41FA5}">
                      <a16:colId xmlns:a16="http://schemas.microsoft.com/office/drawing/2014/main" val="1677871153"/>
                    </a:ext>
                  </a:extLst>
                </a:gridCol>
                <a:gridCol w="1502303">
                  <a:extLst>
                    <a:ext uri="{9D8B030D-6E8A-4147-A177-3AD203B41FA5}">
                      <a16:colId xmlns:a16="http://schemas.microsoft.com/office/drawing/2014/main" val="4177463249"/>
                    </a:ext>
                  </a:extLst>
                </a:gridCol>
                <a:gridCol w="1598604">
                  <a:extLst>
                    <a:ext uri="{9D8B030D-6E8A-4147-A177-3AD203B41FA5}">
                      <a16:colId xmlns:a16="http://schemas.microsoft.com/office/drawing/2014/main" val="905732993"/>
                    </a:ext>
                  </a:extLst>
                </a:gridCol>
                <a:gridCol w="1598603">
                  <a:extLst>
                    <a:ext uri="{9D8B030D-6E8A-4147-A177-3AD203B41FA5}">
                      <a16:colId xmlns:a16="http://schemas.microsoft.com/office/drawing/2014/main" val="2408951826"/>
                    </a:ext>
                  </a:extLst>
                </a:gridCol>
                <a:gridCol w="1505503">
                  <a:extLst>
                    <a:ext uri="{9D8B030D-6E8A-4147-A177-3AD203B41FA5}">
                      <a16:colId xmlns:a16="http://schemas.microsoft.com/office/drawing/2014/main" val="2115372911"/>
                    </a:ext>
                  </a:extLst>
                </a:gridCol>
              </a:tblGrid>
              <a:tr h="472009">
                <a:tc rowSpan="2">
                  <a:txBody>
                    <a:bodyPr/>
                    <a:lstStyle/>
                    <a:p>
                      <a:pPr lvl="0" algn="ctr">
                        <a:buNone/>
                      </a:pPr>
                      <a:r>
                        <a:rPr lang="en-AU" sz="1600" b="1" spc="15">
                          <a:solidFill>
                            <a:schemeClr val="bg1"/>
                          </a:solidFill>
                          <a:effectLst/>
                          <a:latin typeface="Tahoma"/>
                          <a:ea typeface="Tahoma"/>
                          <a:cs typeface="Times New Roman"/>
                        </a:rPr>
                        <a:t>Service Offer</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gridSpan="5">
                  <a:txBody>
                    <a:bodyPr/>
                    <a:lstStyle/>
                    <a:p>
                      <a:pPr algn="ctr"/>
                      <a:r>
                        <a:rPr lang="en-AU" sz="1600" b="1" spc="15">
                          <a:solidFill>
                            <a:schemeClr val="bg1"/>
                          </a:solidFill>
                          <a:effectLst/>
                          <a:latin typeface="Tahoma"/>
                          <a:ea typeface="Tahoma"/>
                          <a:cs typeface="Times New Roman"/>
                        </a:rPr>
                        <a:t>Funding Level</a:t>
                      </a:r>
                    </a:p>
                  </a:txBody>
                  <a:tcPr marL="50800" marR="50800" marT="50800" marB="50800">
                    <a:lnL>
                      <a:noFill/>
                    </a:lnL>
                    <a:lnR>
                      <a:noFill/>
                    </a:lnR>
                    <a:lnT>
                      <a:noFill/>
                    </a:lnT>
                    <a:lnB>
                      <a:noFill/>
                    </a:lnB>
                    <a:solidFill>
                      <a:schemeClr val="accent1"/>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481155">
                <a:tc vMerge="1">
                  <a:txBody>
                    <a:bodyPr/>
                    <a:lstStyle/>
                    <a:p>
                      <a:endParaRPr lang="en-US"/>
                    </a:p>
                  </a:txBody>
                  <a:tcPr marL="50800" marR="50800" marT="50800" marB="50800">
                    <a:lnL>
                      <a:noFill/>
                    </a:lnL>
                    <a:lnR>
                      <a:noFill/>
                    </a:lnR>
                    <a:lnT>
                      <a:noFill/>
                    </a:lnT>
                    <a:lnB>
                      <a:noFill/>
                    </a:lnB>
                    <a:solidFill>
                      <a:srgbClr val="B1E4E3"/>
                    </a:solidFill>
                  </a:tcPr>
                </a:tc>
                <a:tc>
                  <a:txBody>
                    <a:bodyPr/>
                    <a:lstStyle/>
                    <a:p>
                      <a:pPr algn="ctr"/>
                      <a:r>
                        <a:rPr lang="en-AU" sz="1600" b="1" spc="15">
                          <a:solidFill>
                            <a:schemeClr val="bg1"/>
                          </a:solidFill>
                          <a:effectLst/>
                          <a:latin typeface="Tahoma"/>
                          <a:ea typeface="Tahoma"/>
                          <a:cs typeface="Times New Roman"/>
                        </a:rPr>
                        <a:t>1</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2</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3</a:t>
                      </a: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4</a:t>
                      </a: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5</a:t>
                      </a:r>
                    </a:p>
                  </a:txBody>
                  <a:tcPr marL="50800" marR="50800" marT="50800" marB="50800" anchor="ctr">
                    <a:lnL>
                      <a:noFill/>
                    </a:lnL>
                    <a:lnR>
                      <a:noFill/>
                    </a:lnR>
                    <a:lnT>
                      <a:noFill/>
                    </a:lnT>
                    <a:lnB>
                      <a:noFill/>
                    </a:lnB>
                    <a:solidFill>
                      <a:schemeClr val="accent1"/>
                    </a:solidFill>
                  </a:tcPr>
                </a:tc>
                <a:extLst>
                  <a:ext uri="{0D108BD9-81ED-4DB2-BD59-A6C34878D82A}">
                    <a16:rowId xmlns:a16="http://schemas.microsoft.com/office/drawing/2014/main" val="2279610603"/>
                  </a:ext>
                </a:extLst>
              </a:tr>
              <a:tr h="481155">
                <a:tc>
                  <a:txBody>
                    <a:bodyPr/>
                    <a:lstStyle/>
                    <a:p>
                      <a:r>
                        <a:rPr lang="en-AU" sz="1600" spc="15">
                          <a:solidFill>
                            <a:schemeClr val="tx1"/>
                          </a:solidFill>
                          <a:effectLst/>
                          <a:latin typeface="Tahoma"/>
                          <a:ea typeface="Tahoma"/>
                          <a:cs typeface="Times New Roman"/>
                        </a:rPr>
                        <a:t>Intensive Service</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800" b="0" i="0" u="none" strike="noStrike">
                          <a:solidFill>
                            <a:srgbClr val="000000"/>
                          </a:solidFill>
                          <a:effectLst/>
                          <a:latin typeface="Aptos Narrow" panose="020B0004020202020204" pitchFamily="34" charset="0"/>
                        </a:rPr>
                        <a:t> $  282 </a:t>
                      </a:r>
                    </a:p>
                  </a:txBody>
                  <a:tcPr marL="9525" marR="9525" marT="9525" marB="0" anchor="b">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800" b="0" i="0" u="none" strike="noStrike">
                          <a:solidFill>
                            <a:srgbClr val="000000"/>
                          </a:solidFill>
                          <a:effectLst/>
                          <a:latin typeface="Aptos Narrow" panose="020B0004020202020204" pitchFamily="34" charset="0"/>
                        </a:rPr>
                        <a:t> $  323 </a:t>
                      </a:r>
                    </a:p>
                  </a:txBody>
                  <a:tcPr marL="9525" marR="9525" marT="9525" marB="0" anchor="b">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800" b="0" i="0" u="none" strike="noStrike">
                          <a:solidFill>
                            <a:srgbClr val="000000"/>
                          </a:solidFill>
                          <a:effectLst/>
                          <a:latin typeface="Aptos Narrow" panose="020B0004020202020204" pitchFamily="34" charset="0"/>
                        </a:rPr>
                        <a:t> $  375 </a:t>
                      </a:r>
                    </a:p>
                  </a:txBody>
                  <a:tcPr marL="9525" marR="9525" marT="9525" marB="0" anchor="b">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800" b="0" i="0" u="none" strike="noStrike">
                          <a:solidFill>
                            <a:srgbClr val="000000"/>
                          </a:solidFill>
                          <a:effectLst/>
                          <a:latin typeface="Aptos Narrow" panose="020B0004020202020204" pitchFamily="34" charset="0"/>
                        </a:rPr>
                        <a:t> $  482 </a:t>
                      </a:r>
                    </a:p>
                  </a:txBody>
                  <a:tcPr marL="9525" marR="9525" marT="9525" marB="0" anchor="b">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800" b="0" i="0" u="none" strike="noStrike">
                          <a:solidFill>
                            <a:srgbClr val="000000"/>
                          </a:solidFill>
                          <a:effectLst/>
                          <a:latin typeface="Aptos Narrow" panose="020B0004020202020204" pitchFamily="34" charset="0"/>
                        </a:rPr>
                        <a:t> $  549 </a:t>
                      </a:r>
                    </a:p>
                  </a:txBody>
                  <a:tcPr marL="9525" marR="9525" marT="9525" marB="0" anchor="b">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481155">
                <a:tc>
                  <a:txBody>
                    <a:bodyPr/>
                    <a:lstStyle/>
                    <a:p>
                      <a:r>
                        <a:rPr lang="en-AU" sz="1600" spc="15">
                          <a:solidFill>
                            <a:schemeClr val="tx1"/>
                          </a:solidFill>
                          <a:effectLst/>
                          <a:highlight>
                            <a:srgbClr val="FFFFFF"/>
                          </a:highlight>
                          <a:latin typeface="Tahoma"/>
                          <a:ea typeface="Tahoma"/>
                          <a:cs typeface="Times New Roman"/>
                        </a:rPr>
                        <a:t>Flexible Service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800" b="0" i="0" u="none" strike="noStrike">
                          <a:solidFill>
                            <a:srgbClr val="000000"/>
                          </a:solidFill>
                          <a:effectLst/>
                          <a:latin typeface="Aptos Narrow" panose="020B0004020202020204" pitchFamily="34" charset="0"/>
                        </a:rPr>
                        <a:t> $  107</a:t>
                      </a:r>
                    </a:p>
                  </a:txBody>
                  <a:tcPr marL="9525" marR="9525" marT="9525" marB="0" anchor="b">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800" b="0" i="0" u="none" strike="noStrike">
                          <a:solidFill>
                            <a:srgbClr val="000000"/>
                          </a:solidFill>
                          <a:effectLst/>
                          <a:latin typeface="Aptos Narrow" panose="020B0004020202020204" pitchFamily="34" charset="0"/>
                        </a:rPr>
                        <a:t> $  107</a:t>
                      </a:r>
                    </a:p>
                  </a:txBody>
                  <a:tcPr marL="9525" marR="9525" marT="9525" marB="0" anchor="b">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800" b="0" i="0" u="none" strike="noStrike">
                          <a:solidFill>
                            <a:srgbClr val="000000"/>
                          </a:solidFill>
                          <a:effectLst/>
                          <a:latin typeface="Aptos Narrow" panose="020B0004020202020204" pitchFamily="34" charset="0"/>
                        </a:rPr>
                        <a:t> $  107 </a:t>
                      </a:r>
                    </a:p>
                  </a:txBody>
                  <a:tcPr marL="9525" marR="9525" marT="9525" marB="0" anchor="b">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800" b="0" i="0" u="none" strike="noStrike">
                          <a:solidFill>
                            <a:srgbClr val="000000"/>
                          </a:solidFill>
                          <a:effectLst/>
                          <a:latin typeface="Aptos Narrow" panose="020B0004020202020204" pitchFamily="34" charset="0"/>
                        </a:rPr>
                        <a:t> $  107</a:t>
                      </a:r>
                    </a:p>
                  </a:txBody>
                  <a:tcPr marL="9525" marR="9525" marT="9525" marB="0" anchor="b">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800" b="0" i="0" u="none" strike="noStrike">
                          <a:solidFill>
                            <a:srgbClr val="000000"/>
                          </a:solidFill>
                          <a:effectLst/>
                          <a:latin typeface="Aptos Narrow" panose="020B0004020202020204" pitchFamily="34" charset="0"/>
                        </a:rPr>
                        <a:t> $  107 </a:t>
                      </a:r>
                    </a:p>
                  </a:txBody>
                  <a:tcPr marL="9525" marR="9525" marT="9525" marB="0" anchor="b">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888487">
                <a:tc>
                  <a:txBody>
                    <a:bodyPr/>
                    <a:lstStyle/>
                    <a:p>
                      <a:r>
                        <a:rPr lang="en-AU" sz="1200" b="1" spc="15">
                          <a:solidFill>
                            <a:schemeClr val="tx1"/>
                          </a:solidFill>
                          <a:effectLst/>
                          <a:highlight>
                            <a:srgbClr val="FFFFFF"/>
                          </a:highlight>
                          <a:latin typeface="Tahoma"/>
                          <a:ea typeface="Tahoma"/>
                          <a:cs typeface="Times New Roman"/>
                        </a:rPr>
                        <a:t>*Indicative payment amounts subject to indexation from 1 July 2025</a:t>
                      </a:r>
                      <a:endParaRPr lang="en-AU" sz="900" b="1" spc="15">
                        <a:solidFill>
                          <a:schemeClr val="tx1"/>
                        </a:solidFill>
                        <a:effectLst/>
                        <a:highlight>
                          <a:srgbClr val="FFFFFF"/>
                        </a:highlight>
                        <a:latin typeface="Tahoma"/>
                        <a:ea typeface="Tahoma"/>
                        <a:cs typeface="Times New Roman"/>
                      </a:endParaRP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AU" sz="1200" b="1" kern="1200" spc="15">
                          <a:solidFill>
                            <a:schemeClr val="tx1"/>
                          </a:solidFill>
                          <a:effectLst/>
                          <a:highlight>
                            <a:srgbClr val="FFFFFF"/>
                          </a:highlight>
                          <a:latin typeface="Tahoma"/>
                          <a:ea typeface="Tahoma"/>
                          <a:cs typeface="Times New Roman"/>
                        </a:rPr>
                        <a:t>^ Rounded to nearest whole dollar</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dirty="0">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bl>
          </a:graphicData>
        </a:graphic>
      </p:graphicFrame>
      <p:sp>
        <p:nvSpPr>
          <p:cNvPr id="6" name="TextBox 5">
            <a:extLst>
              <a:ext uri="{FF2B5EF4-FFF2-40B4-BE49-F238E27FC236}">
                <a16:creationId xmlns:a16="http://schemas.microsoft.com/office/drawing/2014/main" id="{0D4ED483-887D-BC68-1380-200B1D0A6610}"/>
              </a:ext>
            </a:extLst>
          </p:cNvPr>
          <p:cNvSpPr txBox="1"/>
          <p:nvPr/>
        </p:nvSpPr>
        <p:spPr>
          <a:xfrm>
            <a:off x="3448783" y="1336280"/>
            <a:ext cx="4938574" cy="369332"/>
          </a:xfrm>
          <a:prstGeom prst="rect">
            <a:avLst/>
          </a:prstGeom>
          <a:noFill/>
        </p:spPr>
        <p:txBody>
          <a:bodyPr wrap="square" rtlCol="0">
            <a:spAutoFit/>
          </a:bodyPr>
          <a:lstStyle/>
          <a:p>
            <a:r>
              <a:rPr lang="en-AU" b="1"/>
              <a:t>Table 1 Service Fee*^ (GST inclusive)</a:t>
            </a:r>
          </a:p>
        </p:txBody>
      </p:sp>
      <p:sp>
        <p:nvSpPr>
          <p:cNvPr id="5" name="Rectangle: Diagonal Corners Rounded 4">
            <a:extLst>
              <a:ext uri="{FF2B5EF4-FFF2-40B4-BE49-F238E27FC236}">
                <a16:creationId xmlns:a16="http://schemas.microsoft.com/office/drawing/2014/main" id="{19D02E35-0C9C-231A-24D2-1D351ED3B01B}"/>
              </a:ext>
            </a:extLst>
          </p:cNvPr>
          <p:cNvSpPr/>
          <p:nvPr/>
        </p:nvSpPr>
        <p:spPr>
          <a:xfrm>
            <a:off x="738909" y="5200073"/>
            <a:ext cx="10695709" cy="674190"/>
          </a:xfrm>
          <a:prstGeom prst="round2Diag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AU"/>
              <a:t>The updated Service Fees for the new program are specified in Table 1 of this slide.</a:t>
            </a:r>
          </a:p>
        </p:txBody>
      </p:sp>
    </p:spTree>
    <p:extLst>
      <p:ext uri="{BB962C8B-B14F-4D97-AF65-F5344CB8AC3E}">
        <p14:creationId xmlns:p14="http://schemas.microsoft.com/office/powerpoint/2010/main" val="3572948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535964" y="240225"/>
            <a:ext cx="7972148" cy="677108"/>
          </a:xfrm>
        </p:spPr>
        <p:txBody>
          <a:bodyPr/>
          <a:lstStyle/>
          <a:p>
            <a:r>
              <a:rPr lang="en-AU"/>
              <a:t>Progress Fees - Indexed </a:t>
            </a:r>
          </a:p>
        </p:txBody>
      </p:sp>
      <p:graphicFrame>
        <p:nvGraphicFramePr>
          <p:cNvPr id="3" name="Table 2">
            <a:extLst>
              <a:ext uri="{FF2B5EF4-FFF2-40B4-BE49-F238E27FC236}">
                <a16:creationId xmlns:a16="http://schemas.microsoft.com/office/drawing/2014/main" id="{DAD73022-E364-1B5B-B6D8-3D4E8AFF6963}"/>
              </a:ext>
            </a:extLst>
          </p:cNvPr>
          <p:cNvGraphicFramePr>
            <a:graphicFrameLocks noGrp="1"/>
          </p:cNvGraphicFramePr>
          <p:nvPr>
            <p:extLst>
              <p:ext uri="{D42A27DB-BD31-4B8C-83A1-F6EECF244321}">
                <p14:modId xmlns:p14="http://schemas.microsoft.com/office/powerpoint/2010/main" val="1766701262"/>
              </p:ext>
            </p:extLst>
          </p:nvPr>
        </p:nvGraphicFramePr>
        <p:xfrm>
          <a:off x="7715665" y="1959422"/>
          <a:ext cx="4043645" cy="1958245"/>
        </p:xfrm>
        <a:graphic>
          <a:graphicData uri="http://schemas.openxmlformats.org/drawingml/2006/table">
            <a:tbl>
              <a:tblPr firstRow="1" firstCol="1" lastRow="1" bandRow="1"/>
              <a:tblGrid>
                <a:gridCol w="2415048">
                  <a:extLst>
                    <a:ext uri="{9D8B030D-6E8A-4147-A177-3AD203B41FA5}">
                      <a16:colId xmlns:a16="http://schemas.microsoft.com/office/drawing/2014/main" val="883908121"/>
                    </a:ext>
                  </a:extLst>
                </a:gridCol>
                <a:gridCol w="1628597">
                  <a:extLst>
                    <a:ext uri="{9D8B030D-6E8A-4147-A177-3AD203B41FA5}">
                      <a16:colId xmlns:a16="http://schemas.microsoft.com/office/drawing/2014/main" val="1602409472"/>
                    </a:ext>
                  </a:extLst>
                </a:gridCol>
              </a:tblGrid>
              <a:tr h="688033">
                <a:tc>
                  <a:txBody>
                    <a:bodyPr/>
                    <a:lstStyle/>
                    <a:p>
                      <a:endParaRPr lang="en-AU" sz="1800" spc="15">
                        <a:effectLst/>
                        <a:highlight>
                          <a:srgbClr val="005A70"/>
                        </a:highlight>
                        <a:latin typeface="Tahoma"/>
                        <a:ea typeface="Tahoma"/>
                        <a:cs typeface="Times New Roman"/>
                      </a:endParaRPr>
                    </a:p>
                  </a:txBody>
                  <a:tcPr marL="50800" marR="50800" marT="50800" marB="50800">
                    <a:lnL>
                      <a:noFill/>
                    </a:lnL>
                    <a:lnR>
                      <a:noFill/>
                    </a:lnR>
                    <a:lnT>
                      <a:noFill/>
                    </a:lnT>
                    <a:lnB>
                      <a:noFill/>
                    </a:lnB>
                    <a:solidFill>
                      <a:srgbClr val="005A70"/>
                    </a:solidFill>
                  </a:tcPr>
                </a:tc>
                <a:tc>
                  <a:txBody>
                    <a:bodyPr/>
                    <a:lstStyle/>
                    <a:p>
                      <a:r>
                        <a:rPr lang="en-AU" sz="1800" b="1" spc="15">
                          <a:solidFill>
                            <a:srgbClr val="FFFFFF"/>
                          </a:solidFill>
                          <a:effectLst/>
                          <a:highlight>
                            <a:srgbClr val="005A70"/>
                          </a:highlight>
                          <a:latin typeface="Tahoma"/>
                          <a:ea typeface="Tahoma"/>
                          <a:cs typeface="Times New Roman"/>
                        </a:rPr>
                        <a:t>Fee* </a:t>
                      </a:r>
                      <a:endParaRPr lang="en-AU" sz="1800" spc="15">
                        <a:effectLst/>
                        <a:highlight>
                          <a:srgbClr val="005A70"/>
                        </a:highlight>
                        <a:latin typeface="Tahoma"/>
                        <a:ea typeface="Tahoma"/>
                        <a:cs typeface="Times New Roman"/>
                      </a:endParaRPr>
                    </a:p>
                    <a:p>
                      <a:pPr lvl="0">
                        <a:buNone/>
                      </a:pPr>
                      <a:r>
                        <a:rPr lang="en-AU" sz="1800" b="1" spc="15">
                          <a:solidFill>
                            <a:srgbClr val="FFFFFF"/>
                          </a:solidFill>
                          <a:effectLst/>
                          <a:highlight>
                            <a:srgbClr val="005A70"/>
                          </a:highlight>
                          <a:latin typeface="Tahoma"/>
                          <a:ea typeface="Tahoma"/>
                          <a:cs typeface="Times New Roman"/>
                        </a:rPr>
                        <a:t>($ GST inc.)</a:t>
                      </a:r>
                      <a:endParaRPr lang="en-AU" sz="1800" spc="15">
                        <a:effectLst/>
                        <a:highlight>
                          <a:srgbClr val="005A70"/>
                        </a:highlight>
                        <a:latin typeface="Tahoma"/>
                        <a:ea typeface="Tahoma"/>
                        <a:cs typeface="Times New Roman"/>
                      </a:endParaRPr>
                    </a:p>
                  </a:txBody>
                  <a:tcPr marL="50800" marR="50800" marT="50800" marB="50800">
                    <a:lnL>
                      <a:noFill/>
                    </a:lnL>
                    <a:lnR>
                      <a:noFill/>
                    </a:lnR>
                    <a:lnT>
                      <a:noFill/>
                    </a:lnT>
                    <a:lnB>
                      <a:noFill/>
                    </a:lnB>
                    <a:solidFill>
                      <a:srgbClr val="005A70"/>
                    </a:solidFill>
                  </a:tcPr>
                </a:tc>
                <a:extLst>
                  <a:ext uri="{0D108BD9-81ED-4DB2-BD59-A6C34878D82A}">
                    <a16:rowId xmlns:a16="http://schemas.microsoft.com/office/drawing/2014/main" val="2865726394"/>
                  </a:ext>
                </a:extLst>
              </a:tr>
              <a:tr h="635106">
                <a:tc>
                  <a:txBody>
                    <a:bodyPr/>
                    <a:lstStyle/>
                    <a:p>
                      <a:r>
                        <a:rPr lang="en-AU" sz="1800" b="0" spc="15">
                          <a:effectLst/>
                          <a:latin typeface="Tahoma"/>
                          <a:ea typeface="Tahoma"/>
                          <a:cs typeface="Times New Roman"/>
                        </a:rPr>
                        <a:t>Amount per instance</a:t>
                      </a:r>
                    </a:p>
                  </a:txBody>
                  <a:tcPr marL="50800" marR="50800" marT="50800" marB="50800">
                    <a:lnL>
                      <a:noFill/>
                    </a:lnL>
                    <a:lnR>
                      <a:noFill/>
                    </a:lnR>
                    <a:lnT>
                      <a:noFill/>
                    </a:lnT>
                    <a:lnB>
                      <a:noFill/>
                    </a:lnB>
                    <a:noFill/>
                  </a:tcPr>
                </a:tc>
                <a:tc>
                  <a:txBody>
                    <a:bodyPr/>
                    <a:lstStyle/>
                    <a:p>
                      <a:pPr algn="ctr"/>
                      <a:r>
                        <a:rPr lang="en-AU" sz="1800" spc="15">
                          <a:effectLst/>
                          <a:latin typeface="Tahoma"/>
                          <a:ea typeface="Tahoma"/>
                          <a:cs typeface="Times New Roman"/>
                        </a:rPr>
                        <a:t>$  1,052</a:t>
                      </a:r>
                    </a:p>
                  </a:txBody>
                  <a:tcPr marL="50800" marR="50800" marT="50800" marB="50800">
                    <a:lnL>
                      <a:noFill/>
                    </a:lnL>
                    <a:lnR>
                      <a:noFill/>
                    </a:lnR>
                    <a:lnT>
                      <a:noFill/>
                    </a:lnT>
                    <a:lnB>
                      <a:noFill/>
                    </a:lnB>
                    <a:noFill/>
                  </a:tcPr>
                </a:tc>
                <a:extLst>
                  <a:ext uri="{0D108BD9-81ED-4DB2-BD59-A6C34878D82A}">
                    <a16:rowId xmlns:a16="http://schemas.microsoft.com/office/drawing/2014/main" val="2179386804"/>
                  </a:ext>
                </a:extLst>
              </a:tr>
              <a:tr h="635106">
                <a:tc>
                  <a:txBody>
                    <a:bodyPr/>
                    <a:lstStyle/>
                    <a:p>
                      <a:endParaRPr lang="en-AU" sz="1800" spc="15">
                        <a:effectLst/>
                        <a:highlight>
                          <a:srgbClr val="FFFFFF"/>
                        </a:highlight>
                        <a:latin typeface="Tahoma"/>
                        <a:ea typeface="Tahoma"/>
                        <a:cs typeface="Times New Roman"/>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800" spc="15" dirty="0">
                        <a:effectLst/>
                        <a:highlight>
                          <a:srgbClr val="FFFFFF"/>
                        </a:highlight>
                        <a:latin typeface="Tahoma"/>
                        <a:ea typeface="Tahoma"/>
                        <a:cs typeface="Times New Roman"/>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83134119"/>
                  </a:ext>
                </a:extLst>
              </a:tr>
            </a:tbl>
          </a:graphicData>
        </a:graphic>
      </p:graphicFrame>
      <p:sp>
        <p:nvSpPr>
          <p:cNvPr id="4" name="TextBox 3">
            <a:extLst>
              <a:ext uri="{FF2B5EF4-FFF2-40B4-BE49-F238E27FC236}">
                <a16:creationId xmlns:a16="http://schemas.microsoft.com/office/drawing/2014/main" id="{B3A6D151-0CCA-43B6-2AA8-0E965D868C98}"/>
              </a:ext>
            </a:extLst>
          </p:cNvPr>
          <p:cNvSpPr txBox="1"/>
          <p:nvPr/>
        </p:nvSpPr>
        <p:spPr>
          <a:xfrm>
            <a:off x="7719564" y="1092816"/>
            <a:ext cx="3958045" cy="646331"/>
          </a:xfrm>
          <a:prstGeom prst="rect">
            <a:avLst/>
          </a:prstGeom>
          <a:noFill/>
        </p:spPr>
        <p:txBody>
          <a:bodyPr wrap="square" lIns="91440" tIns="45720" rIns="91440" bIns="45720" rtlCol="0" anchor="t">
            <a:spAutoFit/>
          </a:bodyPr>
          <a:lstStyle/>
          <a:p>
            <a:pPr algn="ctr"/>
            <a:r>
              <a:rPr lang="en-AU" b="1"/>
              <a:t>Table 2 Progress Fees * </a:t>
            </a:r>
            <a:endParaRPr lang="en-US"/>
          </a:p>
          <a:p>
            <a:pPr algn="ctr"/>
            <a:r>
              <a:rPr lang="en-AU" b="1"/>
              <a:t>(GST inclusive)</a:t>
            </a:r>
            <a:endParaRPr lang="en-AU"/>
          </a:p>
        </p:txBody>
      </p:sp>
      <p:sp>
        <p:nvSpPr>
          <p:cNvPr id="5" name="Text Placeholder 26">
            <a:extLst>
              <a:ext uri="{FF2B5EF4-FFF2-40B4-BE49-F238E27FC236}">
                <a16:creationId xmlns:a16="http://schemas.microsoft.com/office/drawing/2014/main" id="{E3D94359-25A7-E66C-333F-452D865C8310}"/>
              </a:ext>
            </a:extLst>
          </p:cNvPr>
          <p:cNvSpPr txBox="1">
            <a:spLocks/>
          </p:cNvSpPr>
          <p:nvPr/>
        </p:nvSpPr>
        <p:spPr>
          <a:xfrm>
            <a:off x="564718" y="1078789"/>
            <a:ext cx="6666679" cy="1380348"/>
          </a:xfrm>
          <a:prstGeom prst="rect">
            <a:avLst/>
          </a:prstGeom>
          <a:ln/>
        </p:spPr>
        <p:style>
          <a:lnRef idx="0">
            <a:schemeClr val="accent3"/>
          </a:lnRef>
          <a:fillRef idx="3">
            <a:schemeClr val="accent3"/>
          </a:fillRef>
          <a:effectRef idx="3">
            <a:schemeClr val="accent3"/>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a:r>
              <a:rPr lang="en-AU" sz="2000">
                <a:solidFill>
                  <a:schemeClr val="tx1"/>
                </a:solidFill>
                <a:latin typeface="Tahoma"/>
                <a:ea typeface="Tahoma"/>
                <a:cs typeface="Tahoma"/>
              </a:rPr>
              <a:t>Progress Fees will be introduced to recognise improvements to Participant’s work readiness and progress towards Employment.</a:t>
            </a:r>
            <a:endParaRPr lang="en-US" sz="2000">
              <a:latin typeface="Tahoma"/>
              <a:ea typeface="Tahoma"/>
              <a:cs typeface="Tahoma"/>
            </a:endParaRPr>
          </a:p>
        </p:txBody>
      </p:sp>
      <p:sp>
        <p:nvSpPr>
          <p:cNvPr id="7" name="Text Placeholder 26">
            <a:extLst>
              <a:ext uri="{FF2B5EF4-FFF2-40B4-BE49-F238E27FC236}">
                <a16:creationId xmlns:a16="http://schemas.microsoft.com/office/drawing/2014/main" id="{AC57F8C2-237A-943C-CA12-9F70CB6BAFAE}"/>
              </a:ext>
            </a:extLst>
          </p:cNvPr>
          <p:cNvSpPr txBox="1">
            <a:spLocks/>
          </p:cNvSpPr>
          <p:nvPr/>
        </p:nvSpPr>
        <p:spPr>
          <a:xfrm>
            <a:off x="559485" y="5098549"/>
            <a:ext cx="6666681" cy="1093811"/>
          </a:xfrm>
          <a:prstGeom prst="rect">
            <a:avLst/>
          </a:prstGeom>
          <a:ln/>
        </p:spPr>
        <p:style>
          <a:lnRef idx="0">
            <a:schemeClr val="accent3"/>
          </a:lnRef>
          <a:fillRef idx="3">
            <a:schemeClr val="accent3"/>
          </a:fillRef>
          <a:effectRef idx="3">
            <a:schemeClr val="accent3"/>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a:r>
              <a:rPr lang="en-AU" sz="2000">
                <a:solidFill>
                  <a:schemeClr val="tx1"/>
                </a:solidFill>
                <a:latin typeface="+mn-lt"/>
                <a:ea typeface="Calibri"/>
                <a:cs typeface="Calibri"/>
              </a:rPr>
              <a:t>Up to 2 Progress Fees may be claimed for a Participant in any 12-month period. </a:t>
            </a:r>
          </a:p>
        </p:txBody>
      </p:sp>
      <p:pic>
        <p:nvPicPr>
          <p:cNvPr id="12" name="Graphic 11" descr="Upstairs outline">
            <a:extLst>
              <a:ext uri="{FF2B5EF4-FFF2-40B4-BE49-F238E27FC236}">
                <a16:creationId xmlns:a16="http://schemas.microsoft.com/office/drawing/2014/main" id="{C28B65D0-4124-7A16-B721-469FD5C446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12036" y="4243301"/>
            <a:ext cx="2437601" cy="2408846"/>
          </a:xfrm>
          <a:prstGeom prst="rect">
            <a:avLst/>
          </a:prstGeom>
        </p:spPr>
      </p:pic>
      <p:sp>
        <p:nvSpPr>
          <p:cNvPr id="6" name="Text Placeholder 26">
            <a:extLst>
              <a:ext uri="{FF2B5EF4-FFF2-40B4-BE49-F238E27FC236}">
                <a16:creationId xmlns:a16="http://schemas.microsoft.com/office/drawing/2014/main" id="{2A89DB9B-15D9-6C67-2E7B-0377A9A8E938}"/>
              </a:ext>
            </a:extLst>
          </p:cNvPr>
          <p:cNvSpPr txBox="1">
            <a:spLocks/>
          </p:cNvSpPr>
          <p:nvPr/>
        </p:nvSpPr>
        <p:spPr>
          <a:xfrm>
            <a:off x="564718" y="2780249"/>
            <a:ext cx="6666680" cy="1992381"/>
          </a:xfrm>
          <a:prstGeom prst="rect">
            <a:avLst/>
          </a:prstGeom>
          <a:ln/>
        </p:spPr>
        <p:style>
          <a:lnRef idx="0">
            <a:schemeClr val="accent4"/>
          </a:lnRef>
          <a:fillRef idx="3">
            <a:schemeClr val="accent4"/>
          </a:fillRef>
          <a:effectRef idx="3">
            <a:schemeClr val="accent4"/>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a:r>
              <a:rPr lang="en-AU" sz="2000">
                <a:solidFill>
                  <a:schemeClr val="tx1"/>
                </a:solidFill>
                <a:latin typeface="Tahoma"/>
                <a:ea typeface="Tahoma"/>
                <a:cs typeface="Tahoma"/>
              </a:rPr>
              <a:t>Progress Fees will be available for employment and work experience, gaining qualifications, and other approved vocational activities such as volunteer work. They will replace the existing Education Outcome Fee and 4-week Employment Outcome Fee. </a:t>
            </a:r>
            <a:endParaRPr lang="en-US" sz="2000">
              <a:latin typeface="Tahoma"/>
              <a:ea typeface="Tahoma"/>
              <a:cs typeface="Tahoma"/>
            </a:endParaRPr>
          </a:p>
        </p:txBody>
      </p:sp>
      <p:sp>
        <p:nvSpPr>
          <p:cNvPr id="8" name="TextBox 7">
            <a:extLst>
              <a:ext uri="{FF2B5EF4-FFF2-40B4-BE49-F238E27FC236}">
                <a16:creationId xmlns:a16="http://schemas.microsoft.com/office/drawing/2014/main" id="{EE41D59A-290D-1496-CD03-3ED97F67BC22}"/>
              </a:ext>
            </a:extLst>
          </p:cNvPr>
          <p:cNvSpPr txBox="1"/>
          <p:nvPr/>
        </p:nvSpPr>
        <p:spPr>
          <a:xfrm>
            <a:off x="7715666" y="3429000"/>
            <a:ext cx="3961943" cy="523220"/>
          </a:xfrm>
          <a:prstGeom prst="rect">
            <a:avLst/>
          </a:prstGeom>
          <a:noFill/>
        </p:spPr>
        <p:txBody>
          <a:bodyPr wrap="square" lIns="91440" tIns="45720" rIns="91440" bIns="45720" rtlCol="0" anchor="t">
            <a:spAutoFit/>
          </a:bodyPr>
          <a:lstStyle/>
          <a:p>
            <a:r>
              <a:rPr lang="en-AU" sz="1400" b="1" spc="15">
                <a:solidFill>
                  <a:schemeClr val="tx1"/>
                </a:solidFill>
                <a:effectLst/>
                <a:highlight>
                  <a:srgbClr val="FFFFFF"/>
                </a:highlight>
                <a:latin typeface="Tahoma"/>
                <a:ea typeface="Tahoma"/>
                <a:cs typeface="Times New Roman"/>
              </a:rPr>
              <a:t>*Indicative payment amounts subject to indexation from 1 July 2025</a:t>
            </a:r>
            <a:endParaRPr lang="en-AU" sz="1000" b="1" spc="15">
              <a:solidFill>
                <a:schemeClr val="tx1"/>
              </a:solidFill>
              <a:effectLst/>
              <a:highlight>
                <a:srgbClr val="FFFFFF"/>
              </a:highlight>
              <a:latin typeface="Tahoma"/>
              <a:ea typeface="Tahoma"/>
              <a:cs typeface="Times New Roman"/>
            </a:endParaRPr>
          </a:p>
        </p:txBody>
      </p:sp>
    </p:spTree>
    <p:extLst>
      <p:ext uri="{BB962C8B-B14F-4D97-AF65-F5344CB8AC3E}">
        <p14:creationId xmlns:p14="http://schemas.microsoft.com/office/powerpoint/2010/main" val="2440299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C7BB7-F41E-FAA2-9FE8-49F91E4DFA6F}"/>
              </a:ext>
            </a:extLst>
          </p:cNvPr>
          <p:cNvSpPr>
            <a:spLocks noGrp="1"/>
          </p:cNvSpPr>
          <p:nvPr>
            <p:ph type="title"/>
          </p:nvPr>
        </p:nvSpPr>
        <p:spPr>
          <a:xfrm>
            <a:off x="428074" y="196725"/>
            <a:ext cx="7972148" cy="677108"/>
          </a:xfrm>
        </p:spPr>
        <p:txBody>
          <a:bodyPr/>
          <a:lstStyle/>
          <a:p>
            <a:r>
              <a:rPr lang="en-AU"/>
              <a:t>Outcome Fees - Revised</a:t>
            </a:r>
          </a:p>
        </p:txBody>
      </p:sp>
      <p:sp>
        <p:nvSpPr>
          <p:cNvPr id="24" name="Text Placeholder 26">
            <a:extLst>
              <a:ext uri="{FF2B5EF4-FFF2-40B4-BE49-F238E27FC236}">
                <a16:creationId xmlns:a16="http://schemas.microsoft.com/office/drawing/2014/main" id="{965D92C1-7A37-9FE3-896F-250C6B11BA0D}"/>
              </a:ext>
            </a:extLst>
          </p:cNvPr>
          <p:cNvSpPr txBox="1">
            <a:spLocks/>
          </p:cNvSpPr>
          <p:nvPr/>
        </p:nvSpPr>
        <p:spPr>
          <a:xfrm>
            <a:off x="690765" y="1201156"/>
            <a:ext cx="2551584" cy="5156252"/>
          </a:xfrm>
          <a:prstGeom prst="rect">
            <a:avLst/>
          </a:prstGeom>
          <a:ln/>
        </p:spPr>
        <p:style>
          <a:lnRef idx="0">
            <a:schemeClr val="accent3"/>
          </a:lnRef>
          <a:fillRef idx="3">
            <a:schemeClr val="accent3"/>
          </a:fillRef>
          <a:effectRef idx="3">
            <a:schemeClr val="accent3"/>
          </a:effectRef>
          <a:fontRef idx="minor">
            <a:schemeClr val="lt1"/>
          </a:fontRef>
        </p:style>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AU" sz="2000">
                <a:solidFill>
                  <a:schemeClr val="tx1"/>
                </a:solidFill>
                <a:latin typeface="+mn-lt"/>
                <a:ea typeface="Calibri"/>
                <a:cs typeface="Calibri"/>
              </a:rPr>
              <a:t>Outcome Fees will be available for 12, 26 and 52-week Full and Partial Outcomes.</a:t>
            </a:r>
          </a:p>
          <a:p>
            <a:pPr>
              <a:lnSpc>
                <a:spcPct val="150000"/>
              </a:lnSpc>
            </a:pPr>
            <a:r>
              <a:rPr lang="en-AU" sz="2000">
                <a:solidFill>
                  <a:schemeClr val="tx1"/>
                </a:solidFill>
                <a:latin typeface="+mn-lt"/>
                <a:ea typeface="Calibri"/>
                <a:cs typeface="Calibri"/>
              </a:rPr>
              <a:t>Outcome Fees proposed for the New Program are listed in Table 3.</a:t>
            </a:r>
          </a:p>
        </p:txBody>
      </p:sp>
      <p:graphicFrame>
        <p:nvGraphicFramePr>
          <p:cNvPr id="3" name="Table 2">
            <a:extLst>
              <a:ext uri="{FF2B5EF4-FFF2-40B4-BE49-F238E27FC236}">
                <a16:creationId xmlns:a16="http://schemas.microsoft.com/office/drawing/2014/main" id="{2D894795-B217-A869-D7F0-3EB19EF7619A}"/>
              </a:ext>
            </a:extLst>
          </p:cNvPr>
          <p:cNvGraphicFramePr>
            <a:graphicFrameLocks noGrp="1"/>
          </p:cNvGraphicFramePr>
          <p:nvPr>
            <p:extLst>
              <p:ext uri="{D42A27DB-BD31-4B8C-83A1-F6EECF244321}">
                <p14:modId xmlns:p14="http://schemas.microsoft.com/office/powerpoint/2010/main" val="2897599904"/>
              </p:ext>
            </p:extLst>
          </p:nvPr>
        </p:nvGraphicFramePr>
        <p:xfrm>
          <a:off x="3794892" y="1428231"/>
          <a:ext cx="7559818" cy="4477175"/>
        </p:xfrm>
        <a:graphic>
          <a:graphicData uri="http://schemas.openxmlformats.org/drawingml/2006/table">
            <a:tbl>
              <a:tblPr firstRow="1" firstCol="1" lastRow="1" bandRow="1"/>
              <a:tblGrid>
                <a:gridCol w="3307289">
                  <a:extLst>
                    <a:ext uri="{9D8B030D-6E8A-4147-A177-3AD203B41FA5}">
                      <a16:colId xmlns:a16="http://schemas.microsoft.com/office/drawing/2014/main" val="2330489436"/>
                    </a:ext>
                  </a:extLst>
                </a:gridCol>
                <a:gridCol w="850506">
                  <a:extLst>
                    <a:ext uri="{9D8B030D-6E8A-4147-A177-3AD203B41FA5}">
                      <a16:colId xmlns:a16="http://schemas.microsoft.com/office/drawing/2014/main" val="1677871153"/>
                    </a:ext>
                  </a:extLst>
                </a:gridCol>
                <a:gridCol w="850506">
                  <a:extLst>
                    <a:ext uri="{9D8B030D-6E8A-4147-A177-3AD203B41FA5}">
                      <a16:colId xmlns:a16="http://schemas.microsoft.com/office/drawing/2014/main" val="4177463249"/>
                    </a:ext>
                  </a:extLst>
                </a:gridCol>
                <a:gridCol w="820867">
                  <a:extLst>
                    <a:ext uri="{9D8B030D-6E8A-4147-A177-3AD203B41FA5}">
                      <a16:colId xmlns:a16="http://schemas.microsoft.com/office/drawing/2014/main" val="905732993"/>
                    </a:ext>
                  </a:extLst>
                </a:gridCol>
                <a:gridCol w="880144">
                  <a:extLst>
                    <a:ext uri="{9D8B030D-6E8A-4147-A177-3AD203B41FA5}">
                      <a16:colId xmlns:a16="http://schemas.microsoft.com/office/drawing/2014/main" val="2408951826"/>
                    </a:ext>
                  </a:extLst>
                </a:gridCol>
                <a:gridCol w="850506">
                  <a:extLst>
                    <a:ext uri="{9D8B030D-6E8A-4147-A177-3AD203B41FA5}">
                      <a16:colId xmlns:a16="http://schemas.microsoft.com/office/drawing/2014/main" val="2115372911"/>
                    </a:ext>
                  </a:extLst>
                </a:gridCol>
              </a:tblGrid>
              <a:tr h="883390">
                <a:tc rowSpan="2">
                  <a:txBody>
                    <a:bodyPr/>
                    <a:lstStyle/>
                    <a:p>
                      <a:pPr marL="107950" lvl="0">
                        <a:buNone/>
                      </a:pPr>
                      <a:r>
                        <a:rPr lang="en-AU" sz="1600" b="1" spc="15">
                          <a:solidFill>
                            <a:schemeClr val="bg1"/>
                          </a:solidFill>
                          <a:effectLst/>
                          <a:latin typeface="Tahoma"/>
                          <a:ea typeface="Tahoma"/>
                          <a:cs typeface="Times New Roman"/>
                        </a:rPr>
                        <a:t>Employment Outcome Type</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gridSpan="5">
                  <a:txBody>
                    <a:bodyPr/>
                    <a:lstStyle/>
                    <a:p>
                      <a:pPr algn="ctr"/>
                      <a:r>
                        <a:rPr lang="en-AU" sz="1600" b="1" spc="15">
                          <a:solidFill>
                            <a:schemeClr val="bg1"/>
                          </a:solidFill>
                          <a:effectLst/>
                          <a:latin typeface="Tahoma"/>
                          <a:ea typeface="Tahoma"/>
                          <a:cs typeface="Times New Roman"/>
                        </a:rPr>
                        <a:t>Funding Level</a:t>
                      </a:r>
                    </a:p>
                  </a:txBody>
                  <a:tcPr marL="50800" marR="50800" marT="50800" marB="50800" anchor="ctr">
                    <a:lnL>
                      <a:noFill/>
                    </a:lnL>
                    <a:lnR>
                      <a:noFill/>
                    </a:lnR>
                    <a:lnT>
                      <a:noFill/>
                    </a:lnT>
                    <a:lnB w="0">
                      <a:noFill/>
                    </a:lnB>
                    <a:solidFill>
                      <a:schemeClr val="accent1"/>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642465">
                <a:tc vMerge="1">
                  <a:txBody>
                    <a:bodyPr/>
                    <a:lstStyle/>
                    <a:p>
                      <a:endParaRPr lang="en-US"/>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bg1"/>
                          </a:solidFill>
                          <a:effectLst/>
                          <a:latin typeface="Tahoma"/>
                          <a:ea typeface="Tahoma"/>
                          <a:cs typeface="Times New Roman"/>
                        </a:rPr>
                        <a:t>1</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w="0">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2</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3</a:t>
                      </a: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4</a:t>
                      </a:r>
                    </a:p>
                  </a:txBody>
                  <a:tcPr marL="50800" marR="50800" marT="50800" marB="50800" anchor="ctr">
                    <a:lnL>
                      <a:noFill/>
                    </a:lnL>
                    <a:lnR>
                      <a:noFill/>
                    </a:lnR>
                    <a:lnT>
                      <a:noFill/>
                    </a:lnT>
                    <a:lnB>
                      <a:noFill/>
                    </a:lnB>
                    <a:solidFill>
                      <a:schemeClr val="accent1"/>
                    </a:solidFill>
                  </a:tcPr>
                </a:tc>
                <a:tc>
                  <a:txBody>
                    <a:bodyPr/>
                    <a:lstStyle/>
                    <a:p>
                      <a:pPr algn="ctr"/>
                      <a:r>
                        <a:rPr lang="en-AU" sz="1600" b="1" spc="15">
                          <a:solidFill>
                            <a:schemeClr val="bg1"/>
                          </a:solidFill>
                          <a:effectLst/>
                          <a:latin typeface="Tahoma"/>
                          <a:ea typeface="Tahoma"/>
                          <a:cs typeface="Times New Roman"/>
                        </a:rPr>
                        <a:t>5</a:t>
                      </a:r>
                    </a:p>
                  </a:txBody>
                  <a:tcPr marL="50800" marR="50800" marT="50800" marB="50800" anchor="ctr">
                    <a:lnL>
                      <a:noFill/>
                    </a:lnL>
                    <a:lnR>
                      <a:noFill/>
                    </a:lnR>
                    <a:lnT>
                      <a:noFill/>
                    </a:lnT>
                    <a:lnB>
                      <a:noFill/>
                    </a:lnB>
                    <a:solidFill>
                      <a:schemeClr val="accent1"/>
                    </a:solidFill>
                  </a:tcPr>
                </a:tc>
                <a:extLst>
                  <a:ext uri="{0D108BD9-81ED-4DB2-BD59-A6C34878D82A}">
                    <a16:rowId xmlns:a16="http://schemas.microsoft.com/office/drawing/2014/main" val="2279610603"/>
                  </a:ext>
                </a:extLst>
              </a:tr>
              <a:tr h="481848">
                <a:tc>
                  <a:txBody>
                    <a:bodyPr/>
                    <a:lstStyle/>
                    <a:p>
                      <a:pPr marL="107950"/>
                      <a:r>
                        <a:rPr lang="en-AU" sz="1600" spc="15">
                          <a:solidFill>
                            <a:schemeClr val="tx1"/>
                          </a:solidFill>
                          <a:effectLst/>
                          <a:latin typeface="Tahoma"/>
                          <a:ea typeface="Tahoma"/>
                          <a:cs typeface="Times New Roman"/>
                        </a:rPr>
                        <a:t>12-week Full Outcome</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600" b="0" i="0" u="none" strike="noStrike">
                          <a:solidFill>
                            <a:srgbClr val="000000"/>
                          </a:solidFill>
                          <a:effectLst/>
                          <a:latin typeface="Aptos Narrow" panose="020B0004020202020204" pitchFamily="34" charset="0"/>
                        </a:rPr>
                        <a:t> $  1,584 </a:t>
                      </a:r>
                    </a:p>
                  </a:txBody>
                  <a:tcPr marL="9525" marR="9525" marT="9525" marB="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600" b="0" i="0" u="none" strike="noStrike">
                          <a:solidFill>
                            <a:srgbClr val="000000"/>
                          </a:solidFill>
                          <a:effectLst/>
                          <a:latin typeface="Aptos Narrow" panose="020B0004020202020204" pitchFamily="34" charset="0"/>
                        </a:rPr>
                        <a:t> $  2,829 </a:t>
                      </a:r>
                    </a:p>
                  </a:txBody>
                  <a:tcPr marL="9525" marR="9525" marT="9525" marB="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600" b="0" i="0" u="none" strike="noStrike">
                          <a:solidFill>
                            <a:srgbClr val="000000"/>
                          </a:solidFill>
                          <a:effectLst/>
                          <a:latin typeface="Aptos Narrow" panose="020B0004020202020204" pitchFamily="34" charset="0"/>
                        </a:rPr>
                        <a:t> $ 4,125 </a:t>
                      </a:r>
                    </a:p>
                  </a:txBody>
                  <a:tcPr marL="9525" marR="9525" marT="9525" marB="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600" b="0" i="0" u="none" strike="noStrike">
                          <a:solidFill>
                            <a:srgbClr val="000000"/>
                          </a:solidFill>
                          <a:effectLst/>
                          <a:latin typeface="Aptos Narrow" panose="020B0004020202020204" pitchFamily="34" charset="0"/>
                        </a:rPr>
                        <a:t> $  5,820 </a:t>
                      </a:r>
                    </a:p>
                  </a:txBody>
                  <a:tcPr marL="9525" marR="9525" marT="9525" marB="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fontAlgn="b"/>
                      <a:r>
                        <a:rPr lang="en-AU" sz="1600" b="0" i="0" u="none" strike="noStrike">
                          <a:solidFill>
                            <a:srgbClr val="000000"/>
                          </a:solidFill>
                          <a:effectLst/>
                          <a:latin typeface="Aptos Narrow" panose="020B0004020202020204" pitchFamily="34" charset="0"/>
                        </a:rPr>
                        <a:t> $ 10,385 </a:t>
                      </a:r>
                    </a:p>
                  </a:txBody>
                  <a:tcPr marL="9525" marR="9525" marT="9525" marB="0" anchor="ctr">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542080">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26-week Full Outcome</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2,021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3,605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5,251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7,419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$ 13,206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481848">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52-week Full Outcome</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522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928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1,353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1,911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$ 3,413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r h="481848">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12-week Partial Outcome</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$ 509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$ 911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$ 1,343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$ 1,926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$ 3,417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859949236"/>
                  </a:ext>
                </a:extLst>
              </a:tr>
              <a:tr h="481848">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26-week Partial Outcome</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$ 654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1,166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$ 1,715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2,435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4,373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602277606"/>
                  </a:ext>
                </a:extLst>
              </a:tr>
              <a:tr h="481848">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52-week Partial Outcome</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166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298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442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AU" sz="1600" b="0" i="0" u="none" strike="noStrike">
                          <a:solidFill>
                            <a:srgbClr val="000000"/>
                          </a:solidFill>
                          <a:effectLst/>
                          <a:latin typeface="Aptos Narrow" panose="020B0004020202020204" pitchFamily="34" charset="0"/>
                        </a:rPr>
                        <a:t> $  624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b"/>
                      <a:r>
                        <a:rPr lang="en-AU" sz="1600" b="0" i="0" u="none" strike="noStrike" dirty="0">
                          <a:solidFill>
                            <a:srgbClr val="000000"/>
                          </a:solidFill>
                          <a:effectLst/>
                          <a:latin typeface="Aptos Narrow" panose="020B0004020202020204" pitchFamily="34" charset="0"/>
                        </a:rPr>
                        <a:t> $ 1,126 </a:t>
                      </a:r>
                    </a:p>
                  </a:txBody>
                  <a:tcPr marL="9525" marR="9525" marT="9525" marB="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82784572"/>
                  </a:ext>
                </a:extLst>
              </a:tr>
            </a:tbl>
          </a:graphicData>
        </a:graphic>
      </p:graphicFrame>
      <p:sp>
        <p:nvSpPr>
          <p:cNvPr id="7" name="TextBox 6">
            <a:extLst>
              <a:ext uri="{FF2B5EF4-FFF2-40B4-BE49-F238E27FC236}">
                <a16:creationId xmlns:a16="http://schemas.microsoft.com/office/drawing/2014/main" id="{D6444C0C-11B5-850B-6656-D20FB0EB31FD}"/>
              </a:ext>
            </a:extLst>
          </p:cNvPr>
          <p:cNvSpPr txBox="1"/>
          <p:nvPr/>
        </p:nvSpPr>
        <p:spPr>
          <a:xfrm>
            <a:off x="5043374" y="1017436"/>
            <a:ext cx="5079570" cy="369332"/>
          </a:xfrm>
          <a:prstGeom prst="rect">
            <a:avLst/>
          </a:prstGeom>
          <a:noFill/>
        </p:spPr>
        <p:txBody>
          <a:bodyPr wrap="square" lIns="91440" tIns="45720" rIns="91440" bIns="45720" rtlCol="0" anchor="t">
            <a:spAutoFit/>
          </a:bodyPr>
          <a:lstStyle/>
          <a:p>
            <a:r>
              <a:rPr lang="en-AU" b="1"/>
              <a:t>Table 3 - Outcome Fees*^ (GST inclusive)</a:t>
            </a:r>
          </a:p>
        </p:txBody>
      </p:sp>
      <p:sp>
        <p:nvSpPr>
          <p:cNvPr id="10" name="TextBox 9">
            <a:extLst>
              <a:ext uri="{FF2B5EF4-FFF2-40B4-BE49-F238E27FC236}">
                <a16:creationId xmlns:a16="http://schemas.microsoft.com/office/drawing/2014/main" id="{2D078D7E-EF58-0C22-C46C-7E3B16405267}"/>
              </a:ext>
            </a:extLst>
          </p:cNvPr>
          <p:cNvSpPr txBox="1"/>
          <p:nvPr/>
        </p:nvSpPr>
        <p:spPr>
          <a:xfrm>
            <a:off x="3797904" y="5968848"/>
            <a:ext cx="6531428" cy="276999"/>
          </a:xfrm>
          <a:prstGeom prst="rect">
            <a:avLst/>
          </a:prstGeom>
          <a:noFill/>
        </p:spPr>
        <p:txBody>
          <a:bodyPr wrap="square" lIns="91440" tIns="45720" rIns="91440" bIns="45720" anchor="t">
            <a:spAutoFit/>
          </a:bodyPr>
          <a:lstStyle/>
          <a:p>
            <a:r>
              <a:rPr lang="en-AU" sz="1200" b="1" spc="15">
                <a:solidFill>
                  <a:schemeClr val="tx1"/>
                </a:solidFill>
                <a:effectLst/>
                <a:highlight>
                  <a:srgbClr val="FFFFFF"/>
                </a:highlight>
                <a:latin typeface="Tahoma"/>
                <a:ea typeface="Tahoma"/>
                <a:cs typeface="Times New Roman"/>
              </a:rPr>
              <a:t>*Indicative payment amounts subject to indexation from 1 July 2025</a:t>
            </a:r>
            <a:endParaRPr lang="en-AU" sz="900" b="1" spc="15">
              <a:solidFill>
                <a:schemeClr val="tx1"/>
              </a:solidFill>
              <a:effectLst/>
              <a:highlight>
                <a:srgbClr val="FFFFFF"/>
              </a:highlight>
              <a:latin typeface="Tahoma"/>
              <a:ea typeface="Tahoma"/>
              <a:cs typeface="Times New Roman"/>
            </a:endParaRPr>
          </a:p>
        </p:txBody>
      </p:sp>
      <p:sp>
        <p:nvSpPr>
          <p:cNvPr id="4" name="TextBox 3">
            <a:extLst>
              <a:ext uri="{FF2B5EF4-FFF2-40B4-BE49-F238E27FC236}">
                <a16:creationId xmlns:a16="http://schemas.microsoft.com/office/drawing/2014/main" id="{58BDF801-2AD2-0154-1EBB-D795B40D6D57}"/>
              </a:ext>
            </a:extLst>
          </p:cNvPr>
          <p:cNvSpPr txBox="1"/>
          <p:nvPr/>
        </p:nvSpPr>
        <p:spPr>
          <a:xfrm>
            <a:off x="3797904" y="6243037"/>
            <a:ext cx="6531428" cy="276999"/>
          </a:xfrm>
          <a:prstGeom prst="rect">
            <a:avLst/>
          </a:prstGeom>
          <a:noFill/>
        </p:spPr>
        <p:txBody>
          <a:bodyPr wrap="square" lIns="91440" tIns="45720" rIns="91440" bIns="45720" anchor="t">
            <a:spAutoFit/>
          </a:bodyPr>
          <a:lstStyle/>
          <a:p>
            <a:r>
              <a:rPr lang="en-AU" sz="1200" b="1" kern="1200" spc="15">
                <a:solidFill>
                  <a:schemeClr val="tx1"/>
                </a:solidFill>
                <a:effectLst/>
                <a:highlight>
                  <a:srgbClr val="FFFFFF"/>
                </a:highlight>
                <a:latin typeface="Tahoma"/>
                <a:ea typeface="Tahoma"/>
                <a:cs typeface="Times New Roman"/>
              </a:rPr>
              <a:t>^ Rounded to nearest whole dollar</a:t>
            </a:r>
          </a:p>
        </p:txBody>
      </p:sp>
    </p:spTree>
    <p:extLst>
      <p:ext uri="{BB962C8B-B14F-4D97-AF65-F5344CB8AC3E}">
        <p14:creationId xmlns:p14="http://schemas.microsoft.com/office/powerpoint/2010/main" val="103013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07F6681-2E87-C04C-2130-25EAA005C61D}"/>
              </a:ext>
            </a:extLst>
          </p:cNvPr>
          <p:cNvSpPr/>
          <p:nvPr/>
        </p:nvSpPr>
        <p:spPr>
          <a:xfrm>
            <a:off x="0" y="2289213"/>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214C634C-3FF9-DACC-3C66-08614A9B61A2}"/>
              </a:ext>
            </a:extLst>
          </p:cNvPr>
          <p:cNvSpPr/>
          <p:nvPr/>
        </p:nvSpPr>
        <p:spPr>
          <a:xfrm>
            <a:off x="0" y="182304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133BB657-9291-D473-A475-1AF3D0BC9AD7}"/>
              </a:ext>
            </a:extLst>
          </p:cNvPr>
          <p:cNvSpPr/>
          <p:nvPr/>
        </p:nvSpPr>
        <p:spPr>
          <a:xfrm>
            <a:off x="0" y="5113095"/>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DF9D4833-7367-969A-A9D2-A26AB515BE67}"/>
              </a:ext>
            </a:extLst>
          </p:cNvPr>
          <p:cNvSpPr>
            <a:spLocks noGrp="1"/>
          </p:cNvSpPr>
          <p:nvPr/>
        </p:nvSpPr>
        <p:spPr>
          <a:xfrm>
            <a:off x="500858" y="457943"/>
            <a:ext cx="9134461" cy="677108"/>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a:lstStyle>
          <a:p>
            <a:r>
              <a:rPr lang="en-US">
                <a:solidFill>
                  <a:srgbClr val="005568"/>
                </a:solidFill>
                <a:latin typeface="Tahoma" panose="020B0604030504040204" pitchFamily="34" charset="0"/>
                <a:ea typeface="Tahoma" panose="020B0604030504040204" pitchFamily="34" charset="0"/>
                <a:cs typeface="Tahoma" panose="020B0604030504040204" pitchFamily="34" charset="0"/>
              </a:rPr>
              <a:t>Acknowledgement of Country</a:t>
            </a:r>
          </a:p>
        </p:txBody>
      </p:sp>
      <p:sp>
        <p:nvSpPr>
          <p:cNvPr id="3" name="TextBox 38">
            <a:extLst>
              <a:ext uri="{FF2B5EF4-FFF2-40B4-BE49-F238E27FC236}">
                <a16:creationId xmlns:a16="http://schemas.microsoft.com/office/drawing/2014/main" id="{8925005D-1500-34CA-2AFD-A8F19300D40A}"/>
              </a:ext>
            </a:extLst>
          </p:cNvPr>
          <p:cNvSpPr txBox="1"/>
          <p:nvPr/>
        </p:nvSpPr>
        <p:spPr>
          <a:xfrm>
            <a:off x="3349052" y="2546992"/>
            <a:ext cx="8218453" cy="2308324"/>
          </a:xfrm>
          <a:prstGeom prst="rect">
            <a:avLst/>
          </a:prstGeom>
          <a:noFill/>
        </p:spPr>
        <p:txBody>
          <a:bodyPr wrap="square" lIns="91440" tIns="45720" rIns="91440" bIns="4572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u="none" strike="noStrike" kern="1200" cap="none" spc="0" normalizeH="0" baseline="0" noProof="0" dirty="0">
                <a:ln>
                  <a:noFill/>
                </a:ln>
                <a:solidFill>
                  <a:schemeClr val="bg1"/>
                </a:solidFill>
                <a:effectLst/>
                <a:uLnTx/>
                <a:uFillTx/>
                <a:latin typeface="Tahoma"/>
                <a:ea typeface="+mn-ea"/>
                <a:cs typeface="Segoe UI"/>
              </a:rPr>
              <a:t>The Department of Social Services acknowledges Aboriginal and Torres Strait Islander peoples throughout Australia and their continuing connection to land, water, culture and community. </a:t>
            </a: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2400" dirty="0">
              <a:solidFill>
                <a:schemeClr val="bg1"/>
              </a:solidFill>
              <a:latin typeface="Tahoma"/>
              <a:cs typeface="Segoe UI"/>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u="none" strike="noStrike" kern="1200" cap="none" spc="0" normalizeH="0" baseline="0" noProof="0" dirty="0">
                <a:ln>
                  <a:noFill/>
                </a:ln>
                <a:solidFill>
                  <a:schemeClr val="bg1"/>
                </a:solidFill>
                <a:effectLst/>
                <a:uLnTx/>
                <a:uFillTx/>
                <a:latin typeface="Tahoma"/>
                <a:ea typeface="+mn-ea"/>
                <a:cs typeface="Segoe UI"/>
              </a:rPr>
              <a:t>We pay our respects to the Elders both past and present.</a:t>
            </a:r>
            <a:endParaRPr kumimoji="0" lang="en-AU" sz="2000" u="none" strike="noStrike" kern="1200" cap="none" spc="0" normalizeH="0" baseline="0" noProof="0" dirty="0">
              <a:ln>
                <a:noFill/>
              </a:ln>
              <a:solidFill>
                <a:schemeClr val="bg1"/>
              </a:solidFill>
              <a:effectLst/>
              <a:uLnTx/>
              <a:uFillTx/>
              <a:latin typeface="Segoe UI"/>
              <a:ea typeface="+mn-ea"/>
              <a:cs typeface="Segoe UI"/>
            </a:endParaRPr>
          </a:p>
        </p:txBody>
      </p:sp>
      <p:sp>
        <p:nvSpPr>
          <p:cNvPr id="9" name="Oval 8">
            <a:extLst>
              <a:ext uri="{FF2B5EF4-FFF2-40B4-BE49-F238E27FC236}">
                <a16:creationId xmlns:a16="http://schemas.microsoft.com/office/drawing/2014/main" id="{3700C24F-B2AC-F915-3599-88D2550A414F}"/>
              </a:ext>
            </a:extLst>
          </p:cNvPr>
          <p:cNvSpPr/>
          <p:nvPr/>
        </p:nvSpPr>
        <p:spPr>
          <a:xfrm>
            <a:off x="232012" y="2330157"/>
            <a:ext cx="2736000" cy="2736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descr="This is an image of Australia depicted as an indigenous design of paths coming together as connected communities.." title="An image of Australia as an indigenous design">
            <a:extLst>
              <a:ext uri="{FF2B5EF4-FFF2-40B4-BE49-F238E27FC236}">
                <a16:creationId xmlns:a16="http://schemas.microsoft.com/office/drawing/2014/main" id="{523822B9-9D00-D143-0F97-B383B83DF050}"/>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108" y="2546992"/>
            <a:ext cx="2371234" cy="2428230"/>
          </a:xfrm>
          <a:prstGeom prst="rect">
            <a:avLst/>
          </a:prstGeom>
        </p:spPr>
      </p:pic>
    </p:spTree>
    <p:extLst>
      <p:ext uri="{BB962C8B-B14F-4D97-AF65-F5344CB8AC3E}">
        <p14:creationId xmlns:p14="http://schemas.microsoft.com/office/powerpoint/2010/main" val="1133767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C7BB7-F41E-FAA2-9FE8-49F91E4DFA6F}"/>
              </a:ext>
            </a:extLst>
          </p:cNvPr>
          <p:cNvSpPr>
            <a:spLocks noGrp="1"/>
          </p:cNvSpPr>
          <p:nvPr>
            <p:ph type="title"/>
          </p:nvPr>
        </p:nvSpPr>
        <p:spPr>
          <a:xfrm>
            <a:off x="351999" y="820"/>
            <a:ext cx="11840001" cy="1354217"/>
          </a:xfrm>
        </p:spPr>
        <p:txBody>
          <a:bodyPr/>
          <a:lstStyle/>
          <a:p>
            <a:r>
              <a:rPr lang="en-AU"/>
              <a:t>Moderate Intellectual Disability (MID) Payment - Revised</a:t>
            </a:r>
          </a:p>
        </p:txBody>
      </p:sp>
      <p:sp>
        <p:nvSpPr>
          <p:cNvPr id="5" name="Rectangle 4">
            <a:extLst>
              <a:ext uri="{FF2B5EF4-FFF2-40B4-BE49-F238E27FC236}">
                <a16:creationId xmlns:a16="http://schemas.microsoft.com/office/drawing/2014/main" id="{15D23AEF-3461-8D39-399C-9745DC8F883E}"/>
              </a:ext>
            </a:extLst>
          </p:cNvPr>
          <p:cNvSpPr/>
          <p:nvPr/>
        </p:nvSpPr>
        <p:spPr>
          <a:xfrm>
            <a:off x="4562435" y="1885200"/>
            <a:ext cx="7003462" cy="4614319"/>
          </a:xfrm>
          <a:prstGeom prst="rect">
            <a:avLst/>
          </a:prstGeom>
          <a:solidFill>
            <a:schemeClr val="bg1">
              <a:lumMod val="95000"/>
            </a:schemeClr>
          </a:solidFill>
          <a:ln w="19050">
            <a:solidFill>
              <a:schemeClr val="bg1">
                <a:lumMod val="95000"/>
              </a:schemeClr>
            </a:solidFill>
          </a:ln>
        </p:spPr>
        <p:txBody>
          <a:bodyPr wrap="square" anchor="ctr" anchorCtr="0">
            <a:noAutofit/>
          </a:bodyPr>
          <a:lstStyle/>
          <a:p>
            <a:pPr algn="ctr"/>
            <a:endParaRPr lang="en-AU" sz="1000" i="1">
              <a:solidFill>
                <a:schemeClr val="bg2"/>
              </a:solidFill>
              <a:latin typeface="+mj-lt"/>
            </a:endParaRPr>
          </a:p>
        </p:txBody>
      </p:sp>
      <p:sp>
        <p:nvSpPr>
          <p:cNvPr id="15" name="Rectangle 14">
            <a:extLst>
              <a:ext uri="{FF2B5EF4-FFF2-40B4-BE49-F238E27FC236}">
                <a16:creationId xmlns:a16="http://schemas.microsoft.com/office/drawing/2014/main" id="{CE6328F8-8A37-E24A-8D68-079DFCAD6DFE}"/>
              </a:ext>
            </a:extLst>
          </p:cNvPr>
          <p:cNvSpPr/>
          <p:nvPr/>
        </p:nvSpPr>
        <p:spPr>
          <a:xfrm>
            <a:off x="432803" y="1515868"/>
            <a:ext cx="3710457" cy="5027310"/>
          </a:xfrm>
          <a:prstGeom prst="rect">
            <a:avLst/>
          </a:prstGeom>
          <a:ln/>
        </p:spPr>
        <p:style>
          <a:lnRef idx="0">
            <a:schemeClr val="accent3"/>
          </a:lnRef>
          <a:fillRef idx="3">
            <a:schemeClr val="accent3"/>
          </a:fillRef>
          <a:effectRef idx="3">
            <a:schemeClr val="accent3"/>
          </a:effectRef>
          <a:fontRef idx="minor">
            <a:schemeClr val="lt1"/>
          </a:fontRef>
        </p:style>
        <p:txBody>
          <a:bodyPr lIns="144000" tIns="45720" rIns="144000" bIns="45720" rtlCol="0" anchor="t"/>
          <a:lstStyle/>
          <a:p>
            <a:pPr algn="ctr">
              <a:lnSpc>
                <a:spcPct val="150000"/>
              </a:lnSpc>
            </a:pPr>
            <a:r>
              <a:rPr lang="en-AU" sz="2000">
                <a:solidFill>
                  <a:schemeClr val="tx1"/>
                </a:solidFill>
                <a:cs typeface="Calibri"/>
              </a:rPr>
              <a:t>The Moderate Intellectual Disability (MID) Payment is in addition to outcome fees and available for Participants who achieve a Full Outcome for a Job Placement of at least 15 hours per week. </a:t>
            </a:r>
            <a:endParaRPr lang="en-AU" sz="2000">
              <a:solidFill>
                <a:schemeClr val="tx1"/>
              </a:solidFill>
              <a:ea typeface="Tahoma"/>
              <a:cs typeface="Calibri"/>
            </a:endParaRPr>
          </a:p>
          <a:p>
            <a:pPr algn="ctr">
              <a:lnSpc>
                <a:spcPct val="150000"/>
              </a:lnSpc>
            </a:pPr>
            <a:endParaRPr lang="en-AU" sz="1100">
              <a:solidFill>
                <a:schemeClr val="tx1"/>
              </a:solidFill>
              <a:ea typeface="Tahoma"/>
              <a:cs typeface="Calibri"/>
            </a:endParaRPr>
          </a:p>
          <a:p>
            <a:pPr algn="ctr">
              <a:lnSpc>
                <a:spcPct val="150000"/>
              </a:lnSpc>
            </a:pPr>
            <a:r>
              <a:rPr lang="en-AU" sz="2000">
                <a:solidFill>
                  <a:schemeClr val="tx1"/>
                </a:solidFill>
                <a:cs typeface="Calibri"/>
              </a:rPr>
              <a:t>The MID Payments proposed for the New Program are specified in Table 4.</a:t>
            </a:r>
            <a:endParaRPr lang="en-AU" sz="2000">
              <a:solidFill>
                <a:schemeClr val="tx1"/>
              </a:solidFill>
              <a:ea typeface="Tahoma"/>
              <a:cs typeface="Calibri"/>
            </a:endParaRPr>
          </a:p>
          <a:p>
            <a:pPr indent="0" algn="ctr">
              <a:lnSpc>
                <a:spcPct val="150000"/>
              </a:lnSpc>
              <a:buNone/>
            </a:pPr>
            <a:endParaRPr lang="en-AU">
              <a:solidFill>
                <a:schemeClr val="tx1"/>
              </a:solidFill>
              <a:ea typeface="Tahoma"/>
              <a:cs typeface="Calibri"/>
            </a:endParaRPr>
          </a:p>
          <a:p>
            <a:pPr lvl="0" algn="ctr">
              <a:lnSpc>
                <a:spcPct val="150000"/>
              </a:lnSpc>
            </a:pPr>
            <a:endParaRPr lang="en-AU" sz="1600">
              <a:solidFill>
                <a:schemeClr val="tx1"/>
              </a:solidFill>
              <a:ea typeface="Segoe UI" panose="020B0502040204020203" pitchFamily="34" charset="0"/>
              <a:cs typeface="Segoe UI" panose="020B0502040204020203" pitchFamily="34" charset="0"/>
            </a:endParaRPr>
          </a:p>
          <a:p>
            <a:pPr lvl="0" algn="ctr">
              <a:lnSpc>
                <a:spcPct val="150000"/>
              </a:lnSpc>
            </a:pPr>
            <a:endParaRPr lang="en-AU">
              <a:solidFill>
                <a:schemeClr val="tx1"/>
              </a:solidFill>
              <a:ea typeface="Segoe UI" panose="020B0502040204020203" pitchFamily="34" charset="0"/>
              <a:cs typeface="Segoe UI" panose="020B0502040204020203" pitchFamily="34" charset="0"/>
            </a:endParaRPr>
          </a:p>
        </p:txBody>
      </p:sp>
      <p:graphicFrame>
        <p:nvGraphicFramePr>
          <p:cNvPr id="8" name="Table 7">
            <a:extLst>
              <a:ext uri="{FF2B5EF4-FFF2-40B4-BE49-F238E27FC236}">
                <a16:creationId xmlns:a16="http://schemas.microsoft.com/office/drawing/2014/main" id="{01F98480-B468-0105-EF4A-DDDAF96FF983}"/>
              </a:ext>
            </a:extLst>
          </p:cNvPr>
          <p:cNvGraphicFramePr>
            <a:graphicFrameLocks noGrp="1"/>
          </p:cNvGraphicFramePr>
          <p:nvPr>
            <p:extLst>
              <p:ext uri="{D42A27DB-BD31-4B8C-83A1-F6EECF244321}">
                <p14:modId xmlns:p14="http://schemas.microsoft.com/office/powerpoint/2010/main" val="1888523847"/>
              </p:ext>
            </p:extLst>
          </p:nvPr>
        </p:nvGraphicFramePr>
        <p:xfrm>
          <a:off x="4950905" y="2299221"/>
          <a:ext cx="6404572" cy="3807631"/>
        </p:xfrm>
        <a:graphic>
          <a:graphicData uri="http://schemas.openxmlformats.org/drawingml/2006/table">
            <a:tbl>
              <a:tblPr firstRow="1" firstCol="1" lastRow="1" bandRow="1"/>
              <a:tblGrid>
                <a:gridCol w="3667124">
                  <a:extLst>
                    <a:ext uri="{9D8B030D-6E8A-4147-A177-3AD203B41FA5}">
                      <a16:colId xmlns:a16="http://schemas.microsoft.com/office/drawing/2014/main" val="883908121"/>
                    </a:ext>
                  </a:extLst>
                </a:gridCol>
                <a:gridCol w="2737448">
                  <a:extLst>
                    <a:ext uri="{9D8B030D-6E8A-4147-A177-3AD203B41FA5}">
                      <a16:colId xmlns:a16="http://schemas.microsoft.com/office/drawing/2014/main" val="1602409472"/>
                    </a:ext>
                  </a:extLst>
                </a:gridCol>
              </a:tblGrid>
              <a:tr h="740373">
                <a:tc>
                  <a:txBody>
                    <a:bodyPr/>
                    <a:lstStyle/>
                    <a:p>
                      <a:pPr algn="ctr"/>
                      <a:r>
                        <a:rPr lang="en-AU" sz="1600" b="1" spc="15">
                          <a:solidFill>
                            <a:schemeClr val="bg1"/>
                          </a:solidFill>
                          <a:effectLst/>
                          <a:highlight>
                            <a:srgbClr val="005A70"/>
                          </a:highlight>
                          <a:latin typeface="Tahoma"/>
                          <a:ea typeface="Tahoma"/>
                          <a:cs typeface="Times New Roman"/>
                        </a:rPr>
                        <a:t>Payment</a:t>
                      </a:r>
                      <a:endParaRPr lang="en-AU" sz="1600" b="1" spc="15">
                        <a:solidFill>
                          <a:schemeClr val="bg1"/>
                        </a:solidFill>
                        <a:effectLst/>
                        <a:highlight>
                          <a:srgbClr val="005A70"/>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005A70"/>
                    </a:solidFill>
                  </a:tcPr>
                </a:tc>
                <a:tc>
                  <a:txBody>
                    <a:bodyPr/>
                    <a:lstStyle/>
                    <a:p>
                      <a:pPr algn="ctr"/>
                      <a:r>
                        <a:rPr lang="en-AU" sz="1600" b="1" spc="15">
                          <a:solidFill>
                            <a:srgbClr val="FFFFFF"/>
                          </a:solidFill>
                          <a:effectLst/>
                          <a:highlight>
                            <a:srgbClr val="005A70"/>
                          </a:highlight>
                          <a:latin typeface="Tahoma"/>
                          <a:ea typeface="Tahoma"/>
                          <a:cs typeface="Times New Roman"/>
                        </a:rPr>
                        <a:t>Fee*^ ($ GST inc.)</a:t>
                      </a:r>
                      <a:endParaRPr lang="en-AU" sz="1600" spc="15">
                        <a:effectLst/>
                        <a:highlight>
                          <a:srgbClr val="005A70"/>
                        </a:highlight>
                        <a:latin typeface="Tahoma"/>
                        <a:ea typeface="Tahoma"/>
                        <a:cs typeface="Times New Roman"/>
                      </a:endParaRPr>
                    </a:p>
                  </a:txBody>
                  <a:tcPr marL="50800" marR="50800" marT="50800" marB="50800" anchor="ctr">
                    <a:lnL>
                      <a:noFill/>
                    </a:lnL>
                    <a:lnR>
                      <a:noFill/>
                    </a:lnR>
                    <a:lnT>
                      <a:noFill/>
                    </a:lnT>
                    <a:lnB>
                      <a:noFill/>
                    </a:lnB>
                    <a:solidFill>
                      <a:srgbClr val="005A70"/>
                    </a:solidFill>
                  </a:tcPr>
                </a:tc>
                <a:extLst>
                  <a:ext uri="{0D108BD9-81ED-4DB2-BD59-A6C34878D82A}">
                    <a16:rowId xmlns:a16="http://schemas.microsoft.com/office/drawing/2014/main" val="2865726394"/>
                  </a:ext>
                </a:extLst>
              </a:tr>
              <a:tr h="740373">
                <a:tc>
                  <a:txBody>
                    <a:bodyPr/>
                    <a:lstStyle/>
                    <a:p>
                      <a:r>
                        <a:rPr lang="en-AU" sz="1600" b="0" spc="15">
                          <a:effectLst/>
                          <a:latin typeface="+mn-lt"/>
                          <a:ea typeface="Tahoma"/>
                          <a:cs typeface="Times New Roman"/>
                        </a:rPr>
                        <a:t>12-week MID Payment</a:t>
                      </a:r>
                    </a:p>
                  </a:txBody>
                  <a:tcPr marL="50800" marR="50800" marT="50800" marB="50800" anchor="ctr">
                    <a:lnL>
                      <a:noFill/>
                    </a:lnL>
                    <a:lnR>
                      <a:noFill/>
                    </a:lnR>
                    <a:lnT>
                      <a:noFill/>
                    </a:lnT>
                    <a:lnB>
                      <a:noFill/>
                    </a:lnB>
                    <a:noFill/>
                  </a:tcPr>
                </a:tc>
                <a:tc>
                  <a:txBody>
                    <a:bodyPr/>
                    <a:lstStyle/>
                    <a:p>
                      <a:pPr algn="ctr" fontAlgn="b"/>
                      <a:r>
                        <a:rPr lang="en-AU" sz="2000" b="0" i="0" u="none" strike="noStrike">
                          <a:solidFill>
                            <a:srgbClr val="000000"/>
                          </a:solidFill>
                          <a:effectLst/>
                          <a:latin typeface="Aptos Narrow" panose="020B0004020202020204" pitchFamily="34" charset="0"/>
                        </a:rPr>
                        <a:t> $ 12,048 </a:t>
                      </a:r>
                    </a:p>
                  </a:txBody>
                  <a:tcPr marL="9525" marR="9525" marT="9525" marB="0" anchor="ctr">
                    <a:lnL>
                      <a:noFill/>
                    </a:lnL>
                    <a:lnR>
                      <a:noFill/>
                    </a:lnR>
                    <a:lnT>
                      <a:noFill/>
                    </a:lnT>
                    <a:lnB>
                      <a:noFill/>
                    </a:lnB>
                    <a:noFill/>
                  </a:tcPr>
                </a:tc>
                <a:extLst>
                  <a:ext uri="{0D108BD9-81ED-4DB2-BD59-A6C34878D82A}">
                    <a16:rowId xmlns:a16="http://schemas.microsoft.com/office/drawing/2014/main" val="2179386804"/>
                  </a:ext>
                </a:extLst>
              </a:tr>
              <a:tr h="740373">
                <a:tc>
                  <a:txBody>
                    <a:bodyPr/>
                    <a:lstStyle/>
                    <a:p>
                      <a:r>
                        <a:rPr lang="en-AU" sz="1600" b="0" spc="15">
                          <a:effectLst/>
                          <a:latin typeface="+mn-lt"/>
                          <a:ea typeface="Tahoma"/>
                          <a:cs typeface="Times New Roman"/>
                        </a:rPr>
                        <a:t>26-week MID Payment</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lgn="ctr" fontAlgn="b"/>
                      <a:r>
                        <a:rPr lang="en-AU" sz="2000" b="0" i="0" u="none" strike="noStrike">
                          <a:solidFill>
                            <a:srgbClr val="000000"/>
                          </a:solidFill>
                          <a:effectLst/>
                          <a:latin typeface="Aptos Narrow" panose="020B0004020202020204" pitchFamily="34" charset="0"/>
                        </a:rPr>
                        <a:t> $ 16,853 </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983134119"/>
                  </a:ext>
                </a:extLst>
              </a:tr>
              <a:tr h="740373">
                <a:tc>
                  <a:txBody>
                    <a:bodyPr/>
                    <a:lstStyle/>
                    <a:p>
                      <a:r>
                        <a:rPr lang="en-AU" sz="1600" b="0" spc="15">
                          <a:effectLst/>
                          <a:latin typeface="+mn-lt"/>
                          <a:ea typeface="Tahoma"/>
                          <a:cs typeface="Times New Roman"/>
                        </a:rPr>
                        <a:t>52-week MID Payment</a:t>
                      </a:r>
                    </a:p>
                  </a:txBody>
                  <a:tcPr marL="50800" marR="50800" marT="50800" marB="5080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2F2F2"/>
                    </a:solidFill>
                  </a:tcPr>
                </a:tc>
                <a:tc>
                  <a:txBody>
                    <a:bodyPr/>
                    <a:lstStyle/>
                    <a:p>
                      <a:pPr algn="ctr" fontAlgn="b"/>
                      <a:r>
                        <a:rPr lang="en-AU" sz="2000" b="0" i="0" u="none" strike="noStrike">
                          <a:solidFill>
                            <a:srgbClr val="000000"/>
                          </a:solidFill>
                          <a:effectLst/>
                          <a:latin typeface="Aptos Narrow" panose="020B0004020202020204" pitchFamily="34" charset="0"/>
                        </a:rPr>
                        <a:t> $   3,065 </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2F2F2"/>
                    </a:solidFill>
                  </a:tcPr>
                </a:tc>
                <a:extLst>
                  <a:ext uri="{0D108BD9-81ED-4DB2-BD59-A6C34878D82A}">
                    <a16:rowId xmlns:a16="http://schemas.microsoft.com/office/drawing/2014/main" val="255962707"/>
                  </a:ext>
                </a:extLst>
              </a:tr>
              <a:tr h="846139">
                <a:tc>
                  <a:txBody>
                    <a:bodyPr/>
                    <a:lstStyle/>
                    <a:p>
                      <a:r>
                        <a:rPr lang="en-AU" sz="1100" b="1" spc="15">
                          <a:solidFill>
                            <a:schemeClr val="tx1"/>
                          </a:solidFill>
                          <a:effectLst/>
                          <a:highlight>
                            <a:srgbClr val="FFFFFF"/>
                          </a:highlight>
                          <a:latin typeface="+mn-lt"/>
                          <a:ea typeface="Tahoma"/>
                          <a:cs typeface="Times New Roman"/>
                        </a:rPr>
                        <a:t>*Indicative payment amounts subject to indexation from 1 July 2025</a:t>
                      </a:r>
                    </a:p>
                    <a:p>
                      <a:r>
                        <a:rPr lang="en-AU" sz="1100" b="1" spc="15">
                          <a:solidFill>
                            <a:schemeClr val="tx1"/>
                          </a:solidFill>
                          <a:effectLst/>
                          <a:latin typeface="+mn-lt"/>
                          <a:ea typeface="Tahoma"/>
                          <a:cs typeface="Times New Roman"/>
                        </a:rPr>
                        <a:t>^ Rounded to nearest whole dollar</a:t>
                      </a:r>
                      <a:endParaRPr lang="en-AU" sz="800" b="1" spc="15">
                        <a:solidFill>
                          <a:schemeClr val="tx1"/>
                        </a:solidFill>
                        <a:effectLst/>
                        <a:highlight>
                          <a:srgbClr val="FFFFFF"/>
                        </a:highlight>
                        <a:latin typeface="+mn-lt"/>
                        <a:ea typeface="Tahoma"/>
                        <a:cs typeface="Times New Roman"/>
                      </a:endParaRPr>
                    </a:p>
                  </a:txBody>
                  <a:tcPr marL="50800" marR="50800" marT="50800" marB="5080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dirty="0">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99413996"/>
                  </a:ext>
                </a:extLst>
              </a:tr>
            </a:tbl>
          </a:graphicData>
        </a:graphic>
      </p:graphicFrame>
      <p:sp>
        <p:nvSpPr>
          <p:cNvPr id="11" name="TextBox 10">
            <a:extLst>
              <a:ext uri="{FF2B5EF4-FFF2-40B4-BE49-F238E27FC236}">
                <a16:creationId xmlns:a16="http://schemas.microsoft.com/office/drawing/2014/main" id="{60846E00-0E4B-3279-0692-789609D621A8}"/>
              </a:ext>
            </a:extLst>
          </p:cNvPr>
          <p:cNvSpPr txBox="1"/>
          <p:nvPr/>
        </p:nvSpPr>
        <p:spPr>
          <a:xfrm>
            <a:off x="5400785" y="1515868"/>
            <a:ext cx="5326762" cy="369332"/>
          </a:xfrm>
          <a:prstGeom prst="rect">
            <a:avLst/>
          </a:prstGeom>
          <a:noFill/>
        </p:spPr>
        <p:txBody>
          <a:bodyPr wrap="square" lIns="91440" tIns="45720" rIns="91440" bIns="45720" rtlCol="0" anchor="t">
            <a:spAutoFit/>
          </a:bodyPr>
          <a:lstStyle/>
          <a:p>
            <a:r>
              <a:rPr lang="en-AU" b="1"/>
              <a:t>Table 4 - MID Payments *^ (GST inclusive)</a:t>
            </a:r>
          </a:p>
        </p:txBody>
      </p:sp>
    </p:spTree>
    <p:extLst>
      <p:ext uri="{BB962C8B-B14F-4D97-AF65-F5344CB8AC3E}">
        <p14:creationId xmlns:p14="http://schemas.microsoft.com/office/powerpoint/2010/main" val="3329189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BD1E-807F-EBEF-7E55-F8FCBEDAFE59}"/>
              </a:ext>
            </a:extLst>
          </p:cNvPr>
          <p:cNvSpPr>
            <a:spLocks noGrp="1"/>
          </p:cNvSpPr>
          <p:nvPr>
            <p:ph type="title"/>
          </p:nvPr>
        </p:nvSpPr>
        <p:spPr>
          <a:xfrm>
            <a:off x="490179" y="166695"/>
            <a:ext cx="10502478" cy="677108"/>
          </a:xfrm>
        </p:spPr>
        <p:txBody>
          <a:bodyPr/>
          <a:lstStyle/>
          <a:p>
            <a:r>
              <a:rPr lang="en-US"/>
              <a:t>Ongoing Support Fees - Indexed</a:t>
            </a:r>
          </a:p>
        </p:txBody>
      </p:sp>
      <p:sp>
        <p:nvSpPr>
          <p:cNvPr id="4" name="Rectangle 3">
            <a:extLst>
              <a:ext uri="{FF2B5EF4-FFF2-40B4-BE49-F238E27FC236}">
                <a16:creationId xmlns:a16="http://schemas.microsoft.com/office/drawing/2014/main" id="{4A41C14B-0E4B-4D12-A51A-4017AFC53AC2}"/>
              </a:ext>
            </a:extLst>
          </p:cNvPr>
          <p:cNvSpPr/>
          <p:nvPr/>
        </p:nvSpPr>
        <p:spPr>
          <a:xfrm>
            <a:off x="560717" y="994569"/>
            <a:ext cx="11264477" cy="799131"/>
          </a:xfrm>
          <a:prstGeom prst="rect">
            <a:avLst/>
          </a:prstGeom>
          <a:ln/>
        </p:spPr>
        <p:style>
          <a:lnRef idx="0">
            <a:schemeClr val="accent3"/>
          </a:lnRef>
          <a:fillRef idx="3">
            <a:schemeClr val="accent3"/>
          </a:fillRef>
          <a:effectRef idx="3">
            <a:schemeClr val="accent3"/>
          </a:effectRef>
          <a:fontRef idx="minor">
            <a:schemeClr val="lt1"/>
          </a:fontRef>
        </p:style>
        <p:txBody>
          <a:bodyPr lIns="252000" tIns="45720" rIns="144000" bIns="45720" rtlCol="0" anchor="ctr"/>
          <a:lstStyle/>
          <a:p>
            <a:pPr lvl="0"/>
            <a:r>
              <a:rPr lang="en-AU" sz="1650">
                <a:solidFill>
                  <a:schemeClr val="tx1"/>
                </a:solidFill>
                <a:ea typeface="Segoe UI" panose="020B0502040204020203" pitchFamily="34" charset="0"/>
                <a:cs typeface="Segoe UI"/>
              </a:rPr>
              <a:t>Ongoing Support is available to employees with disability who require support to maintain their employment.</a:t>
            </a:r>
            <a:endParaRPr lang="en-AU" sz="1650">
              <a:solidFill>
                <a:schemeClr val="tx1"/>
              </a:solidFill>
              <a:ea typeface="Segoe UI" panose="020B0502040204020203" pitchFamily="34" charset="0"/>
              <a:cs typeface="Segoe UI" panose="020B0502040204020203" pitchFamily="34" charset="0"/>
            </a:endParaRPr>
          </a:p>
        </p:txBody>
      </p:sp>
      <p:sp>
        <p:nvSpPr>
          <p:cNvPr id="5" name="Rectangle 4">
            <a:extLst>
              <a:ext uri="{FF2B5EF4-FFF2-40B4-BE49-F238E27FC236}">
                <a16:creationId xmlns:a16="http://schemas.microsoft.com/office/drawing/2014/main" id="{130E0437-2D08-2B5C-577B-36E9316740DF}"/>
              </a:ext>
            </a:extLst>
          </p:cNvPr>
          <p:cNvSpPr/>
          <p:nvPr/>
        </p:nvSpPr>
        <p:spPr>
          <a:xfrm>
            <a:off x="560717" y="2003460"/>
            <a:ext cx="11251562" cy="799131"/>
          </a:xfrm>
          <a:prstGeom prst="rect">
            <a:avLst/>
          </a:prstGeom>
          <a:ln/>
        </p:spPr>
        <p:style>
          <a:lnRef idx="0">
            <a:schemeClr val="accent3"/>
          </a:lnRef>
          <a:fillRef idx="3">
            <a:schemeClr val="accent3"/>
          </a:fillRef>
          <a:effectRef idx="3">
            <a:schemeClr val="accent3"/>
          </a:effectRef>
          <a:fontRef idx="minor">
            <a:schemeClr val="lt1"/>
          </a:fontRef>
        </p:style>
        <p:txBody>
          <a:bodyPr lIns="252000" rIns="144000" rtlCol="0" anchor="ctr"/>
          <a:lstStyle/>
          <a:p>
            <a:r>
              <a:rPr lang="en-AU" sz="1650">
                <a:solidFill>
                  <a:schemeClr val="tx1"/>
                </a:solidFill>
                <a:cs typeface="Arial" panose="020B0604020202020204" pitchFamily="34" charset="0"/>
              </a:rPr>
              <a:t>A Provider can claim up to 6 instances of Flexible Ongoing Support within a 26-week period. </a:t>
            </a:r>
          </a:p>
        </p:txBody>
      </p:sp>
      <p:sp>
        <p:nvSpPr>
          <p:cNvPr id="6" name="Rectangle 5">
            <a:extLst>
              <a:ext uri="{FF2B5EF4-FFF2-40B4-BE49-F238E27FC236}">
                <a16:creationId xmlns:a16="http://schemas.microsoft.com/office/drawing/2014/main" id="{7246499E-E9C7-4EDE-4912-ECFA28298803}"/>
              </a:ext>
            </a:extLst>
          </p:cNvPr>
          <p:cNvSpPr/>
          <p:nvPr/>
        </p:nvSpPr>
        <p:spPr>
          <a:xfrm>
            <a:off x="819022" y="5967066"/>
            <a:ext cx="10207377" cy="742667"/>
          </a:xfrm>
          <a:prstGeom prst="round2DiagRect">
            <a:avLst/>
          </a:prstGeom>
          <a:ln/>
        </p:spPr>
        <p:style>
          <a:lnRef idx="0">
            <a:schemeClr val="accent6"/>
          </a:lnRef>
          <a:fillRef idx="3">
            <a:schemeClr val="accent6"/>
          </a:fillRef>
          <a:effectRef idx="3">
            <a:schemeClr val="accent6"/>
          </a:effectRef>
          <a:fontRef idx="minor">
            <a:schemeClr val="lt1"/>
          </a:fontRef>
        </p:style>
        <p:txBody>
          <a:bodyPr lIns="252000" tIns="45720" rIns="144000" bIns="45720" rtlCol="0" anchor="ctr"/>
          <a:lstStyle/>
          <a:p>
            <a:pPr>
              <a:spcAft>
                <a:spcPts val="600"/>
              </a:spcAft>
            </a:pPr>
            <a:endParaRPr lang="en-US" sz="1650">
              <a:solidFill>
                <a:schemeClr val="tx1"/>
              </a:solidFill>
              <a:ea typeface="Tahoma"/>
              <a:cs typeface="Arial" panose="020B0604020202020204" pitchFamily="34" charset="0"/>
            </a:endParaRPr>
          </a:p>
          <a:p>
            <a:pPr>
              <a:spcAft>
                <a:spcPts val="600"/>
              </a:spcAft>
            </a:pPr>
            <a:r>
              <a:rPr lang="en-AU" sz="1650">
                <a:solidFill>
                  <a:schemeClr val="bg1"/>
                </a:solidFill>
                <a:cs typeface="Arial"/>
              </a:rPr>
              <a:t>Increased flexibility in contacts to support tailored servicing, whilst maintaining minimum service standards and targeted re-assessments to reduce administration.</a:t>
            </a:r>
            <a:endParaRPr lang="en-AU" sz="1650">
              <a:solidFill>
                <a:schemeClr val="bg1"/>
              </a:solidFill>
              <a:ea typeface="Tahoma"/>
              <a:cs typeface="Arial"/>
            </a:endParaRPr>
          </a:p>
          <a:p>
            <a:endParaRPr lang="en-US" sz="1650">
              <a:solidFill>
                <a:schemeClr val="tx1"/>
              </a:solidFill>
              <a:cs typeface="Arial" panose="020B0604020202020204" pitchFamily="34" charset="0"/>
            </a:endParaRPr>
          </a:p>
        </p:txBody>
      </p:sp>
      <p:graphicFrame>
        <p:nvGraphicFramePr>
          <p:cNvPr id="3" name="Table 2">
            <a:extLst>
              <a:ext uri="{FF2B5EF4-FFF2-40B4-BE49-F238E27FC236}">
                <a16:creationId xmlns:a16="http://schemas.microsoft.com/office/drawing/2014/main" id="{753A15DC-533D-4790-28B1-A8FA44EC66B8}"/>
              </a:ext>
            </a:extLst>
          </p:cNvPr>
          <p:cNvGraphicFramePr>
            <a:graphicFrameLocks noGrp="1"/>
          </p:cNvGraphicFramePr>
          <p:nvPr>
            <p:extLst>
              <p:ext uri="{D42A27DB-BD31-4B8C-83A1-F6EECF244321}">
                <p14:modId xmlns:p14="http://schemas.microsoft.com/office/powerpoint/2010/main" val="940657516"/>
              </p:ext>
            </p:extLst>
          </p:nvPr>
        </p:nvGraphicFramePr>
        <p:xfrm>
          <a:off x="1710839" y="3371591"/>
          <a:ext cx="8770317" cy="2491840"/>
        </p:xfrm>
        <a:graphic>
          <a:graphicData uri="http://schemas.openxmlformats.org/drawingml/2006/table">
            <a:tbl>
              <a:tblPr firstRow="1" firstCol="1" lastRow="1" bandRow="1"/>
              <a:tblGrid>
                <a:gridCol w="3573846">
                  <a:extLst>
                    <a:ext uri="{9D8B030D-6E8A-4147-A177-3AD203B41FA5}">
                      <a16:colId xmlns:a16="http://schemas.microsoft.com/office/drawing/2014/main" val="2330489436"/>
                    </a:ext>
                  </a:extLst>
                </a:gridCol>
                <a:gridCol w="1732157">
                  <a:extLst>
                    <a:ext uri="{9D8B030D-6E8A-4147-A177-3AD203B41FA5}">
                      <a16:colId xmlns:a16="http://schemas.microsoft.com/office/drawing/2014/main" val="1677871153"/>
                    </a:ext>
                  </a:extLst>
                </a:gridCol>
                <a:gridCol w="1732157">
                  <a:extLst>
                    <a:ext uri="{9D8B030D-6E8A-4147-A177-3AD203B41FA5}">
                      <a16:colId xmlns:a16="http://schemas.microsoft.com/office/drawing/2014/main" val="4177463249"/>
                    </a:ext>
                  </a:extLst>
                </a:gridCol>
                <a:gridCol w="1732157">
                  <a:extLst>
                    <a:ext uri="{9D8B030D-6E8A-4147-A177-3AD203B41FA5}">
                      <a16:colId xmlns:a16="http://schemas.microsoft.com/office/drawing/2014/main" val="905732993"/>
                    </a:ext>
                  </a:extLst>
                </a:gridCol>
              </a:tblGrid>
              <a:tr h="375086">
                <a:tc rowSpan="2">
                  <a:txBody>
                    <a:bodyPr/>
                    <a:lstStyle/>
                    <a:p>
                      <a:pPr marL="107950" lvl="0" algn="ctr">
                        <a:buNone/>
                      </a:pPr>
                      <a:r>
                        <a:rPr lang="en-AU" sz="1600" b="1" spc="15">
                          <a:solidFill>
                            <a:schemeClr val="bg1"/>
                          </a:solidFill>
                          <a:effectLst/>
                          <a:latin typeface="Tahoma"/>
                          <a:ea typeface="Tahoma"/>
                          <a:cs typeface="Times New Roman"/>
                        </a:rPr>
                        <a:t>Level of Support ($*)</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gridSpan="3">
                  <a:txBody>
                    <a:bodyPr/>
                    <a:lstStyle/>
                    <a:p>
                      <a:pPr marL="107950" algn="ctr"/>
                      <a:r>
                        <a:rPr lang="en-AU" sz="1600" b="1" spc="15">
                          <a:solidFill>
                            <a:schemeClr val="bg1"/>
                          </a:solidFill>
                          <a:effectLst/>
                          <a:latin typeface="Tahoma"/>
                          <a:ea typeface="Tahoma"/>
                          <a:cs typeface="Times New Roman"/>
                        </a:rPr>
                        <a:t>Claim Type</a:t>
                      </a:r>
                    </a:p>
                  </a:txBody>
                  <a:tcPr marL="50800" marR="50800" marT="50800" marB="50800">
                    <a:lnL>
                      <a:noFill/>
                    </a:lnL>
                    <a:lnR>
                      <a:noFill/>
                    </a:lnR>
                    <a:lnT>
                      <a:noFill/>
                    </a:lnT>
                    <a:lnB>
                      <a:noFill/>
                    </a:lnB>
                    <a:solidFill>
                      <a:schemeClr val="accent1"/>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375086">
                <a:tc vMerge="1">
                  <a:txBody>
                    <a:bodyPr/>
                    <a:lstStyle/>
                    <a:p>
                      <a:endParaRPr lang="en-US"/>
                    </a:p>
                  </a:txBody>
                  <a:tcPr marL="50800" marR="50800" marT="50800" marB="50800" anchor="ctr">
                    <a:lnL>
                      <a:noFill/>
                    </a:lnL>
                    <a:lnR>
                      <a:noFill/>
                    </a:lnR>
                    <a:lnT>
                      <a:noFill/>
                    </a:lnT>
                    <a:lnB>
                      <a:noFill/>
                    </a:lnB>
                    <a:solidFill>
                      <a:srgbClr val="B1E4E3"/>
                    </a:solidFill>
                  </a:tcPr>
                </a:tc>
                <a:tc>
                  <a:txBody>
                    <a:bodyPr/>
                    <a:lstStyle/>
                    <a:p>
                      <a:pPr marL="107950" algn="l"/>
                      <a:r>
                        <a:rPr lang="en-AU" sz="1600" b="1" spc="15">
                          <a:solidFill>
                            <a:schemeClr val="bg1"/>
                          </a:solidFill>
                          <a:effectLst/>
                          <a:latin typeface="Tahoma"/>
                          <a:ea typeface="Tahoma"/>
                          <a:cs typeface="Times New Roman"/>
                        </a:rPr>
                        <a:t>Per instance</a:t>
                      </a:r>
                      <a:endParaRPr lang="en-AU" sz="1600" spc="15">
                        <a:solidFill>
                          <a:schemeClr val="bg1"/>
                        </a:solidFill>
                        <a:effectLst/>
                        <a:latin typeface="Tahoma"/>
                        <a:ea typeface="Tahoma"/>
                        <a:cs typeface="Times New Roman"/>
                      </a:endParaRPr>
                    </a:p>
                  </a:txBody>
                  <a:tcPr marL="50800" marR="50800" marT="50800" marB="50800" anchor="ctr">
                    <a:lnL>
                      <a:noFill/>
                    </a:lnL>
                    <a:lnR>
                      <a:noFill/>
                    </a:lnR>
                    <a:lnT>
                      <a:noFill/>
                    </a:lnT>
                    <a:lnB>
                      <a:noFill/>
                    </a:lnB>
                    <a:solidFill>
                      <a:schemeClr val="accent1"/>
                    </a:solidFill>
                  </a:tcPr>
                </a:tc>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lang="en-AU" sz="1600" b="1" spc="15">
                          <a:solidFill>
                            <a:schemeClr val="bg1"/>
                          </a:solidFill>
                          <a:effectLst/>
                          <a:latin typeface="+mn-lt"/>
                          <a:ea typeface="Tahoma"/>
                          <a:cs typeface="Times New Roman"/>
                        </a:rPr>
                        <a:t>Monthly</a:t>
                      </a:r>
                    </a:p>
                  </a:txBody>
                  <a:tcPr marL="50800" marR="50800" marT="50800" marB="50800" anchor="ctr">
                    <a:lnL>
                      <a:noFill/>
                    </a:lnL>
                    <a:lnR>
                      <a:noFill/>
                    </a:lnR>
                    <a:lnT>
                      <a:noFill/>
                    </a:lnT>
                    <a:lnB>
                      <a:noFill/>
                    </a:lnB>
                    <a:solidFill>
                      <a:schemeClr val="accent1"/>
                    </a:solidFill>
                  </a:tcPr>
                </a:tc>
                <a:tc>
                  <a:txBody>
                    <a:bodyPr/>
                    <a:lstStyle/>
                    <a:p>
                      <a:pPr marL="107950" algn="l"/>
                      <a:r>
                        <a:rPr lang="en-AU" sz="1600" b="1" spc="15">
                          <a:solidFill>
                            <a:schemeClr val="bg1"/>
                          </a:solidFill>
                          <a:effectLst/>
                          <a:latin typeface="+mn-lt"/>
                          <a:ea typeface="Tahoma"/>
                          <a:cs typeface="Times New Roman"/>
                        </a:rPr>
                        <a:t>Quarterly </a:t>
                      </a:r>
                      <a:endParaRPr lang="en-AU" sz="1600" spc="15">
                        <a:solidFill>
                          <a:schemeClr val="bg1"/>
                        </a:solidFill>
                        <a:effectLst/>
                        <a:latin typeface="+mn-lt"/>
                        <a:ea typeface="Tahoma"/>
                        <a:cs typeface="Times New Roman"/>
                      </a:endParaRPr>
                    </a:p>
                  </a:txBody>
                  <a:tcPr marL="50800" marR="50800" marT="50800" marB="50800" anchor="ctr">
                    <a:lnL>
                      <a:noFill/>
                    </a:lnL>
                    <a:lnR>
                      <a:noFill/>
                    </a:lnR>
                    <a:lnT>
                      <a:noFill/>
                    </a:lnT>
                    <a:lnB>
                      <a:noFill/>
                    </a:lnB>
                    <a:solidFill>
                      <a:schemeClr val="accent1"/>
                    </a:solidFill>
                  </a:tcPr>
                </a:tc>
                <a:extLst>
                  <a:ext uri="{0D108BD9-81ED-4DB2-BD59-A6C34878D82A}">
                    <a16:rowId xmlns:a16="http://schemas.microsoft.com/office/drawing/2014/main" val="2279610603"/>
                  </a:ext>
                </a:extLst>
              </a:tr>
              <a:tr h="375086">
                <a:tc>
                  <a:txBody>
                    <a:bodyPr/>
                    <a:lstStyle/>
                    <a:p>
                      <a:pPr marL="107950"/>
                      <a:r>
                        <a:rPr lang="en-AU" sz="1600" spc="15">
                          <a:solidFill>
                            <a:schemeClr val="tx1"/>
                          </a:solidFill>
                          <a:effectLst/>
                          <a:latin typeface="Tahoma"/>
                          <a:ea typeface="Tahoma"/>
                          <a:cs typeface="Times New Roman"/>
                        </a:rPr>
                        <a:t>Flexible Ongoing Support</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8000"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  502</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marR="0" lvl="0" indent="0" algn="ct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N/A</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7950" marR="0" lvl="0" indent="0" algn="ct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a:ea typeface="Tahoma"/>
                          <a:cs typeface="Times New Roman"/>
                        </a:rPr>
                        <a:t>N/A</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375086">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uLnTx/>
                          <a:uFillTx/>
                          <a:latin typeface="Tahoma"/>
                          <a:ea typeface="Tahoma"/>
                          <a:cs typeface="Times New Roman"/>
                        </a:rPr>
                        <a:t>Moderate Ongoing Support</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7950" algn="ctr"/>
                      <a:r>
                        <a:rPr lang="en-AU" sz="1600" spc="15">
                          <a:solidFill>
                            <a:schemeClr val="tx1"/>
                          </a:solidFill>
                          <a:effectLst/>
                          <a:highlight>
                            <a:srgbClr val="FFFFFF"/>
                          </a:highlight>
                          <a:latin typeface="Tahoma"/>
                          <a:ea typeface="Tahoma"/>
                          <a:cs typeface="Times New Roman"/>
                        </a:rPr>
                        <a:t>N/A</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  463</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  1,505</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375086">
                <a:tc>
                  <a:txBody>
                    <a:bodyPr/>
                    <a:lstStyle/>
                    <a:p>
                      <a:pPr marL="10795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uLnTx/>
                          <a:uFillTx/>
                          <a:latin typeface="Tahoma"/>
                          <a:ea typeface="Tahoma"/>
                          <a:cs typeface="Times New Roman"/>
                        </a:rPr>
                        <a:t>High Ongoing Support</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7950" algn="ctr"/>
                      <a:r>
                        <a:rPr lang="en-AU" sz="1600" spc="15">
                          <a:solidFill>
                            <a:schemeClr val="tx1"/>
                          </a:solidFill>
                          <a:effectLst/>
                          <a:highlight>
                            <a:srgbClr val="FFFFFF"/>
                          </a:highlight>
                          <a:latin typeface="Tahoma"/>
                          <a:ea typeface="Tahoma"/>
                          <a:cs typeface="Times New Roman"/>
                        </a:rPr>
                        <a:t>N/A</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  1,157</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  3,762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r h="616410">
                <a:tc>
                  <a:txBody>
                    <a:bodyPr/>
                    <a:lstStyle/>
                    <a:p>
                      <a:r>
                        <a:rPr lang="en-AU" sz="1000" b="1" spc="15">
                          <a:solidFill>
                            <a:schemeClr val="tx1"/>
                          </a:solidFill>
                          <a:effectLst/>
                          <a:highlight>
                            <a:srgbClr val="FFFFFF"/>
                          </a:highlight>
                          <a:latin typeface="+mn-lt"/>
                          <a:ea typeface="Tahoma"/>
                          <a:cs typeface="Times New Roman"/>
                        </a:rPr>
                        <a:t>*Indicative payment amounts subject to indexation from 1 July 2025</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lang="en-AU" sz="1000" b="1" spc="15">
                          <a:solidFill>
                            <a:schemeClr val="tx1"/>
                          </a:solidFill>
                          <a:effectLst/>
                          <a:highlight>
                            <a:srgbClr val="FFFFFF"/>
                          </a:highlight>
                          <a:latin typeface="+mn-lt"/>
                          <a:ea typeface="Tahoma"/>
                          <a:cs typeface="Times New Roman"/>
                        </a:rPr>
                        <a:t>^ Rounded to nearest whole dollar</a:t>
                      </a:r>
                      <a:endParaRPr lang="en-AU" sz="300" b="1" spc="15">
                        <a:solidFill>
                          <a:schemeClr val="tx1"/>
                        </a:solidFill>
                        <a:effectLst/>
                        <a:highlight>
                          <a:srgbClr val="FFFFFF"/>
                        </a:highlight>
                        <a:latin typeface="+mn-lt"/>
                        <a:ea typeface="Tahoma"/>
                        <a:cs typeface="Times New Roman"/>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algn="l"/>
                      <a:endParaRPr lang="en-AU" sz="8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algn="l"/>
                      <a:endParaRPr lang="en-AU" sz="800" spc="15" dirty="0">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98006501"/>
                  </a:ext>
                </a:extLst>
              </a:tr>
            </a:tbl>
          </a:graphicData>
        </a:graphic>
      </p:graphicFrame>
      <p:sp>
        <p:nvSpPr>
          <p:cNvPr id="7" name="TextBox 6">
            <a:extLst>
              <a:ext uri="{FF2B5EF4-FFF2-40B4-BE49-F238E27FC236}">
                <a16:creationId xmlns:a16="http://schemas.microsoft.com/office/drawing/2014/main" id="{370F7F1C-E01B-3D3E-4470-C10F09E1DE6D}"/>
              </a:ext>
            </a:extLst>
          </p:cNvPr>
          <p:cNvSpPr txBox="1"/>
          <p:nvPr/>
        </p:nvSpPr>
        <p:spPr>
          <a:xfrm>
            <a:off x="3101180" y="2902425"/>
            <a:ext cx="5989637" cy="369332"/>
          </a:xfrm>
          <a:prstGeom prst="rect">
            <a:avLst/>
          </a:prstGeom>
          <a:noFill/>
        </p:spPr>
        <p:txBody>
          <a:bodyPr wrap="square" lIns="91440" tIns="45720" rIns="91440" bIns="45720" rtlCol="0" anchor="t">
            <a:spAutoFit/>
          </a:bodyPr>
          <a:lstStyle/>
          <a:p>
            <a:r>
              <a:rPr lang="en-AU" b="1"/>
              <a:t>Table 5-  Ongoing Support Fees* (GST inclusive)</a:t>
            </a:r>
          </a:p>
        </p:txBody>
      </p:sp>
    </p:spTree>
    <p:extLst>
      <p:ext uri="{BB962C8B-B14F-4D97-AF65-F5344CB8AC3E}">
        <p14:creationId xmlns:p14="http://schemas.microsoft.com/office/powerpoint/2010/main" val="2216177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366A-1097-32DE-7AC1-F4FC7F7B7982}"/>
              </a:ext>
            </a:extLst>
          </p:cNvPr>
          <p:cNvSpPr>
            <a:spLocks noGrp="1"/>
          </p:cNvSpPr>
          <p:nvPr>
            <p:ph type="title"/>
          </p:nvPr>
        </p:nvSpPr>
        <p:spPr>
          <a:xfrm>
            <a:off x="987093" y="267428"/>
            <a:ext cx="8227457" cy="677108"/>
          </a:xfrm>
        </p:spPr>
        <p:txBody>
          <a:bodyPr/>
          <a:lstStyle/>
          <a:p>
            <a:r>
              <a:rPr lang="en-US">
                <a:solidFill>
                  <a:srgbClr val="005568"/>
                </a:solidFill>
                <a:latin typeface="Tahoma"/>
                <a:ea typeface="Tahoma"/>
                <a:cs typeface="Tahoma"/>
              </a:rPr>
              <a:t>Performance Framework</a:t>
            </a:r>
          </a:p>
        </p:txBody>
      </p:sp>
      <p:cxnSp>
        <p:nvCxnSpPr>
          <p:cNvPr id="4" name="Straight Connector 3">
            <a:extLst>
              <a:ext uri="{FF2B5EF4-FFF2-40B4-BE49-F238E27FC236}">
                <a16:creationId xmlns:a16="http://schemas.microsoft.com/office/drawing/2014/main" id="{1AA28169-C68A-990F-CFE3-6C5CD42BB286}"/>
              </a:ext>
            </a:extLst>
          </p:cNvPr>
          <p:cNvCxnSpPr>
            <a:cxnSpLocks/>
          </p:cNvCxnSpPr>
          <p:nvPr/>
        </p:nvCxnSpPr>
        <p:spPr>
          <a:xfrm flipH="1">
            <a:off x="3972884" y="3305951"/>
            <a:ext cx="397092" cy="7034"/>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B23BF1A-77AB-426E-1A36-9E072DFD309B}"/>
              </a:ext>
            </a:extLst>
          </p:cNvPr>
          <p:cNvCxnSpPr>
            <a:cxnSpLocks/>
          </p:cNvCxnSpPr>
          <p:nvPr/>
        </p:nvCxnSpPr>
        <p:spPr>
          <a:xfrm flipH="1">
            <a:off x="7351184" y="3305951"/>
            <a:ext cx="397092"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6842CF3F-BD1C-6460-2E2D-B35A33F7CCD3}"/>
              </a:ext>
            </a:extLst>
          </p:cNvPr>
          <p:cNvSpPr txBox="1">
            <a:spLocks/>
          </p:cNvSpPr>
          <p:nvPr/>
        </p:nvSpPr>
        <p:spPr>
          <a:xfrm>
            <a:off x="7748276" y="1774495"/>
            <a:ext cx="2981208" cy="3612176"/>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spcBef>
                <a:spcPts val="0"/>
              </a:spcBef>
              <a:spcAft>
                <a:spcPts val="600"/>
              </a:spcAft>
            </a:pPr>
            <a:r>
              <a:rPr lang="en-AU" sz="1600">
                <a:latin typeface="+mn-lt"/>
                <a:cs typeface="Segoe UI"/>
              </a:rPr>
              <a:t>The Performance Framework will be supported by a Scorecard.</a:t>
            </a:r>
            <a:endParaRPr lang="en-US"/>
          </a:p>
          <a:p>
            <a:pPr>
              <a:lnSpc>
                <a:spcPct val="150000"/>
              </a:lnSpc>
              <a:spcBef>
                <a:spcPts val="0"/>
              </a:spcBef>
              <a:spcAft>
                <a:spcPts val="600"/>
              </a:spcAft>
            </a:pPr>
            <a:endParaRPr lang="en-AU" sz="1600">
              <a:latin typeface="+mn-lt"/>
              <a:cs typeface="Segoe UI"/>
            </a:endParaRPr>
          </a:p>
          <a:p>
            <a:pPr>
              <a:lnSpc>
                <a:spcPct val="150000"/>
              </a:lnSpc>
              <a:spcBef>
                <a:spcPts val="0"/>
              </a:spcBef>
              <a:spcAft>
                <a:spcPts val="600"/>
              </a:spcAft>
            </a:pPr>
            <a:r>
              <a:rPr lang="en-AU" sz="1600">
                <a:latin typeface="Tahoma"/>
                <a:cs typeface="Calibri"/>
              </a:rPr>
              <a:t>Performance will be monitored and assessed quarterly.</a:t>
            </a:r>
            <a:endParaRPr lang="en-AU" sz="1600">
              <a:latin typeface="Tahoma"/>
            </a:endParaRPr>
          </a:p>
        </p:txBody>
      </p:sp>
      <p:sp>
        <p:nvSpPr>
          <p:cNvPr id="9" name="Text Placeholder 4">
            <a:extLst>
              <a:ext uri="{FF2B5EF4-FFF2-40B4-BE49-F238E27FC236}">
                <a16:creationId xmlns:a16="http://schemas.microsoft.com/office/drawing/2014/main" id="{2F120221-12E3-430E-BF42-614CE9195CC2}"/>
              </a:ext>
            </a:extLst>
          </p:cNvPr>
          <p:cNvSpPr txBox="1">
            <a:spLocks/>
          </p:cNvSpPr>
          <p:nvPr/>
        </p:nvSpPr>
        <p:spPr>
          <a:xfrm>
            <a:off x="4369976" y="1774494"/>
            <a:ext cx="2981208" cy="3612177"/>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lnSpc>
                <a:spcPct val="150000"/>
              </a:lnSpc>
              <a:spcBef>
                <a:spcPts val="450"/>
              </a:spcBef>
              <a:defRPr/>
            </a:pPr>
            <a:r>
              <a:rPr lang="en-AU" sz="1600" b="1" dirty="0">
                <a:solidFill>
                  <a:prstClr val="black"/>
                </a:solidFill>
                <a:latin typeface="Tahoma"/>
                <a:ea typeface="Tahoma"/>
                <a:cs typeface="Tahoma"/>
              </a:rPr>
              <a:t>Domains</a:t>
            </a:r>
            <a:r>
              <a:rPr lang="en-AU" sz="1600" dirty="0">
                <a:solidFill>
                  <a:prstClr val="black"/>
                </a:solidFill>
                <a:latin typeface="Tahoma"/>
                <a:ea typeface="Tahoma"/>
                <a:cs typeface="Tahoma"/>
              </a:rPr>
              <a:t> based on 3 Key Performance</a:t>
            </a:r>
            <a:r>
              <a:rPr kumimoji="0" lang="en-AU" sz="1600" b="0" i="0" u="none" strike="noStrike" kern="1200" cap="none" spc="0" normalizeH="0" baseline="0" noProof="0" dirty="0">
                <a:ln>
                  <a:noFill/>
                </a:ln>
                <a:solidFill>
                  <a:prstClr val="black"/>
                </a:solidFill>
                <a:effectLst/>
                <a:uLnTx/>
                <a:uFillTx/>
                <a:latin typeface="Tahoma"/>
                <a:ea typeface="Tahoma"/>
                <a:cs typeface="Tahoma"/>
              </a:rPr>
              <a:t> Indicators:</a:t>
            </a:r>
            <a:endParaRPr lang="en-US" dirty="0">
              <a:solidFill>
                <a:prstClr val="black"/>
              </a:solidFill>
              <a:ea typeface="Tahoma"/>
            </a:endParaRPr>
          </a:p>
          <a:p>
            <a:pPr marL="514350" indent="-342900" defTabSz="914400">
              <a:lnSpc>
                <a:spcPct val="150000"/>
              </a:lnSpc>
              <a:spcBef>
                <a:spcPts val="450"/>
              </a:spcBef>
              <a:buFont typeface="Wingdings" pitchFamily="34" charset="0"/>
              <a:buChar char="Ø"/>
              <a:defRPr/>
            </a:pPr>
            <a:r>
              <a:rPr lang="en-AU" sz="1600" dirty="0">
                <a:solidFill>
                  <a:prstClr val="black"/>
                </a:solidFill>
                <a:latin typeface="Tahoma"/>
                <a:ea typeface="Tahoma"/>
                <a:cs typeface="Tahoma"/>
              </a:rPr>
              <a:t>(Quality)</a:t>
            </a:r>
            <a:endParaRPr lang="en-US" sz="1600" dirty="0">
              <a:solidFill>
                <a:prstClr val="black"/>
              </a:solidFill>
              <a:latin typeface="Tahoma"/>
              <a:ea typeface="Tahoma"/>
              <a:cs typeface="Tahoma"/>
            </a:endParaRPr>
          </a:p>
          <a:p>
            <a:pPr marL="514350" indent="-342900" defTabSz="914400">
              <a:lnSpc>
                <a:spcPct val="150000"/>
              </a:lnSpc>
              <a:spcBef>
                <a:spcPts val="450"/>
              </a:spcBef>
              <a:buFont typeface="Wingdings" pitchFamily="34" charset="0"/>
              <a:buChar char="Ø"/>
              <a:defRPr/>
            </a:pPr>
            <a:r>
              <a:rPr lang="en-AU" sz="1600" dirty="0">
                <a:solidFill>
                  <a:prstClr val="black"/>
                </a:solidFill>
                <a:latin typeface="Tahoma"/>
                <a:ea typeface="Tahoma"/>
                <a:cs typeface="Tahoma"/>
              </a:rPr>
              <a:t>(Effectiveness)</a:t>
            </a:r>
            <a:endParaRPr lang="en-US" sz="1600" dirty="0">
              <a:solidFill>
                <a:prstClr val="black"/>
              </a:solidFill>
              <a:latin typeface="Tahoma"/>
              <a:ea typeface="Tahoma"/>
              <a:cs typeface="Tahoma"/>
            </a:endParaRPr>
          </a:p>
          <a:p>
            <a:pPr marL="514350" marR="0" lvl="0" indent="-342900" algn="l" defTabSz="914400">
              <a:lnSpc>
                <a:spcPct val="150000"/>
              </a:lnSpc>
              <a:spcBef>
                <a:spcPts val="450"/>
              </a:spcBef>
              <a:spcAft>
                <a:spcPts val="0"/>
              </a:spcAft>
              <a:buClrTx/>
              <a:buSzTx/>
              <a:buFont typeface="Wingdings"/>
              <a:buChar char="Ø"/>
              <a:tabLst/>
              <a:defRPr/>
            </a:pPr>
            <a:r>
              <a:rPr lang="en-AU" sz="1600" dirty="0">
                <a:solidFill>
                  <a:prstClr val="black"/>
                </a:solidFill>
                <a:latin typeface="Tahoma"/>
                <a:ea typeface="Tahoma"/>
                <a:cs typeface="Tahoma"/>
              </a:rPr>
              <a:t>(Efficiency)</a:t>
            </a:r>
          </a:p>
          <a:p>
            <a:pPr defTabSz="914400">
              <a:lnSpc>
                <a:spcPct val="150000"/>
              </a:lnSpc>
              <a:spcBef>
                <a:spcPts val="0"/>
              </a:spcBef>
              <a:spcAft>
                <a:spcPts val="600"/>
              </a:spcAft>
              <a:defRPr/>
            </a:pPr>
            <a:endParaRPr lang="en-AU" dirty="0">
              <a:latin typeface="Tahoma"/>
              <a:ea typeface="Tahoma"/>
              <a:cs typeface="Tahoma"/>
            </a:endParaRPr>
          </a:p>
          <a:p>
            <a:pPr marL="514350" indent="-342900" defTabSz="914400">
              <a:lnSpc>
                <a:spcPct val="150000"/>
              </a:lnSpc>
              <a:spcBef>
                <a:spcPts val="450"/>
              </a:spcBef>
              <a:buFont typeface="Wingdings"/>
              <a:buChar char="Ø"/>
              <a:defRPr/>
            </a:pPr>
            <a:endParaRPr lang="en-AU" sz="1600" dirty="0">
              <a:solidFill>
                <a:prstClr val="black"/>
              </a:solidFill>
              <a:latin typeface="Tahoma"/>
              <a:ea typeface="Tahoma"/>
              <a:cs typeface="Tahoma"/>
            </a:endParaRPr>
          </a:p>
        </p:txBody>
      </p:sp>
      <p:sp>
        <p:nvSpPr>
          <p:cNvPr id="12" name="Text Placeholder 26">
            <a:extLst>
              <a:ext uri="{FF2B5EF4-FFF2-40B4-BE49-F238E27FC236}">
                <a16:creationId xmlns:a16="http://schemas.microsoft.com/office/drawing/2014/main" id="{EAC1C7C0-4E82-8274-F106-B4D415726294}"/>
              </a:ext>
            </a:extLst>
          </p:cNvPr>
          <p:cNvSpPr txBox="1">
            <a:spLocks/>
          </p:cNvSpPr>
          <p:nvPr/>
        </p:nvSpPr>
        <p:spPr>
          <a:xfrm>
            <a:off x="991676" y="5267999"/>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13" name="Rectangle 12">
            <a:extLst>
              <a:ext uri="{FF2B5EF4-FFF2-40B4-BE49-F238E27FC236}">
                <a16:creationId xmlns:a16="http://schemas.microsoft.com/office/drawing/2014/main" id="{0A64900F-7841-BD83-9C28-EB117C316716}"/>
              </a:ext>
            </a:extLst>
          </p:cNvPr>
          <p:cNvSpPr/>
          <p:nvPr/>
        </p:nvSpPr>
        <p:spPr>
          <a:xfrm>
            <a:off x="1004591" y="1170805"/>
            <a:ext cx="9727345" cy="426467"/>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cs typeface="Segoe UI Semibold" panose="020B0702040204020203" pitchFamily="34" charset="0"/>
              </a:rPr>
              <a:t>Performance Framework</a:t>
            </a:r>
          </a:p>
        </p:txBody>
      </p:sp>
      <p:sp>
        <p:nvSpPr>
          <p:cNvPr id="23" name="Text Placeholder 26">
            <a:extLst>
              <a:ext uri="{FF2B5EF4-FFF2-40B4-BE49-F238E27FC236}">
                <a16:creationId xmlns:a16="http://schemas.microsoft.com/office/drawing/2014/main" id="{5050EED4-A2DB-3DE3-70B5-B63611E54F08}"/>
              </a:ext>
            </a:extLst>
          </p:cNvPr>
          <p:cNvSpPr txBox="1">
            <a:spLocks/>
          </p:cNvSpPr>
          <p:nvPr/>
        </p:nvSpPr>
        <p:spPr>
          <a:xfrm>
            <a:off x="4369976" y="5277750"/>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25" name="Text Placeholder 26">
            <a:extLst>
              <a:ext uri="{FF2B5EF4-FFF2-40B4-BE49-F238E27FC236}">
                <a16:creationId xmlns:a16="http://schemas.microsoft.com/office/drawing/2014/main" id="{4C4680EA-B4FC-3286-523F-65730223810D}"/>
              </a:ext>
            </a:extLst>
          </p:cNvPr>
          <p:cNvSpPr txBox="1">
            <a:spLocks/>
          </p:cNvSpPr>
          <p:nvPr/>
        </p:nvSpPr>
        <p:spPr>
          <a:xfrm>
            <a:off x="7748276" y="5280036"/>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3" name="TextBox 2">
            <a:extLst>
              <a:ext uri="{FF2B5EF4-FFF2-40B4-BE49-F238E27FC236}">
                <a16:creationId xmlns:a16="http://schemas.microsoft.com/office/drawing/2014/main" id="{68C9E571-25FB-1D84-16D0-7912A8A2AF37}"/>
              </a:ext>
            </a:extLst>
          </p:cNvPr>
          <p:cNvSpPr txBox="1"/>
          <p:nvPr/>
        </p:nvSpPr>
        <p:spPr>
          <a:xfrm>
            <a:off x="861903" y="5636036"/>
            <a:ext cx="10340400" cy="1021556"/>
          </a:xfrm>
          <a:prstGeom prst="round2DiagRect">
            <a:avLst/>
          </a:prstGeom>
          <a:solidFill>
            <a:schemeClr val="accent6"/>
          </a:solidFill>
        </p:spPr>
        <p:txBody>
          <a:bodyPr wrap="square" lIns="91440" tIns="45720" rIns="91440" bIns="45720" rtlCol="0" anchor="t">
            <a:spAutoFit/>
          </a:bodyPr>
          <a:lstStyle/>
          <a:p>
            <a:r>
              <a:rPr lang="en-AU">
                <a:solidFill>
                  <a:srgbClr val="FFFFFF"/>
                </a:solidFill>
              </a:rPr>
              <a:t>The new Performance Framework for the current Disability Employment Service (DES) Program will be the base for the Performance Framework for the New Program. Adjustments will be made to reflect changes in policy for the New Program. </a:t>
            </a:r>
          </a:p>
        </p:txBody>
      </p:sp>
      <p:sp>
        <p:nvSpPr>
          <p:cNvPr id="8" name="Text Placeholder 4">
            <a:extLst>
              <a:ext uri="{FF2B5EF4-FFF2-40B4-BE49-F238E27FC236}">
                <a16:creationId xmlns:a16="http://schemas.microsoft.com/office/drawing/2014/main" id="{AE9CA887-4CD2-08FE-2EBF-A16628732F93}"/>
              </a:ext>
            </a:extLst>
          </p:cNvPr>
          <p:cNvSpPr txBox="1">
            <a:spLocks/>
          </p:cNvSpPr>
          <p:nvPr/>
        </p:nvSpPr>
        <p:spPr>
          <a:xfrm>
            <a:off x="991676" y="1774494"/>
            <a:ext cx="2981208" cy="3479127"/>
          </a:xfrm>
          <a:prstGeom prst="rect">
            <a:avLst/>
          </a:prstGeom>
          <a:ln/>
        </p:spPr>
        <p:style>
          <a:lnRef idx="0">
            <a:schemeClr val="accent3"/>
          </a:lnRef>
          <a:fillRef idx="3">
            <a:schemeClr val="accent3"/>
          </a:fillRef>
          <a:effectRef idx="3">
            <a:schemeClr val="accent3"/>
          </a:effectRef>
          <a:fontRef idx="minor">
            <a:schemeClr val="lt1"/>
          </a:fontRef>
        </p:style>
        <p:txBody>
          <a:bodyPr lIns="72000" tIns="108000" rIns="72000" bIns="14400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spcAft>
                <a:spcPts val="600"/>
              </a:spcAft>
            </a:pPr>
            <a:r>
              <a:rPr lang="en-AU" sz="1600">
                <a:latin typeface="Tahoma"/>
                <a:ea typeface="Tahoma"/>
                <a:cs typeface="Calibri"/>
              </a:rPr>
              <a:t>The Performance Framework comprises of:</a:t>
            </a:r>
            <a:endParaRPr lang="en-US" sz="1600">
              <a:latin typeface="Tahoma"/>
              <a:ea typeface="Tahoma"/>
              <a:cs typeface="Tahoma"/>
            </a:endParaRPr>
          </a:p>
          <a:p>
            <a:pPr marL="742950" lvl="1" indent="-285750">
              <a:lnSpc>
                <a:spcPct val="150000"/>
              </a:lnSpc>
              <a:spcAft>
                <a:spcPts val="600"/>
              </a:spcAft>
              <a:buFont typeface="Wingdings"/>
              <a:buChar char="Ø"/>
            </a:pPr>
            <a:r>
              <a:rPr lang="en-AU" sz="1600">
                <a:solidFill>
                  <a:prstClr val="black"/>
                </a:solidFill>
                <a:latin typeface="Tahoma"/>
                <a:ea typeface="Tahoma"/>
                <a:cs typeface="Tahoma"/>
              </a:rPr>
              <a:t>Domains</a:t>
            </a:r>
            <a:endParaRPr lang="en-US" sz="1600">
              <a:solidFill>
                <a:prstClr val="black"/>
              </a:solidFill>
              <a:latin typeface="Tahoma"/>
              <a:ea typeface="Tahoma"/>
              <a:cs typeface="Tahoma"/>
            </a:endParaRPr>
          </a:p>
          <a:p>
            <a:pPr marL="742950" lvl="1" indent="-285750">
              <a:lnSpc>
                <a:spcPct val="150000"/>
              </a:lnSpc>
              <a:spcAft>
                <a:spcPts val="600"/>
              </a:spcAft>
              <a:buFont typeface="Wingdings"/>
              <a:buChar char="Ø"/>
            </a:pPr>
            <a:r>
              <a:rPr lang="en-AU" sz="1600">
                <a:solidFill>
                  <a:prstClr val="black"/>
                </a:solidFill>
                <a:latin typeface="Tahoma"/>
                <a:ea typeface="Tahoma"/>
                <a:cs typeface="Tahoma"/>
              </a:rPr>
              <a:t>Measures</a:t>
            </a:r>
            <a:endParaRPr lang="en-US" sz="1600">
              <a:solidFill>
                <a:prstClr val="black"/>
              </a:solidFill>
              <a:latin typeface="Tahoma"/>
              <a:ea typeface="Tahoma"/>
              <a:cs typeface="Tahoma"/>
            </a:endParaRPr>
          </a:p>
          <a:p>
            <a:pPr marL="742950" lvl="1" indent="-285750">
              <a:lnSpc>
                <a:spcPct val="150000"/>
              </a:lnSpc>
              <a:spcAft>
                <a:spcPts val="600"/>
              </a:spcAft>
              <a:buFont typeface="Wingdings"/>
              <a:buChar char="Ø"/>
            </a:pPr>
            <a:r>
              <a:rPr lang="en-AU" sz="1600">
                <a:solidFill>
                  <a:prstClr val="black"/>
                </a:solidFill>
                <a:latin typeface="Tahoma"/>
                <a:ea typeface="Tahoma"/>
                <a:cs typeface="Tahoma"/>
              </a:rPr>
              <a:t>Indicators</a:t>
            </a:r>
            <a:endParaRPr lang="en-US" sz="1600">
              <a:solidFill>
                <a:prstClr val="black"/>
              </a:solidFill>
              <a:latin typeface="Tahoma"/>
              <a:ea typeface="Tahoma"/>
              <a:cs typeface="Tahoma"/>
            </a:endParaRPr>
          </a:p>
        </p:txBody>
      </p:sp>
    </p:spTree>
    <p:extLst>
      <p:ext uri="{BB962C8B-B14F-4D97-AF65-F5344CB8AC3E}">
        <p14:creationId xmlns:p14="http://schemas.microsoft.com/office/powerpoint/2010/main" val="1823638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8F7BC-C749-1E4E-E920-DE0BD4C140BD}"/>
              </a:ext>
            </a:extLst>
          </p:cNvPr>
          <p:cNvSpPr>
            <a:spLocks noGrp="1"/>
          </p:cNvSpPr>
          <p:nvPr>
            <p:ph type="title"/>
          </p:nvPr>
        </p:nvSpPr>
        <p:spPr>
          <a:xfrm>
            <a:off x="530226" y="148983"/>
            <a:ext cx="10502478" cy="677108"/>
          </a:xfrm>
        </p:spPr>
        <p:txBody>
          <a:bodyPr/>
          <a:lstStyle/>
          <a:p>
            <a:r>
              <a:rPr lang="en-AU"/>
              <a:t>National Standards for Disability Services</a:t>
            </a:r>
          </a:p>
        </p:txBody>
      </p:sp>
      <p:sp>
        <p:nvSpPr>
          <p:cNvPr id="5" name="Content Placeholder 2">
            <a:extLst>
              <a:ext uri="{FF2B5EF4-FFF2-40B4-BE49-F238E27FC236}">
                <a16:creationId xmlns:a16="http://schemas.microsoft.com/office/drawing/2014/main" id="{7F0FE2D1-9A18-3F02-BFAE-9C835BC47801}"/>
              </a:ext>
            </a:extLst>
          </p:cNvPr>
          <p:cNvSpPr txBox="1">
            <a:spLocks/>
          </p:cNvSpPr>
          <p:nvPr/>
        </p:nvSpPr>
        <p:spPr>
          <a:xfrm>
            <a:off x="526096" y="1587889"/>
            <a:ext cx="11142664" cy="3414419"/>
          </a:xfrm>
          <a:prstGeom prst="rect">
            <a:avLst/>
          </a:prstGeom>
        </p:spPr>
        <p:style>
          <a:lnRef idx="0">
            <a:schemeClr val="accent3"/>
          </a:lnRef>
          <a:fillRef idx="3">
            <a:schemeClr val="accent3"/>
          </a:fillRef>
          <a:effectRef idx="3">
            <a:schemeClr val="accent3"/>
          </a:effectRef>
          <a:fontRef idx="minor">
            <a:schemeClr val="lt1"/>
          </a:fontRef>
        </p:style>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lt1"/>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lt1"/>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lt1"/>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l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lt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lt1"/>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lt1"/>
                </a:solidFill>
                <a:latin typeface="+mn-lt"/>
                <a:ea typeface="+mn-ea"/>
                <a:cs typeface="+mn-cs"/>
              </a:defRPr>
            </a:lvl9pPr>
          </a:lstStyle>
          <a:p>
            <a:pPr marL="171450">
              <a:lnSpc>
                <a:spcPct val="150000"/>
              </a:lnSpc>
              <a:spcAft>
                <a:spcPts val="1000"/>
              </a:spcAft>
            </a:pPr>
            <a:endParaRPr lang="en-AU" sz="2200">
              <a:ea typeface="Tahoma"/>
              <a:cs typeface="Tahoma"/>
            </a:endParaRPr>
          </a:p>
        </p:txBody>
      </p:sp>
      <p:sp>
        <p:nvSpPr>
          <p:cNvPr id="3" name="Content Placeholder 2">
            <a:extLst>
              <a:ext uri="{FF2B5EF4-FFF2-40B4-BE49-F238E27FC236}">
                <a16:creationId xmlns:a16="http://schemas.microsoft.com/office/drawing/2014/main" id="{D9123893-53E8-5A97-3974-824B06BCF775}"/>
              </a:ext>
            </a:extLst>
          </p:cNvPr>
          <p:cNvSpPr>
            <a:spLocks noGrp="1"/>
          </p:cNvSpPr>
          <p:nvPr>
            <p:ph idx="1"/>
          </p:nvPr>
        </p:nvSpPr>
        <p:spPr>
          <a:xfrm>
            <a:off x="838994" y="1994695"/>
            <a:ext cx="10514012" cy="2600805"/>
          </a:xfrm>
        </p:spPr>
        <p:txBody>
          <a:bodyPr vert="horz" lIns="0" tIns="0" rIns="0" bIns="0" rtlCol="0" anchor="t">
            <a:noAutofit/>
          </a:bodyPr>
          <a:lstStyle/>
          <a:p>
            <a:pPr marL="285750" indent="-285750">
              <a:lnSpc>
                <a:spcPct val="100000"/>
              </a:lnSpc>
              <a:spcBef>
                <a:spcPts val="2400"/>
              </a:spcBef>
              <a:buFont typeface="Wingdings" panose="020B0604020202020204" pitchFamily="34" charset="0"/>
              <a:buChar char="Ø"/>
            </a:pPr>
            <a:r>
              <a:rPr lang="en-AU" dirty="0"/>
              <a:t>The National Standards for Disability Services are the compliance standards for regulated activities under the </a:t>
            </a:r>
            <a:r>
              <a:rPr lang="en-AU" i="1" dirty="0"/>
              <a:t>Disability Services and Inclusion Act 2023 </a:t>
            </a:r>
            <a:r>
              <a:rPr lang="en-AU" dirty="0"/>
              <a:t>(DSI Act). </a:t>
            </a:r>
            <a:endParaRPr lang="en-US" dirty="0"/>
          </a:p>
          <a:p>
            <a:pPr marL="285750" indent="-285750">
              <a:lnSpc>
                <a:spcPct val="100000"/>
              </a:lnSpc>
              <a:spcBef>
                <a:spcPts val="2400"/>
              </a:spcBef>
              <a:buFont typeface="Wingdings" panose="020B0604020202020204" pitchFamily="34" charset="0"/>
              <a:buChar char="Ø"/>
            </a:pPr>
            <a:r>
              <a:rPr lang="en-AU" dirty="0">
                <a:effectLst/>
                <a:ea typeface="Calibri"/>
                <a:cs typeface="Arial"/>
              </a:rPr>
              <a:t>All Providers, regardless of whether a previous Certificate of </a:t>
            </a:r>
            <a:r>
              <a:rPr lang="en-AU" dirty="0">
                <a:ea typeface="Calibri"/>
                <a:cs typeface="Arial"/>
              </a:rPr>
              <a:t>Compliance</a:t>
            </a:r>
            <a:r>
              <a:rPr lang="en-AU" dirty="0">
                <a:effectLst/>
                <a:ea typeface="Calibri"/>
                <a:cs typeface="Arial"/>
              </a:rPr>
              <a:t> was obtained under the current program, will be required to obtain a Certificate of </a:t>
            </a:r>
            <a:r>
              <a:rPr lang="en-AU" dirty="0">
                <a:ea typeface="Calibri"/>
                <a:cs typeface="Arial"/>
              </a:rPr>
              <a:t>Compliance</a:t>
            </a:r>
            <a:r>
              <a:rPr lang="en-AU" dirty="0">
                <a:effectLst/>
                <a:ea typeface="Calibri"/>
                <a:cs typeface="Arial"/>
              </a:rPr>
              <a:t> for the program commencing 1 July 2025. </a:t>
            </a:r>
          </a:p>
          <a:p>
            <a:pPr marL="285750" indent="-285750">
              <a:lnSpc>
                <a:spcPct val="100000"/>
              </a:lnSpc>
              <a:spcBef>
                <a:spcPts val="2400"/>
              </a:spcBef>
              <a:buFont typeface="Wingdings" panose="020B0604020202020204" pitchFamily="34" charset="0"/>
              <a:buChar char="Ø"/>
            </a:pPr>
            <a:r>
              <a:rPr lang="en-AU" dirty="0">
                <a:ea typeface="Tahoma"/>
                <a:cs typeface="Tahoma"/>
              </a:rPr>
              <a:t>Providers will not require a Certificate of Compliance on commencement. Timing for completion will be determined by the department.</a:t>
            </a:r>
            <a:endParaRPr lang="en-AU" dirty="0">
              <a:ea typeface="Tahoma"/>
              <a:cs typeface="Arial"/>
            </a:endParaRPr>
          </a:p>
          <a:p>
            <a:pPr marL="285750" indent="-285750">
              <a:lnSpc>
                <a:spcPct val="100000"/>
              </a:lnSpc>
              <a:spcBef>
                <a:spcPts val="2400"/>
              </a:spcBef>
              <a:buFont typeface="Wingdings" panose="020B0604020202020204" pitchFamily="34" charset="0"/>
              <a:buChar char="Ø"/>
            </a:pPr>
            <a:endParaRPr lang="en-AU" dirty="0">
              <a:ea typeface="Tahoma"/>
              <a:cs typeface="Tahoma"/>
            </a:endParaRPr>
          </a:p>
        </p:txBody>
      </p:sp>
    </p:spTree>
    <p:extLst>
      <p:ext uri="{BB962C8B-B14F-4D97-AF65-F5344CB8AC3E}">
        <p14:creationId xmlns:p14="http://schemas.microsoft.com/office/powerpoint/2010/main" val="2648664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06EE0-E15B-828B-DCB7-0E3C59683539}"/>
              </a:ext>
            </a:extLst>
          </p:cNvPr>
          <p:cNvSpPr>
            <a:spLocks noGrp="1"/>
          </p:cNvSpPr>
          <p:nvPr>
            <p:ph type="title"/>
          </p:nvPr>
        </p:nvSpPr>
        <p:spPr>
          <a:xfrm>
            <a:off x="839788" y="319091"/>
            <a:ext cx="10502478" cy="677108"/>
          </a:xfrm>
        </p:spPr>
        <p:txBody>
          <a:bodyPr/>
          <a:lstStyle/>
          <a:p>
            <a:r>
              <a:rPr lang="en-US"/>
              <a:t>Capacity Building Fund</a:t>
            </a:r>
            <a:endParaRPr lang="en-AU"/>
          </a:p>
        </p:txBody>
      </p:sp>
      <p:graphicFrame>
        <p:nvGraphicFramePr>
          <p:cNvPr id="5" name="Content Placeholder 8">
            <a:extLst>
              <a:ext uri="{FF2B5EF4-FFF2-40B4-BE49-F238E27FC236}">
                <a16:creationId xmlns:a16="http://schemas.microsoft.com/office/drawing/2014/main" id="{4849E91B-C1C4-842F-4512-4F76D28F6C6B}"/>
              </a:ext>
            </a:extLst>
          </p:cNvPr>
          <p:cNvGraphicFramePr>
            <a:graphicFrameLocks/>
          </p:cNvGraphicFramePr>
          <p:nvPr>
            <p:extLst>
              <p:ext uri="{D42A27DB-BD31-4B8C-83A1-F6EECF244321}">
                <p14:modId xmlns:p14="http://schemas.microsoft.com/office/powerpoint/2010/main" val="73532455"/>
              </p:ext>
            </p:extLst>
          </p:nvPr>
        </p:nvGraphicFramePr>
        <p:xfrm>
          <a:off x="1138821" y="1465263"/>
          <a:ext cx="9616809" cy="41417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5310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332143" y="556069"/>
            <a:ext cx="10502478" cy="1354217"/>
          </a:xfrm>
        </p:spPr>
        <p:txBody>
          <a:bodyPr/>
          <a:lstStyle/>
          <a:p>
            <a:r>
              <a:rPr lang="en-AU"/>
              <a:t>Request for Tender (RFT) process </a:t>
            </a:r>
            <a:br>
              <a:rPr lang="en-AU"/>
            </a:br>
            <a:r>
              <a:rPr lang="en-AU"/>
              <a:t>– Submitting a Tender  </a:t>
            </a:r>
          </a:p>
        </p:txBody>
      </p:sp>
      <p:sp>
        <p:nvSpPr>
          <p:cNvPr id="15" name="Rectangle 14">
            <a:extLst>
              <a:ext uri="{FF2B5EF4-FFF2-40B4-BE49-F238E27FC236}">
                <a16:creationId xmlns:a16="http://schemas.microsoft.com/office/drawing/2014/main" id="{3444103B-C508-427C-ED9F-0B6540F07CE0}"/>
              </a:ext>
            </a:extLst>
          </p:cNvPr>
          <p:cNvSpPr/>
          <p:nvPr/>
        </p:nvSpPr>
        <p:spPr>
          <a:xfrm>
            <a:off x="286836" y="2428545"/>
            <a:ext cx="11766454" cy="3390363"/>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en-AU"/>
          </a:p>
        </p:txBody>
      </p:sp>
      <p:sp>
        <p:nvSpPr>
          <p:cNvPr id="4" name="Oval 12">
            <a:extLst>
              <a:ext uri="{FF2B5EF4-FFF2-40B4-BE49-F238E27FC236}">
                <a16:creationId xmlns:a16="http://schemas.microsoft.com/office/drawing/2014/main" id="{473167C4-A597-886F-85D3-1F6631DA05C2}"/>
              </a:ext>
            </a:extLst>
          </p:cNvPr>
          <p:cNvSpPr>
            <a:spLocks noChangeArrowheads="1"/>
          </p:cNvSpPr>
          <p:nvPr/>
        </p:nvSpPr>
        <p:spPr bwMode="auto">
          <a:xfrm>
            <a:off x="422822" y="2893017"/>
            <a:ext cx="2604342" cy="2462289"/>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vert="horz" wrap="square" lIns="36008" tIns="45731" rIns="36008" bIns="45731" numCol="1" anchor="ctr" anchorCtr="0" compatLnSpc="1">
            <a:prstTxWarp prst="textNoShape">
              <a:avLst/>
            </a:prstTxWarp>
          </a:bodyPr>
          <a:lstStyle/>
          <a:p>
            <a:pPr algn="ctr"/>
            <a:r>
              <a:rPr lang="en-AU" sz="2000"/>
              <a:t>Conditions for Participation </a:t>
            </a:r>
          </a:p>
        </p:txBody>
      </p:sp>
      <p:sp>
        <p:nvSpPr>
          <p:cNvPr id="9" name="Oval 12">
            <a:extLst>
              <a:ext uri="{FF2B5EF4-FFF2-40B4-BE49-F238E27FC236}">
                <a16:creationId xmlns:a16="http://schemas.microsoft.com/office/drawing/2014/main" id="{811DDEAA-16AB-F893-FA0B-29D053236EBC}"/>
              </a:ext>
            </a:extLst>
          </p:cNvPr>
          <p:cNvSpPr>
            <a:spLocks noChangeArrowheads="1"/>
          </p:cNvSpPr>
          <p:nvPr/>
        </p:nvSpPr>
        <p:spPr bwMode="auto">
          <a:xfrm>
            <a:off x="2574226" y="2893017"/>
            <a:ext cx="2594300" cy="2457303"/>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vert="horz" wrap="square" lIns="36008" tIns="45731" rIns="36008" bIns="45731" numCol="1" anchor="ctr" anchorCtr="0" compatLnSpc="1">
            <a:prstTxWarp prst="textNoShape">
              <a:avLst/>
            </a:prstTxWarp>
          </a:bodyPr>
          <a:lstStyle/>
          <a:p>
            <a:pPr algn="ctr"/>
            <a:r>
              <a:rPr lang="en-AU" sz="2000">
                <a:solidFill>
                  <a:srgbClr val="000000"/>
                </a:solidFill>
              </a:rPr>
              <a:t>Minimum Content and Format Requirements</a:t>
            </a:r>
          </a:p>
        </p:txBody>
      </p:sp>
      <p:sp>
        <p:nvSpPr>
          <p:cNvPr id="10" name="Oval 12">
            <a:extLst>
              <a:ext uri="{FF2B5EF4-FFF2-40B4-BE49-F238E27FC236}">
                <a16:creationId xmlns:a16="http://schemas.microsoft.com/office/drawing/2014/main" id="{75514D65-9978-ECAE-CA1F-E3C21BCC8A70}"/>
              </a:ext>
            </a:extLst>
          </p:cNvPr>
          <p:cNvSpPr>
            <a:spLocks noChangeArrowheads="1"/>
          </p:cNvSpPr>
          <p:nvPr/>
        </p:nvSpPr>
        <p:spPr bwMode="auto">
          <a:xfrm>
            <a:off x="4795370" y="2893017"/>
            <a:ext cx="2608248" cy="2457302"/>
          </a:xfrm>
          <a:prstGeom prst="ellipse">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36008" tIns="45731" rIns="36008" bIns="45731" numCol="1" anchor="ctr" anchorCtr="0" compatLnSpc="1">
            <a:prstTxWarp prst="textNoShape">
              <a:avLst/>
            </a:prstTxWarp>
          </a:bodyPr>
          <a:lstStyle/>
          <a:p>
            <a:pPr algn="ctr"/>
            <a:r>
              <a:rPr lang="en-AU" sz="2000">
                <a:ea typeface="+mn-lt"/>
                <a:cs typeface="+mn-lt"/>
              </a:rPr>
              <a:t>Employment Service </a:t>
            </a:r>
          </a:p>
          <a:p>
            <a:pPr algn="ctr"/>
            <a:r>
              <a:rPr lang="en-AU" sz="2000">
                <a:ea typeface="+mn-lt"/>
                <a:cs typeface="+mn-lt"/>
              </a:rPr>
              <a:t>Area</a:t>
            </a:r>
          </a:p>
        </p:txBody>
      </p:sp>
      <p:sp>
        <p:nvSpPr>
          <p:cNvPr id="11" name="Oval 12">
            <a:extLst>
              <a:ext uri="{FF2B5EF4-FFF2-40B4-BE49-F238E27FC236}">
                <a16:creationId xmlns:a16="http://schemas.microsoft.com/office/drawing/2014/main" id="{A76F7C3A-8F72-BDD4-1B94-35233407717E}"/>
              </a:ext>
            </a:extLst>
          </p:cNvPr>
          <p:cNvSpPr>
            <a:spLocks noChangeArrowheads="1"/>
          </p:cNvSpPr>
          <p:nvPr/>
        </p:nvSpPr>
        <p:spPr bwMode="auto">
          <a:xfrm>
            <a:off x="7058355" y="2893017"/>
            <a:ext cx="2608248" cy="2457302"/>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36008" tIns="45731" rIns="36008" bIns="45731" numCol="1" anchor="ctr" anchorCtr="0" compatLnSpc="1">
            <a:prstTxWarp prst="textNoShape">
              <a:avLst/>
            </a:prstTxWarp>
          </a:bodyPr>
          <a:lstStyle/>
          <a:p>
            <a:pPr algn="ctr"/>
            <a:r>
              <a:rPr lang="en-AU" sz="2000">
                <a:solidFill>
                  <a:srgbClr val="000000"/>
                </a:solidFill>
                <a:ea typeface="+mn-lt"/>
                <a:cs typeface="+mn-lt"/>
              </a:rPr>
              <a:t>Coverage </a:t>
            </a:r>
          </a:p>
        </p:txBody>
      </p:sp>
      <p:sp>
        <p:nvSpPr>
          <p:cNvPr id="12" name="Oval 12">
            <a:extLst>
              <a:ext uri="{FF2B5EF4-FFF2-40B4-BE49-F238E27FC236}">
                <a16:creationId xmlns:a16="http://schemas.microsoft.com/office/drawing/2014/main" id="{8150712C-814E-EB48-298B-A1A4178C5578}"/>
              </a:ext>
            </a:extLst>
          </p:cNvPr>
          <p:cNvSpPr>
            <a:spLocks noChangeArrowheads="1"/>
          </p:cNvSpPr>
          <p:nvPr/>
        </p:nvSpPr>
        <p:spPr bwMode="auto">
          <a:xfrm>
            <a:off x="9293445" y="2893017"/>
            <a:ext cx="2608246" cy="2457302"/>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vert="horz" wrap="square" lIns="36008" tIns="45731" rIns="36008" bIns="45731" numCol="1" anchor="ctr" anchorCtr="0" compatLnSpc="1">
            <a:prstTxWarp prst="textNoShape">
              <a:avLst/>
            </a:prstTxWarp>
          </a:bodyPr>
          <a:lstStyle/>
          <a:p>
            <a:pPr algn="ctr"/>
            <a:r>
              <a:rPr lang="en-AU" sz="2000">
                <a:ea typeface="+mn-lt"/>
                <a:cs typeface="+mn-lt"/>
              </a:rPr>
              <a:t>Evaluation Criteria </a:t>
            </a:r>
          </a:p>
        </p:txBody>
      </p:sp>
    </p:spTree>
    <p:extLst>
      <p:ext uri="{BB962C8B-B14F-4D97-AF65-F5344CB8AC3E}">
        <p14:creationId xmlns:p14="http://schemas.microsoft.com/office/powerpoint/2010/main" val="3181249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D3E4BAB2-9012-6A49-1257-9C161A048DEC}"/>
              </a:ext>
            </a:extLst>
          </p:cNvPr>
          <p:cNvSpPr/>
          <p:nvPr/>
        </p:nvSpPr>
        <p:spPr>
          <a:xfrm>
            <a:off x="343750" y="2042311"/>
            <a:ext cx="11518230" cy="4099168"/>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341024" y="139058"/>
            <a:ext cx="10502478" cy="1354217"/>
          </a:xfrm>
        </p:spPr>
        <p:txBody>
          <a:bodyPr/>
          <a:lstStyle/>
          <a:p>
            <a:r>
              <a:rPr lang="en-AU"/>
              <a:t>Request for Tender (RFT) process </a:t>
            </a:r>
            <a:br>
              <a:rPr lang="en-AU"/>
            </a:br>
            <a:r>
              <a:rPr lang="en-AU"/>
              <a:t>– </a:t>
            </a:r>
            <a:r>
              <a:rPr lang="en-AU">
                <a:ea typeface="+mj-lt"/>
                <a:cs typeface="+mj-lt"/>
              </a:rPr>
              <a:t>Evaluation of Responses</a:t>
            </a:r>
            <a:endParaRPr lang="en-AU"/>
          </a:p>
        </p:txBody>
      </p:sp>
      <p:sp>
        <p:nvSpPr>
          <p:cNvPr id="3" name="Content Placeholder 2">
            <a:extLst>
              <a:ext uri="{FF2B5EF4-FFF2-40B4-BE49-F238E27FC236}">
                <a16:creationId xmlns:a16="http://schemas.microsoft.com/office/drawing/2014/main" id="{B3905DFE-E3FE-0C9B-23AA-A465D8CA8606}"/>
              </a:ext>
            </a:extLst>
          </p:cNvPr>
          <p:cNvSpPr>
            <a:spLocks noGrp="1"/>
          </p:cNvSpPr>
          <p:nvPr>
            <p:ph idx="1"/>
          </p:nvPr>
        </p:nvSpPr>
        <p:spPr>
          <a:xfrm>
            <a:off x="398533" y="1498917"/>
            <a:ext cx="3979176" cy="429014"/>
          </a:xfrm>
        </p:spPr>
        <p:txBody>
          <a:bodyPr vert="horz" lIns="0" tIns="0" rIns="0" bIns="0" rtlCol="0" anchor="t">
            <a:noAutofit/>
          </a:bodyPr>
          <a:lstStyle/>
          <a:p>
            <a:r>
              <a:rPr lang="en-AU" sz="1900" b="1">
                <a:solidFill>
                  <a:srgbClr val="007C82"/>
                </a:solidFill>
                <a:ea typeface="+mn-lt"/>
                <a:cs typeface="+mn-lt"/>
              </a:rPr>
              <a:t>Staged approach to evaluation: </a:t>
            </a: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a:p>
            <a:endParaRPr lang="en-AU" sz="1900" b="1">
              <a:solidFill>
                <a:srgbClr val="007C82"/>
              </a:solidFill>
              <a:ea typeface="+mn-lt"/>
              <a:cs typeface="+mn-lt"/>
            </a:endParaRPr>
          </a:p>
        </p:txBody>
      </p:sp>
      <p:sp>
        <p:nvSpPr>
          <p:cNvPr id="4" name="Freeform: Shape 3">
            <a:extLst>
              <a:ext uri="{FF2B5EF4-FFF2-40B4-BE49-F238E27FC236}">
                <a16:creationId xmlns:a16="http://schemas.microsoft.com/office/drawing/2014/main" id="{A1372756-BC6E-EA34-BA10-17FAA7660D4B}"/>
              </a:ext>
            </a:extLst>
          </p:cNvPr>
          <p:cNvSpPr/>
          <p:nvPr/>
        </p:nvSpPr>
        <p:spPr>
          <a:xfrm>
            <a:off x="2105933" y="2397674"/>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5" name="Freeform: Shape 4">
            <a:extLst>
              <a:ext uri="{FF2B5EF4-FFF2-40B4-BE49-F238E27FC236}">
                <a16:creationId xmlns:a16="http://schemas.microsoft.com/office/drawing/2014/main" id="{20C60AB6-35E0-E94E-E898-BBCD2FD19E9B}"/>
              </a:ext>
            </a:extLst>
          </p:cNvPr>
          <p:cNvSpPr/>
          <p:nvPr/>
        </p:nvSpPr>
        <p:spPr>
          <a:xfrm>
            <a:off x="3714039" y="2397674"/>
            <a:ext cx="647529" cy="621983"/>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6" name="Freeform: Shape 5">
            <a:extLst>
              <a:ext uri="{FF2B5EF4-FFF2-40B4-BE49-F238E27FC236}">
                <a16:creationId xmlns:a16="http://schemas.microsoft.com/office/drawing/2014/main" id="{3A4689D3-8797-F034-91AE-61D6B0F31F01}"/>
              </a:ext>
            </a:extLst>
          </p:cNvPr>
          <p:cNvSpPr/>
          <p:nvPr/>
        </p:nvSpPr>
        <p:spPr>
          <a:xfrm>
            <a:off x="6930989" y="2397674"/>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7" name="Freeform: Shape 6">
            <a:extLst>
              <a:ext uri="{FF2B5EF4-FFF2-40B4-BE49-F238E27FC236}">
                <a16:creationId xmlns:a16="http://schemas.microsoft.com/office/drawing/2014/main" id="{98B2A33B-865D-93A7-0683-2CA53A9F364B}"/>
              </a:ext>
            </a:extLst>
          </p:cNvPr>
          <p:cNvSpPr/>
          <p:nvPr/>
        </p:nvSpPr>
        <p:spPr>
          <a:xfrm>
            <a:off x="10193003" y="2397674"/>
            <a:ext cx="661382"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8" name="Freeform: Shape 7">
            <a:extLst>
              <a:ext uri="{FF2B5EF4-FFF2-40B4-BE49-F238E27FC236}">
                <a16:creationId xmlns:a16="http://schemas.microsoft.com/office/drawing/2014/main" id="{E42D1869-B178-A1BC-D001-43071A090B0E}"/>
              </a:ext>
            </a:extLst>
          </p:cNvPr>
          <p:cNvSpPr/>
          <p:nvPr/>
        </p:nvSpPr>
        <p:spPr>
          <a:xfrm>
            <a:off x="435586" y="2397674"/>
            <a:ext cx="641300" cy="630908"/>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9" name="Rectangle 8">
            <a:extLst>
              <a:ext uri="{FF2B5EF4-FFF2-40B4-BE49-F238E27FC236}">
                <a16:creationId xmlns:a16="http://schemas.microsoft.com/office/drawing/2014/main" id="{9C639F5F-0DC1-1002-BDD5-27A23A2A980A}"/>
              </a:ext>
            </a:extLst>
          </p:cNvPr>
          <p:cNvSpPr/>
          <p:nvPr/>
        </p:nvSpPr>
        <p:spPr>
          <a:xfrm>
            <a:off x="614838" y="2708062"/>
            <a:ext cx="1332461" cy="2989866"/>
          </a:xfrm>
          <a:prstGeom prst="rect">
            <a:avLst/>
          </a:prstGeom>
          <a:solidFill>
            <a:schemeClr val="accent3">
              <a:lumMod val="40000"/>
              <a:lumOff val="60000"/>
            </a:schemeClr>
          </a:solidFill>
          <a:ln w="25400" cap="flat" cmpd="sng" algn="ctr">
            <a:solidFill>
              <a:srgbClr val="00848B"/>
            </a:solidFill>
            <a:prstDash val="solid"/>
          </a:ln>
          <a:effectLst/>
        </p:spPr>
        <p:txBody>
          <a:bodyPr lIns="0" tIns="0" rIns="0" bIns="0"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ea typeface="+mn-ea"/>
              <a:cs typeface="+mn-cs"/>
            </a:endParaRPr>
          </a:p>
        </p:txBody>
      </p:sp>
      <p:sp>
        <p:nvSpPr>
          <p:cNvPr id="10" name="TextBox 9">
            <a:extLst>
              <a:ext uri="{FF2B5EF4-FFF2-40B4-BE49-F238E27FC236}">
                <a16:creationId xmlns:a16="http://schemas.microsoft.com/office/drawing/2014/main" id="{4C6C9436-CA09-4F2C-DCBB-E85EE32AB3BA}"/>
              </a:ext>
            </a:extLst>
          </p:cNvPr>
          <p:cNvSpPr txBox="1"/>
          <p:nvPr/>
        </p:nvSpPr>
        <p:spPr>
          <a:xfrm>
            <a:off x="629845" y="2849022"/>
            <a:ext cx="1298358" cy="1246495"/>
          </a:xfrm>
          <a:prstGeom prst="rect">
            <a:avLst/>
          </a:prstGeom>
          <a:solidFill>
            <a:schemeClr val="accent3">
              <a:lumMod val="40000"/>
              <a:lumOff val="60000"/>
            </a:schemeClr>
          </a:solidFill>
        </p:spPr>
        <p:txBody>
          <a:bodyPr wrap="square" lIns="91440" tIns="45720" rIns="91440" bIns="45720" rtlCol="0" anchor="ctr">
            <a:spAutoFit/>
          </a:bodyPr>
          <a:lstStyle/>
          <a:p>
            <a:pPr algn="ctr" defTabSz="1218987"/>
            <a:r>
              <a:rPr lang="en-AU" sz="1500" b="1">
                <a:latin typeface="Tahoma"/>
                <a:ea typeface="Tahoma"/>
                <a:cs typeface="Tahoma"/>
              </a:rPr>
              <a:t>Stage 1 </a:t>
            </a:r>
          </a:p>
          <a:p>
            <a:pPr algn="ctr" defTabSz="1218987"/>
            <a:endParaRPr lang="en-AU" sz="1500" b="1">
              <a:latin typeface="Tahoma"/>
              <a:ea typeface="Tahoma"/>
              <a:cs typeface="Tahoma"/>
            </a:endParaRPr>
          </a:p>
          <a:p>
            <a:pPr algn="ctr" defTabSz="1218987"/>
            <a:r>
              <a:rPr lang="en-AU" sz="1500">
                <a:latin typeface="Tahoma"/>
                <a:ea typeface="Tahoma"/>
                <a:cs typeface="Tahoma"/>
              </a:rPr>
              <a:t>Receipt and screening of Tenders</a:t>
            </a:r>
            <a:endParaRPr lang="en-US" sz="1500">
              <a:latin typeface="Tahoma"/>
              <a:ea typeface="Tahoma"/>
              <a:cs typeface="Tahoma"/>
            </a:endParaRPr>
          </a:p>
        </p:txBody>
      </p:sp>
      <p:sp>
        <p:nvSpPr>
          <p:cNvPr id="11" name="Rectangle 10">
            <a:extLst>
              <a:ext uri="{FF2B5EF4-FFF2-40B4-BE49-F238E27FC236}">
                <a16:creationId xmlns:a16="http://schemas.microsoft.com/office/drawing/2014/main" id="{3AEBCB03-CEE0-D401-3D36-2D0C4F38798C}"/>
              </a:ext>
            </a:extLst>
          </p:cNvPr>
          <p:cNvSpPr/>
          <p:nvPr/>
        </p:nvSpPr>
        <p:spPr>
          <a:xfrm>
            <a:off x="2257878" y="2708062"/>
            <a:ext cx="1342972" cy="2991734"/>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latin typeface="Segoe UI"/>
              <a:ea typeface="+mn-ea"/>
              <a:cs typeface="+mn-cs"/>
            </a:endParaRPr>
          </a:p>
        </p:txBody>
      </p:sp>
      <p:sp>
        <p:nvSpPr>
          <p:cNvPr id="12" name="TextBox 11">
            <a:extLst>
              <a:ext uri="{FF2B5EF4-FFF2-40B4-BE49-F238E27FC236}">
                <a16:creationId xmlns:a16="http://schemas.microsoft.com/office/drawing/2014/main" id="{2714AF41-B4B0-CEC5-CACC-B746F88F4143}"/>
              </a:ext>
            </a:extLst>
          </p:cNvPr>
          <p:cNvSpPr txBox="1"/>
          <p:nvPr/>
        </p:nvSpPr>
        <p:spPr>
          <a:xfrm>
            <a:off x="2301719" y="2850043"/>
            <a:ext cx="1228514" cy="1477328"/>
          </a:xfrm>
          <a:prstGeom prst="rect">
            <a:avLst/>
          </a:prstGeom>
          <a:solidFill>
            <a:schemeClr val="accent3">
              <a:lumMod val="40000"/>
              <a:lumOff val="60000"/>
            </a:schemeClr>
          </a:solidFill>
        </p:spPr>
        <p:txBody>
          <a:bodyPr wrap="square" lIns="91440" tIns="45720" rIns="91440" bIns="45720" rtlCol="0" anchor="ctr">
            <a:spAutoFit/>
          </a:bodyPr>
          <a:lstStyle/>
          <a:p>
            <a:pPr algn="ctr" defTabSz="1218987"/>
            <a:r>
              <a:rPr lang="en-AU" sz="1500" b="1">
                <a:ea typeface="+mn-lt"/>
                <a:cs typeface="+mn-lt"/>
              </a:rPr>
              <a:t>Stage 2 </a:t>
            </a:r>
          </a:p>
          <a:p>
            <a:pPr algn="ctr" defTabSz="1218987"/>
            <a:endParaRPr lang="en-AU" sz="1500" b="1">
              <a:ea typeface="+mn-lt"/>
              <a:cs typeface="+mn-lt"/>
            </a:endParaRPr>
          </a:p>
          <a:p>
            <a:pPr algn="ctr" defTabSz="1218987"/>
            <a:r>
              <a:rPr lang="en-AU" sz="1500">
                <a:ea typeface="+mn-lt"/>
                <a:cs typeface="+mn-lt"/>
              </a:rPr>
              <a:t>Assessment against selection criteria</a:t>
            </a:r>
            <a:endParaRPr lang="en-PH" sz="1500" b="1"/>
          </a:p>
        </p:txBody>
      </p:sp>
      <p:sp>
        <p:nvSpPr>
          <p:cNvPr id="24" name="Rectangle 23">
            <a:extLst>
              <a:ext uri="{FF2B5EF4-FFF2-40B4-BE49-F238E27FC236}">
                <a16:creationId xmlns:a16="http://schemas.microsoft.com/office/drawing/2014/main" id="{C01BAAAB-E31F-8F8A-C298-690A3B9B2CF0}"/>
              </a:ext>
            </a:extLst>
          </p:cNvPr>
          <p:cNvSpPr/>
          <p:nvPr/>
        </p:nvSpPr>
        <p:spPr>
          <a:xfrm>
            <a:off x="3887062" y="2708062"/>
            <a:ext cx="1352390" cy="2985760"/>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algn="ctr"/>
            <a:endParaRPr lang="en-US">
              <a:ea typeface="+mn-lt"/>
              <a:cs typeface="+mn-lt"/>
            </a:endParaRPr>
          </a:p>
        </p:txBody>
      </p:sp>
      <p:sp>
        <p:nvSpPr>
          <p:cNvPr id="25" name="Rectangle 24">
            <a:extLst>
              <a:ext uri="{FF2B5EF4-FFF2-40B4-BE49-F238E27FC236}">
                <a16:creationId xmlns:a16="http://schemas.microsoft.com/office/drawing/2014/main" id="{8DC0B76A-F049-0111-72A1-0F36840244B8}"/>
              </a:ext>
            </a:extLst>
          </p:cNvPr>
          <p:cNvSpPr/>
          <p:nvPr/>
        </p:nvSpPr>
        <p:spPr>
          <a:xfrm>
            <a:off x="7090013" y="2708062"/>
            <a:ext cx="1351648" cy="298602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algn="ctr"/>
            <a:endParaRPr lang="en-US">
              <a:ea typeface="+mn-lt"/>
              <a:cs typeface="+mn-lt"/>
            </a:endParaRPr>
          </a:p>
        </p:txBody>
      </p:sp>
      <p:sp>
        <p:nvSpPr>
          <p:cNvPr id="26" name="Rectangle 25">
            <a:extLst>
              <a:ext uri="{FF2B5EF4-FFF2-40B4-BE49-F238E27FC236}">
                <a16:creationId xmlns:a16="http://schemas.microsoft.com/office/drawing/2014/main" id="{02F3DB97-2A03-FE32-8C9C-B7D0155B3078}"/>
              </a:ext>
            </a:extLst>
          </p:cNvPr>
          <p:cNvSpPr/>
          <p:nvPr/>
        </p:nvSpPr>
        <p:spPr>
          <a:xfrm>
            <a:off x="10354035" y="2708062"/>
            <a:ext cx="1344348" cy="299127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b="0" i="0" u="none" strike="noStrike" kern="0" cap="none" spc="0" normalizeH="0" baseline="0" noProof="0">
              <a:ln>
                <a:noFill/>
              </a:ln>
              <a:solidFill>
                <a:prstClr val="white"/>
              </a:solidFill>
              <a:effectLst/>
              <a:uLnTx/>
              <a:uFillTx/>
              <a:ea typeface="+mn-ea"/>
              <a:cs typeface="+mn-cs"/>
            </a:endParaRPr>
          </a:p>
        </p:txBody>
      </p:sp>
      <p:sp>
        <p:nvSpPr>
          <p:cNvPr id="28" name="TextBox 27">
            <a:extLst>
              <a:ext uri="{FF2B5EF4-FFF2-40B4-BE49-F238E27FC236}">
                <a16:creationId xmlns:a16="http://schemas.microsoft.com/office/drawing/2014/main" id="{375FE3A4-D612-5034-B97A-CA7EA4A26EFF}"/>
              </a:ext>
            </a:extLst>
          </p:cNvPr>
          <p:cNvSpPr txBox="1"/>
          <p:nvPr/>
        </p:nvSpPr>
        <p:spPr>
          <a:xfrm>
            <a:off x="7126632" y="2849184"/>
            <a:ext cx="1281705" cy="1246495"/>
          </a:xfrm>
          <a:prstGeom prst="rect">
            <a:avLst/>
          </a:prstGeom>
          <a:solidFill>
            <a:schemeClr val="accent3">
              <a:lumMod val="40000"/>
              <a:lumOff val="60000"/>
            </a:schemeClr>
          </a:solidFill>
        </p:spPr>
        <p:txBody>
          <a:bodyPr wrap="square" lIns="91440" tIns="45720" rIns="91440" bIns="45720" anchor="t">
            <a:spAutoFit/>
          </a:bodyPr>
          <a:lstStyle/>
          <a:p>
            <a:pPr algn="ctr"/>
            <a:r>
              <a:rPr lang="en-AU" sz="1500" b="1">
                <a:ea typeface="+mn-lt"/>
                <a:cs typeface="+mn-lt"/>
              </a:rPr>
              <a:t>Stage 5</a:t>
            </a:r>
            <a:r>
              <a:rPr lang="en-AU" sz="1500">
                <a:ea typeface="+mn-lt"/>
                <a:cs typeface="+mn-lt"/>
              </a:rPr>
              <a:t> </a:t>
            </a:r>
          </a:p>
          <a:p>
            <a:pPr algn="ctr"/>
            <a:endParaRPr lang="en-AU" sz="1500">
              <a:ea typeface="+mn-lt"/>
              <a:cs typeface="+mn-lt"/>
            </a:endParaRPr>
          </a:p>
          <a:p>
            <a:pPr algn="ctr"/>
            <a:r>
              <a:rPr lang="en-AU" sz="1500">
                <a:ea typeface="+mn-lt"/>
                <a:cs typeface="+mn-lt"/>
              </a:rPr>
              <a:t>Indigenous Procurement Policy</a:t>
            </a:r>
            <a:endParaRPr lang="en-AU" sz="1500">
              <a:ea typeface="Tahoma"/>
              <a:cs typeface="Tahoma"/>
            </a:endParaRPr>
          </a:p>
        </p:txBody>
      </p:sp>
      <p:sp>
        <p:nvSpPr>
          <p:cNvPr id="30" name="TextBox 29">
            <a:extLst>
              <a:ext uri="{FF2B5EF4-FFF2-40B4-BE49-F238E27FC236}">
                <a16:creationId xmlns:a16="http://schemas.microsoft.com/office/drawing/2014/main" id="{9A91164F-E432-1010-F52D-6B48E42623EF}"/>
              </a:ext>
            </a:extLst>
          </p:cNvPr>
          <p:cNvSpPr txBox="1"/>
          <p:nvPr/>
        </p:nvSpPr>
        <p:spPr>
          <a:xfrm>
            <a:off x="3935211" y="2849184"/>
            <a:ext cx="1241775" cy="1708160"/>
          </a:xfrm>
          <a:prstGeom prst="rect">
            <a:avLst/>
          </a:prstGeom>
          <a:solidFill>
            <a:schemeClr val="accent3">
              <a:lumMod val="40000"/>
              <a:lumOff val="60000"/>
            </a:schemeClr>
          </a:solid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500" b="1" i="0" u="none" strike="noStrike" kern="1200" cap="none" spc="0" normalizeH="0" baseline="0" noProof="0">
                <a:ln>
                  <a:noFill/>
                </a:ln>
                <a:solidFill>
                  <a:prstClr val="black"/>
                </a:solidFill>
                <a:effectLst/>
                <a:uLnTx/>
                <a:uFillTx/>
                <a:latin typeface="Tahoma"/>
                <a:ea typeface="Tahoma"/>
                <a:cs typeface="Tahoma"/>
              </a:rPr>
              <a:t>Stage 3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500" b="1">
              <a:solidFill>
                <a:prstClr val="black"/>
              </a:solidFill>
              <a:latin typeface="Tahoma"/>
              <a:ea typeface="Tahoma"/>
              <a:cs typeface="Tahoma"/>
            </a:endParaRPr>
          </a:p>
          <a:p>
            <a:pPr algn="ctr">
              <a:defRPr/>
            </a:pPr>
            <a:r>
              <a:rPr lang="en-AU" sz="1500">
                <a:solidFill>
                  <a:prstClr val="black"/>
                </a:solidFill>
                <a:latin typeface="Tahoma"/>
                <a:ea typeface="Tahoma"/>
                <a:cs typeface="Tahoma"/>
              </a:rPr>
              <a:t>Right Fit For Risk </a:t>
            </a:r>
          </a:p>
          <a:p>
            <a:pPr algn="ctr">
              <a:defRPr/>
            </a:pPr>
            <a:r>
              <a:rPr lang="en-AU" sz="1500">
                <a:solidFill>
                  <a:prstClr val="black"/>
                </a:solidFill>
                <a:latin typeface="Tahoma"/>
                <a:ea typeface="Tahoma"/>
                <a:cs typeface="Tahoma"/>
              </a:rPr>
              <a:t>preliminary</a:t>
            </a:r>
          </a:p>
          <a:p>
            <a:pPr algn="ctr">
              <a:defRPr/>
            </a:pPr>
            <a:r>
              <a:rPr lang="en-AU" sz="1500">
                <a:solidFill>
                  <a:prstClr val="black"/>
                </a:solidFill>
                <a:latin typeface="Tahoma"/>
                <a:ea typeface="Tahoma"/>
                <a:cs typeface="Tahoma"/>
              </a:rPr>
              <a:t>assessment</a:t>
            </a:r>
          </a:p>
          <a:p>
            <a:pPr algn="ctr">
              <a:defRPr/>
            </a:pPr>
            <a:r>
              <a:rPr kumimoji="0" lang="en-AU" sz="1500" b="0" i="0" u="none" strike="noStrike" kern="1200" cap="none" spc="0" normalizeH="0" baseline="0" noProof="0">
                <a:ln>
                  <a:noFill/>
                </a:ln>
                <a:solidFill>
                  <a:prstClr val="black"/>
                </a:solidFill>
                <a:effectLst/>
                <a:uLnTx/>
                <a:uFillTx/>
                <a:latin typeface="Tahoma"/>
                <a:ea typeface="Tahoma"/>
                <a:cs typeface="Tahoma"/>
              </a:rPr>
              <a:t> </a:t>
            </a:r>
            <a:endParaRPr lang="en-US" sz="1500" b="0" i="0" u="none" strike="noStrike" kern="1200" cap="none" spc="0" normalizeH="0" baseline="0" noProof="0">
              <a:ln>
                <a:noFill/>
              </a:ln>
              <a:solidFill>
                <a:prstClr val="black"/>
              </a:solidFill>
              <a:effectLst/>
              <a:uLnTx/>
              <a:uFillTx/>
              <a:latin typeface="Tahoma"/>
              <a:ea typeface="Tahoma"/>
              <a:cs typeface="Tahoma"/>
            </a:endParaRPr>
          </a:p>
        </p:txBody>
      </p:sp>
      <p:sp>
        <p:nvSpPr>
          <p:cNvPr id="32" name="TextBox 31">
            <a:extLst>
              <a:ext uri="{FF2B5EF4-FFF2-40B4-BE49-F238E27FC236}">
                <a16:creationId xmlns:a16="http://schemas.microsoft.com/office/drawing/2014/main" id="{CE9E0CDB-2D30-739B-5B67-356374D09000}"/>
              </a:ext>
            </a:extLst>
          </p:cNvPr>
          <p:cNvSpPr txBox="1"/>
          <p:nvPr/>
        </p:nvSpPr>
        <p:spPr>
          <a:xfrm>
            <a:off x="10369066" y="2847166"/>
            <a:ext cx="1323625" cy="1246495"/>
          </a:xfrm>
          <a:prstGeom prst="rect">
            <a:avLst/>
          </a:prstGeom>
          <a:solidFill>
            <a:schemeClr val="accent3">
              <a:lumMod val="40000"/>
              <a:lumOff val="60000"/>
            </a:schemeClr>
          </a:solidFill>
        </p:spPr>
        <p:txBody>
          <a:bodyPr wrap="square" lIns="91440" tIns="45720" rIns="91440" bIns="45720" anchor="t">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1500" b="1" i="0" u="none" strike="noStrike" kern="1200" cap="none" spc="0" normalizeH="0" baseline="0" noProof="0">
                <a:ln>
                  <a:noFill/>
                </a:ln>
                <a:solidFill>
                  <a:prstClr val="black"/>
                </a:solidFill>
                <a:effectLst/>
                <a:uLnTx/>
                <a:uFillTx/>
                <a:latin typeface="Tahoma"/>
                <a:ea typeface="Tahoma"/>
                <a:cs typeface="Tahoma"/>
              </a:rPr>
              <a:t>Stage </a:t>
            </a:r>
            <a:r>
              <a:rPr lang="en-AU" sz="1500" b="1">
                <a:solidFill>
                  <a:prstClr val="black"/>
                </a:solidFill>
                <a:latin typeface="Tahoma"/>
                <a:ea typeface="Tahoma"/>
                <a:cs typeface="Tahoma"/>
              </a:rPr>
              <a:t>7</a:t>
            </a:r>
            <a:endParaRPr kumimoji="0" lang="en-AU" sz="1500" b="1" i="0" u="none" strike="noStrike" kern="1200" cap="none" spc="0" normalizeH="0" baseline="0" noProof="0">
              <a:ln>
                <a:noFill/>
              </a:ln>
              <a:solidFill>
                <a:prstClr val="black"/>
              </a:solidFill>
              <a:effectLst/>
              <a:uLnTx/>
              <a:uFillTx/>
              <a:latin typeface="Tahoma"/>
              <a:ea typeface="Tahoma"/>
              <a:cs typeface="Tahoma"/>
            </a:endParaRP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1500" b="1">
              <a:solidFill>
                <a:prstClr val="black"/>
              </a:solidFill>
              <a:latin typeface="Tahoma"/>
              <a:ea typeface="Tahoma"/>
              <a:cs typeface="Tahoma"/>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1500" b="0" i="0" u="none" strike="noStrike" kern="1200" cap="none" spc="0" normalizeH="0" baseline="0" noProof="0">
                <a:ln>
                  <a:noFill/>
                </a:ln>
                <a:solidFill>
                  <a:prstClr val="black"/>
                </a:solidFill>
                <a:effectLst/>
                <a:uLnTx/>
                <a:uFillTx/>
                <a:latin typeface="Tahoma"/>
                <a:ea typeface="Tahoma"/>
                <a:cs typeface="Tahoma"/>
              </a:rPr>
              <a:t>Negotiations and final decisions</a:t>
            </a:r>
            <a:endParaRPr kumimoji="0" lang="en-PH" sz="1500" b="0" i="0" u="none" strike="noStrike" kern="0" cap="none" spc="0" normalizeH="0" baseline="0" noProof="0">
              <a:ln>
                <a:noFill/>
              </a:ln>
              <a:solidFill>
                <a:prstClr val="black"/>
              </a:solidFill>
              <a:effectLst/>
              <a:uLnTx/>
              <a:uFillTx/>
              <a:latin typeface="Tahoma"/>
              <a:ea typeface="+mn-ea"/>
              <a:cs typeface="+mn-cs"/>
            </a:endParaRPr>
          </a:p>
        </p:txBody>
      </p:sp>
      <p:sp>
        <p:nvSpPr>
          <p:cNvPr id="13" name="Freeform: Shape 12">
            <a:extLst>
              <a:ext uri="{FF2B5EF4-FFF2-40B4-BE49-F238E27FC236}">
                <a16:creationId xmlns:a16="http://schemas.microsoft.com/office/drawing/2014/main" id="{40271E52-730B-F004-4A18-7A5FA282C6EA}"/>
              </a:ext>
            </a:extLst>
          </p:cNvPr>
          <p:cNvSpPr/>
          <p:nvPr/>
        </p:nvSpPr>
        <p:spPr>
          <a:xfrm>
            <a:off x="5324940" y="2397674"/>
            <a:ext cx="647529" cy="621983"/>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14" name="Rectangle 13">
            <a:extLst>
              <a:ext uri="{FF2B5EF4-FFF2-40B4-BE49-F238E27FC236}">
                <a16:creationId xmlns:a16="http://schemas.microsoft.com/office/drawing/2014/main" id="{D332553A-3882-76D9-C1D2-2CEDED6B85BA}"/>
              </a:ext>
            </a:extLst>
          </p:cNvPr>
          <p:cNvSpPr/>
          <p:nvPr/>
        </p:nvSpPr>
        <p:spPr>
          <a:xfrm>
            <a:off x="5488538" y="2708062"/>
            <a:ext cx="1339193" cy="2987509"/>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algn="ctr"/>
            <a:endParaRPr lang="en-US">
              <a:ea typeface="+mn-lt"/>
              <a:cs typeface="+mn-lt"/>
            </a:endParaRPr>
          </a:p>
        </p:txBody>
      </p:sp>
      <p:sp>
        <p:nvSpPr>
          <p:cNvPr id="15" name="TextBox 14">
            <a:extLst>
              <a:ext uri="{FF2B5EF4-FFF2-40B4-BE49-F238E27FC236}">
                <a16:creationId xmlns:a16="http://schemas.microsoft.com/office/drawing/2014/main" id="{8F0F8C54-A8ED-A8BE-4FB0-FEA685B37B8C}"/>
              </a:ext>
            </a:extLst>
          </p:cNvPr>
          <p:cNvSpPr txBox="1"/>
          <p:nvPr/>
        </p:nvSpPr>
        <p:spPr>
          <a:xfrm>
            <a:off x="5520136" y="2847166"/>
            <a:ext cx="1258869" cy="1246495"/>
          </a:xfrm>
          <a:prstGeom prst="rect">
            <a:avLst/>
          </a:prstGeom>
          <a:solidFill>
            <a:schemeClr val="accent3">
              <a:lumMod val="40000"/>
              <a:lumOff val="60000"/>
            </a:schemeClr>
          </a:solidFill>
        </p:spPr>
        <p:txBody>
          <a:bodyPr wrap="square" lIns="91440" tIns="45720" rIns="91440" bIns="45720" anchor="t">
            <a:spAutoFit/>
          </a:bodyPr>
          <a:lstStyle/>
          <a:p>
            <a:pPr algn="ctr"/>
            <a:r>
              <a:rPr lang="en-AU" sz="1500" b="1">
                <a:ea typeface="+mn-lt"/>
                <a:cs typeface="+mn-lt"/>
              </a:rPr>
              <a:t>Stage 4</a:t>
            </a:r>
            <a:r>
              <a:rPr lang="en-AU" sz="1500">
                <a:ea typeface="+mn-lt"/>
                <a:cs typeface="+mn-lt"/>
              </a:rPr>
              <a:t> </a:t>
            </a:r>
          </a:p>
          <a:p>
            <a:pPr algn="ctr"/>
            <a:endParaRPr lang="en-AU" sz="1500">
              <a:ea typeface="+mn-lt"/>
              <a:cs typeface="+mn-lt"/>
            </a:endParaRPr>
          </a:p>
          <a:p>
            <a:pPr algn="ctr"/>
            <a:r>
              <a:rPr lang="en-AU" sz="1500">
                <a:ea typeface="+mn-lt"/>
                <a:cs typeface="+mn-lt"/>
              </a:rPr>
              <a:t>Financial viability assessment</a:t>
            </a:r>
            <a:endParaRPr lang="en-US" sz="1500"/>
          </a:p>
        </p:txBody>
      </p:sp>
      <p:sp>
        <p:nvSpPr>
          <p:cNvPr id="16" name="Freeform: Shape 15">
            <a:extLst>
              <a:ext uri="{FF2B5EF4-FFF2-40B4-BE49-F238E27FC236}">
                <a16:creationId xmlns:a16="http://schemas.microsoft.com/office/drawing/2014/main" id="{A80291B9-8E3D-0C4C-BA59-C03E60A571AD}"/>
              </a:ext>
            </a:extLst>
          </p:cNvPr>
          <p:cNvSpPr/>
          <p:nvPr/>
        </p:nvSpPr>
        <p:spPr>
          <a:xfrm>
            <a:off x="8594863" y="2429557"/>
            <a:ext cx="647529" cy="62198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17" name="Rectangle 16">
            <a:extLst>
              <a:ext uri="{FF2B5EF4-FFF2-40B4-BE49-F238E27FC236}">
                <a16:creationId xmlns:a16="http://schemas.microsoft.com/office/drawing/2014/main" id="{D929E29F-3276-36CD-713E-1DDF18863369}"/>
              </a:ext>
            </a:extLst>
          </p:cNvPr>
          <p:cNvSpPr/>
          <p:nvPr/>
        </p:nvSpPr>
        <p:spPr>
          <a:xfrm>
            <a:off x="8753887" y="2739945"/>
            <a:ext cx="1351648" cy="2986025"/>
          </a:xfrm>
          <a:prstGeom prst="rect">
            <a:avLst/>
          </a:prstGeom>
          <a:solidFill>
            <a:schemeClr val="accent3">
              <a:lumMod val="40000"/>
              <a:lumOff val="60000"/>
            </a:schemeClr>
          </a:solidFill>
          <a:ln w="25400" cap="flat" cmpd="sng" algn="ctr">
            <a:solidFill>
              <a:srgbClr val="00848B"/>
            </a:solidFill>
            <a:prstDash val="solid"/>
          </a:ln>
          <a:effectLst/>
        </p:spPr>
        <p:txBody>
          <a:bodyPr rtlCol="0" anchor="ctr"/>
          <a:lstStyle/>
          <a:p>
            <a:pPr algn="ctr"/>
            <a:endParaRPr lang="en-US">
              <a:ea typeface="+mn-lt"/>
              <a:cs typeface="+mn-lt"/>
            </a:endParaRPr>
          </a:p>
        </p:txBody>
      </p:sp>
      <p:sp>
        <p:nvSpPr>
          <p:cNvPr id="18" name="TextBox 17">
            <a:extLst>
              <a:ext uri="{FF2B5EF4-FFF2-40B4-BE49-F238E27FC236}">
                <a16:creationId xmlns:a16="http://schemas.microsoft.com/office/drawing/2014/main" id="{974FFAA3-A784-F282-7EC6-031F2DAE75BD}"/>
              </a:ext>
            </a:extLst>
          </p:cNvPr>
          <p:cNvSpPr txBox="1"/>
          <p:nvPr/>
        </p:nvSpPr>
        <p:spPr>
          <a:xfrm>
            <a:off x="8793159" y="2843332"/>
            <a:ext cx="1274038" cy="1246495"/>
          </a:xfrm>
          <a:prstGeom prst="rect">
            <a:avLst/>
          </a:prstGeom>
          <a:solidFill>
            <a:schemeClr val="accent3">
              <a:lumMod val="40000"/>
              <a:lumOff val="60000"/>
            </a:schemeClr>
          </a:solidFill>
        </p:spPr>
        <p:txBody>
          <a:bodyPr wrap="square" lIns="91440" tIns="45720" rIns="91440" bIns="45720" anchor="t">
            <a:spAutoFit/>
          </a:bodyPr>
          <a:lstStyle/>
          <a:p>
            <a:pPr algn="ctr"/>
            <a:r>
              <a:rPr lang="en-AU" sz="1500" b="1">
                <a:ea typeface="+mn-lt"/>
                <a:cs typeface="+mn-lt"/>
              </a:rPr>
              <a:t>Stage 6</a:t>
            </a:r>
            <a:r>
              <a:rPr lang="en-AU" sz="1500">
                <a:ea typeface="+mn-lt"/>
                <a:cs typeface="+mn-lt"/>
              </a:rPr>
              <a:t> </a:t>
            </a:r>
          </a:p>
          <a:p>
            <a:pPr algn="ctr"/>
            <a:endParaRPr lang="en-AU" sz="1500">
              <a:ea typeface="+mn-lt"/>
              <a:cs typeface="+mn-lt"/>
            </a:endParaRPr>
          </a:p>
          <a:p>
            <a:pPr algn="ctr"/>
            <a:r>
              <a:rPr lang="en-AU" sz="1500">
                <a:ea typeface="+mn-lt"/>
                <a:cs typeface="+mn-lt"/>
              </a:rPr>
              <a:t>Value for money assessment</a:t>
            </a:r>
          </a:p>
        </p:txBody>
      </p:sp>
    </p:spTree>
    <p:extLst>
      <p:ext uri="{BB962C8B-B14F-4D97-AF65-F5344CB8AC3E}">
        <p14:creationId xmlns:p14="http://schemas.microsoft.com/office/powerpoint/2010/main" val="40305327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311266" y="357740"/>
            <a:ext cx="8675766" cy="1354217"/>
          </a:xfrm>
        </p:spPr>
        <p:txBody>
          <a:bodyPr/>
          <a:lstStyle/>
          <a:p>
            <a:r>
              <a:rPr lang="en-AU"/>
              <a:t>Request for Tender (RFT) process </a:t>
            </a:r>
            <a:br>
              <a:rPr lang="en-AU"/>
            </a:br>
            <a:r>
              <a:rPr lang="en-AU"/>
              <a:t>– Indigenous Procurement Policy </a:t>
            </a:r>
          </a:p>
        </p:txBody>
      </p:sp>
      <p:sp>
        <p:nvSpPr>
          <p:cNvPr id="17" name="TextBox 16">
            <a:extLst>
              <a:ext uri="{FF2B5EF4-FFF2-40B4-BE49-F238E27FC236}">
                <a16:creationId xmlns:a16="http://schemas.microsoft.com/office/drawing/2014/main" id="{3D663603-303F-DCB7-846A-F32FF43C9239}"/>
              </a:ext>
            </a:extLst>
          </p:cNvPr>
          <p:cNvSpPr txBox="1"/>
          <p:nvPr/>
        </p:nvSpPr>
        <p:spPr>
          <a:xfrm>
            <a:off x="311266" y="2046629"/>
            <a:ext cx="11551462" cy="4120277"/>
          </a:xfrm>
          <a:prstGeom prst="round2DiagRect">
            <a:avLst/>
          </a:prstGeom>
          <a:solidFill>
            <a:srgbClr val="B1E4E3"/>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39750" indent="-539750">
              <a:spcBef>
                <a:spcPts val="600"/>
              </a:spcBef>
              <a:buFont typeface="Wingdings" panose="05000000000000000000" pitchFamily="2" charset="2"/>
              <a:buChar char="Ø"/>
            </a:pPr>
            <a:r>
              <a:rPr lang="en-AU" sz="2400" b="0" i="0" u="none" strike="noStrike" baseline="0">
                <a:solidFill>
                  <a:srgbClr val="000000"/>
                </a:solidFill>
                <a:latin typeface="Tahoma" panose="020B0604030504040204" pitchFamily="34" charset="0"/>
              </a:rPr>
              <a:t>The Indigenous Procurement Policy applies to the new </a:t>
            </a:r>
            <a:r>
              <a:rPr lang="en-AU" sz="2400" b="0" i="0" u="none" strike="noStrike" baseline="0" err="1">
                <a:solidFill>
                  <a:srgbClr val="000000"/>
                </a:solidFill>
                <a:latin typeface="Tahoma" panose="020B0604030504040204" pitchFamily="34" charset="0"/>
              </a:rPr>
              <a:t>progam</a:t>
            </a:r>
            <a:r>
              <a:rPr lang="en-AU" sz="2400" b="0" i="0" u="none" strike="noStrike" baseline="0">
                <a:solidFill>
                  <a:srgbClr val="000000"/>
                </a:solidFill>
                <a:latin typeface="Tahoma" panose="020B0604030504040204" pitchFamily="34" charset="0"/>
              </a:rPr>
              <a:t> procurement. </a:t>
            </a:r>
          </a:p>
          <a:p>
            <a:pPr marL="539750" indent="-539750">
              <a:spcBef>
                <a:spcPts val="600"/>
              </a:spcBef>
              <a:buFont typeface="Wingdings" panose="05000000000000000000" pitchFamily="2" charset="2"/>
              <a:buChar char="Ø"/>
            </a:pPr>
            <a:endParaRPr lang="en-AU" sz="2400" b="0" i="0" u="none" strike="noStrike" baseline="0">
              <a:solidFill>
                <a:srgbClr val="000000"/>
              </a:solidFill>
              <a:latin typeface="Tahoma" panose="020B0604030504040204" pitchFamily="34" charset="0"/>
            </a:endParaRPr>
          </a:p>
          <a:p>
            <a:pPr marL="539750" indent="-539750">
              <a:spcBef>
                <a:spcPts val="600"/>
              </a:spcBef>
              <a:buFont typeface="Wingdings" panose="05000000000000000000" pitchFamily="2" charset="2"/>
              <a:buChar char="Ø"/>
            </a:pPr>
            <a:r>
              <a:rPr lang="en-AU" sz="2400">
                <a:solidFill>
                  <a:srgbClr val="000000"/>
                </a:solidFill>
                <a:latin typeface="Tahoma" panose="020B0604030504040204" pitchFamily="34" charset="0"/>
              </a:rPr>
              <a:t>Respondents will be required to adhere to the Mandatory Minimum Requirements and provide a proposed Indigenous Participation Plan with the tender response. </a:t>
            </a:r>
          </a:p>
          <a:p>
            <a:pPr marL="539750" indent="-539750">
              <a:spcBef>
                <a:spcPts val="600"/>
              </a:spcBef>
              <a:buFont typeface="Wingdings" panose="05000000000000000000" pitchFamily="2" charset="2"/>
              <a:buChar char="Ø"/>
            </a:pPr>
            <a:endParaRPr lang="en-AU" sz="2400">
              <a:solidFill>
                <a:srgbClr val="000000"/>
              </a:solidFill>
              <a:latin typeface="Tahoma" panose="020B0604030504040204" pitchFamily="34" charset="0"/>
            </a:endParaRPr>
          </a:p>
          <a:p>
            <a:pPr marL="539750" indent="-539750">
              <a:spcBef>
                <a:spcPts val="600"/>
              </a:spcBef>
              <a:buFont typeface="Wingdings" panose="05000000000000000000" pitchFamily="2" charset="2"/>
              <a:buChar char="Ø"/>
            </a:pPr>
            <a:r>
              <a:rPr lang="en-AU" sz="2400">
                <a:solidFill>
                  <a:srgbClr val="000000"/>
                </a:solidFill>
                <a:latin typeface="Tahoma" panose="020B0604030504040204" pitchFamily="34" charset="0"/>
              </a:rPr>
              <a:t>Mandatory Set Aside requirements apply to this RFT in 9 ESAs that intersect with an area considered remote in the Remote Indigenous Procurement Policy (RIPP). </a:t>
            </a:r>
          </a:p>
        </p:txBody>
      </p:sp>
    </p:spTree>
    <p:extLst>
      <p:ext uri="{BB962C8B-B14F-4D97-AF65-F5344CB8AC3E}">
        <p14:creationId xmlns:p14="http://schemas.microsoft.com/office/powerpoint/2010/main" val="2619445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093" y="315643"/>
            <a:ext cx="7972148" cy="677108"/>
          </a:xfrm>
        </p:spPr>
        <p:txBody>
          <a:bodyPr/>
          <a:lstStyle/>
          <a:p>
            <a:r>
              <a:rPr lang="en-AU"/>
              <a:t>How will tenders be assessed?</a:t>
            </a:r>
          </a:p>
        </p:txBody>
      </p:sp>
      <p:sp>
        <p:nvSpPr>
          <p:cNvPr id="4" name="Rectangle 3">
            <a:extLst>
              <a:ext uri="{FF2B5EF4-FFF2-40B4-BE49-F238E27FC236}">
                <a16:creationId xmlns:a16="http://schemas.microsoft.com/office/drawing/2014/main" id="{97BC8B4C-ABF3-7AE2-B8C6-85F61BDA6967}"/>
              </a:ext>
            </a:extLst>
          </p:cNvPr>
          <p:cNvSpPr/>
          <p:nvPr/>
        </p:nvSpPr>
        <p:spPr>
          <a:xfrm>
            <a:off x="0" y="4782306"/>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237285"/>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782306"/>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237285"/>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Lst>
          </p:cNvPr>
          <p:cNvGrpSpPr/>
          <p:nvPr/>
        </p:nvGrpSpPr>
        <p:grpSpPr>
          <a:xfrm>
            <a:off x="1115676" y="2944623"/>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11" name="Group 10">
            <a:extLst>
              <a:ext uri="{FF2B5EF4-FFF2-40B4-BE49-F238E27FC236}">
                <a16:creationId xmlns:a16="http://schemas.microsoft.com/office/drawing/2014/main" id="{8B3C603E-E0D8-AB62-BF44-234BC3406754}"/>
              </a:ext>
            </a:extLst>
          </p:cNvPr>
          <p:cNvGrpSpPr/>
          <p:nvPr/>
        </p:nvGrpSpPr>
        <p:grpSpPr>
          <a:xfrm>
            <a:off x="4880085" y="2909787"/>
            <a:ext cx="2520276" cy="3497135"/>
            <a:chOff x="4880085" y="1844824"/>
            <a:chExt cx="2520276" cy="3497135"/>
          </a:xfrm>
        </p:grpSpPr>
        <p:sp>
          <p:nvSpPr>
            <p:cNvPr id="12" name="Rectangle 11">
              <a:extLst>
                <a:ext uri="{FF2B5EF4-FFF2-40B4-BE49-F238E27FC236}">
                  <a16:creationId xmlns:a16="http://schemas.microsoft.com/office/drawing/2014/main" id="{274A39BF-A38B-DF61-A9FF-4DF019301FDB}"/>
                </a:ext>
              </a:extLst>
            </p:cNvPr>
            <p:cNvSpPr/>
            <p:nvPr/>
          </p:nvSpPr>
          <p:spPr>
            <a:xfrm>
              <a:off x="4946851"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3" name="Freeform: Shape 12">
              <a:extLst>
                <a:ext uri="{FF2B5EF4-FFF2-40B4-BE49-F238E27FC236}">
                  <a16:creationId xmlns:a16="http://schemas.microsoft.com/office/drawing/2014/main" id="{EA027890-4784-2FF0-DA49-51FBF89891D1}"/>
                </a:ext>
              </a:extLst>
            </p:cNvPr>
            <p:cNvSpPr/>
            <p:nvPr/>
          </p:nvSpPr>
          <p:spPr>
            <a:xfrm flipV="1">
              <a:off x="4880085"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14" name="Group 13">
            <a:extLst>
              <a:ext uri="{FF2B5EF4-FFF2-40B4-BE49-F238E27FC236}">
                <a16:creationId xmlns:a16="http://schemas.microsoft.com/office/drawing/2014/main" id="{DB7DEEFF-96EA-C600-8142-5DFB5EC5B23F}"/>
              </a:ext>
            </a:extLst>
          </p:cNvPr>
          <p:cNvGrpSpPr/>
          <p:nvPr/>
        </p:nvGrpSpPr>
        <p:grpSpPr>
          <a:xfrm>
            <a:off x="8708871" y="2909787"/>
            <a:ext cx="2520276" cy="3497135"/>
            <a:chOff x="8708871" y="1844824"/>
            <a:chExt cx="2520276" cy="3497135"/>
          </a:xfrm>
        </p:grpSpPr>
        <p:sp>
          <p:nvSpPr>
            <p:cNvPr id="15" name="Rectangle 14">
              <a:extLst>
                <a:ext uri="{FF2B5EF4-FFF2-40B4-BE49-F238E27FC236}">
                  <a16:creationId xmlns:a16="http://schemas.microsoft.com/office/drawing/2014/main" id="{7A6926B6-AA4E-B8B5-A4BC-ACA8C9DC7CE0}"/>
                </a:ext>
              </a:extLst>
            </p:cNvPr>
            <p:cNvSpPr/>
            <p:nvPr/>
          </p:nvSpPr>
          <p:spPr>
            <a:xfrm>
              <a:off x="8775637"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6" name="Freeform: Shape 15">
              <a:extLst>
                <a:ext uri="{FF2B5EF4-FFF2-40B4-BE49-F238E27FC236}">
                  <a16:creationId xmlns:a16="http://schemas.microsoft.com/office/drawing/2014/main" id="{0F207B2A-6EB8-1B8C-FE07-F8BFC26E6702}"/>
                </a:ext>
              </a:extLst>
            </p:cNvPr>
            <p:cNvSpPr/>
            <p:nvPr/>
          </p:nvSpPr>
          <p:spPr>
            <a:xfrm flipV="1">
              <a:off x="8708871"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7" name="TextBox 16">
            <a:extLst>
              <a:ext uri="{FF2B5EF4-FFF2-40B4-BE49-F238E27FC236}">
                <a16:creationId xmlns:a16="http://schemas.microsoft.com/office/drawing/2014/main" id="{9A511D45-9818-06A3-25E3-98955851A8E0}"/>
              </a:ext>
            </a:extLst>
          </p:cNvPr>
          <p:cNvSpPr txBox="1"/>
          <p:nvPr/>
        </p:nvSpPr>
        <p:spPr>
          <a:xfrm>
            <a:off x="1285424" y="3792921"/>
            <a:ext cx="2169665" cy="830997"/>
          </a:xfrm>
          <a:prstGeom prst="rect">
            <a:avLst/>
          </a:prstGeom>
          <a:noFill/>
        </p:spPr>
        <p:txBody>
          <a:bodyPr wrap="square" rtlCol="0">
            <a:spAutoFit/>
          </a:bodyPr>
          <a:lstStyle/>
          <a:p>
            <a:pPr algn="ctr" defTabSz="1218987"/>
            <a:r>
              <a:rPr lang="en-AU" sz="2400">
                <a:solidFill>
                  <a:prstClr val="black"/>
                </a:solidFill>
              </a:rPr>
              <a:t>Organisational Capability</a:t>
            </a:r>
          </a:p>
        </p:txBody>
      </p:sp>
      <p:sp>
        <p:nvSpPr>
          <p:cNvPr id="18" name="TextBox 17">
            <a:extLst>
              <a:ext uri="{FF2B5EF4-FFF2-40B4-BE49-F238E27FC236}">
                <a16:creationId xmlns:a16="http://schemas.microsoft.com/office/drawing/2014/main" id="{7FAFA4D6-2E38-87AA-0B04-6F98324C0160}"/>
              </a:ext>
            </a:extLst>
          </p:cNvPr>
          <p:cNvSpPr txBox="1"/>
          <p:nvPr/>
        </p:nvSpPr>
        <p:spPr>
          <a:xfrm>
            <a:off x="5041482" y="3862194"/>
            <a:ext cx="2169665" cy="1200329"/>
          </a:xfrm>
          <a:prstGeom prst="rect">
            <a:avLst/>
          </a:prstGeom>
          <a:noFill/>
        </p:spPr>
        <p:txBody>
          <a:bodyPr wrap="square" rtlCol="0">
            <a:spAutoFit/>
          </a:bodyPr>
          <a:lstStyle/>
          <a:p>
            <a:pPr algn="ctr" defTabSz="1218987"/>
            <a:r>
              <a:rPr lang="en-PH" sz="2400">
                <a:solidFill>
                  <a:prstClr val="black"/>
                </a:solidFill>
              </a:rPr>
              <a:t>Tailored Servicing Strategies</a:t>
            </a:r>
          </a:p>
        </p:txBody>
      </p:sp>
      <p:sp>
        <p:nvSpPr>
          <p:cNvPr id="19" name="TextBox 18">
            <a:extLst>
              <a:ext uri="{FF2B5EF4-FFF2-40B4-BE49-F238E27FC236}">
                <a16:creationId xmlns:a16="http://schemas.microsoft.com/office/drawing/2014/main" id="{1DB67FDF-F656-52C8-19E7-1300CFE18D0F}"/>
              </a:ext>
            </a:extLst>
          </p:cNvPr>
          <p:cNvSpPr txBox="1"/>
          <p:nvPr/>
        </p:nvSpPr>
        <p:spPr>
          <a:xfrm>
            <a:off x="8770665" y="3796284"/>
            <a:ext cx="2381030" cy="1569660"/>
          </a:xfrm>
          <a:prstGeom prst="rect">
            <a:avLst/>
          </a:prstGeom>
          <a:noFill/>
        </p:spPr>
        <p:txBody>
          <a:bodyPr wrap="square" lIns="91440" tIns="45720" rIns="91440" bIns="45720" rtlCol="0" anchor="t">
            <a:spAutoFit/>
          </a:bodyPr>
          <a:lstStyle/>
          <a:p>
            <a:pPr algn="ctr" defTabSz="1218987"/>
            <a:r>
              <a:rPr lang="en-AU" sz="2400">
                <a:solidFill>
                  <a:prstClr val="black"/>
                </a:solidFill>
              </a:rPr>
              <a:t>Local Strategies for Employer and Participant Engagement</a:t>
            </a:r>
          </a:p>
        </p:txBody>
      </p:sp>
      <p:grpSp>
        <p:nvGrpSpPr>
          <p:cNvPr id="20" name="Group 19">
            <a:extLst>
              <a:ext uri="{FF2B5EF4-FFF2-40B4-BE49-F238E27FC236}">
                <a16:creationId xmlns:a16="http://schemas.microsoft.com/office/drawing/2014/main" id="{34799705-273C-91E6-1975-6F1C9C42F95A}"/>
              </a:ext>
            </a:extLst>
          </p:cNvPr>
          <p:cNvGrpSpPr/>
          <p:nvPr/>
        </p:nvGrpSpPr>
        <p:grpSpPr>
          <a:xfrm>
            <a:off x="893556" y="2320808"/>
            <a:ext cx="1256365" cy="1282538"/>
            <a:chOff x="738573" y="1268760"/>
            <a:chExt cx="1256365" cy="1282538"/>
          </a:xfrm>
          <a:solidFill>
            <a:srgbClr val="00A29E"/>
          </a:solidFill>
        </p:grpSpPr>
        <p:sp>
          <p:nvSpPr>
            <p:cNvPr id="21" name="Frame 20">
              <a:extLst>
                <a:ext uri="{FF2B5EF4-FFF2-40B4-BE49-F238E27FC236}">
                  <a16:creationId xmlns:a16="http://schemas.microsoft.com/office/drawing/2014/main" id="{0169CDB1-C2E5-E274-9BD7-F81293968639}"/>
                </a:ext>
              </a:extLst>
            </p:cNvPr>
            <p:cNvSpPr/>
            <p:nvPr/>
          </p:nvSpPr>
          <p:spPr>
            <a:xfrm>
              <a:off x="738573"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2" name="Rectangle 21">
              <a:extLst>
                <a:ext uri="{FF2B5EF4-FFF2-40B4-BE49-F238E27FC236}">
                  <a16:creationId xmlns:a16="http://schemas.microsoft.com/office/drawing/2014/main" id="{7049CAAA-4994-C536-D69C-0A628A84D3DA}"/>
                </a:ext>
              </a:extLst>
            </p:cNvPr>
            <p:cNvSpPr/>
            <p:nvPr/>
          </p:nvSpPr>
          <p:spPr>
            <a:xfrm>
              <a:off x="1750478"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23" name="Group 22">
            <a:extLst>
              <a:ext uri="{FF2B5EF4-FFF2-40B4-BE49-F238E27FC236}">
                <a16:creationId xmlns:a16="http://schemas.microsoft.com/office/drawing/2014/main" id="{4ADE08A2-9D99-D3A6-F04D-4DA7CBA021F6}"/>
              </a:ext>
            </a:extLst>
          </p:cNvPr>
          <p:cNvGrpSpPr/>
          <p:nvPr/>
        </p:nvGrpSpPr>
        <p:grpSpPr>
          <a:xfrm>
            <a:off x="4655001" y="2320808"/>
            <a:ext cx="1251796" cy="1282538"/>
            <a:chOff x="4655001" y="1268760"/>
            <a:chExt cx="1251796" cy="1282538"/>
          </a:xfrm>
          <a:solidFill>
            <a:srgbClr val="00A29E"/>
          </a:solidFill>
        </p:grpSpPr>
        <p:sp>
          <p:nvSpPr>
            <p:cNvPr id="24" name="Frame 23">
              <a:extLst>
                <a:ext uri="{FF2B5EF4-FFF2-40B4-BE49-F238E27FC236}">
                  <a16:creationId xmlns:a16="http://schemas.microsoft.com/office/drawing/2014/main" id="{CC972C6B-C8AD-5978-E05C-03BD7E76859C}"/>
                </a:ext>
              </a:extLst>
            </p:cNvPr>
            <p:cNvSpPr/>
            <p:nvPr/>
          </p:nvSpPr>
          <p:spPr>
            <a:xfrm>
              <a:off x="4655001"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5" name="Rectangle 24">
              <a:extLst>
                <a:ext uri="{FF2B5EF4-FFF2-40B4-BE49-F238E27FC236}">
                  <a16:creationId xmlns:a16="http://schemas.microsoft.com/office/drawing/2014/main" id="{274D4B6A-6D6E-07FD-2753-44531E316D13}"/>
                </a:ext>
              </a:extLst>
            </p:cNvPr>
            <p:cNvSpPr/>
            <p:nvPr/>
          </p:nvSpPr>
          <p:spPr>
            <a:xfrm>
              <a:off x="5662337"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26" name="Group 25">
            <a:extLst>
              <a:ext uri="{FF2B5EF4-FFF2-40B4-BE49-F238E27FC236}">
                <a16:creationId xmlns:a16="http://schemas.microsoft.com/office/drawing/2014/main" id="{71B30A1D-950B-611F-6F1D-F4A9605F912B}"/>
              </a:ext>
            </a:extLst>
          </p:cNvPr>
          <p:cNvGrpSpPr/>
          <p:nvPr/>
        </p:nvGrpSpPr>
        <p:grpSpPr>
          <a:xfrm>
            <a:off x="8477967" y="2320808"/>
            <a:ext cx="1249477" cy="1282538"/>
            <a:chOff x="8477967" y="1268760"/>
            <a:chExt cx="1249477" cy="1282538"/>
          </a:xfrm>
          <a:solidFill>
            <a:srgbClr val="00A29E"/>
          </a:solidFill>
        </p:grpSpPr>
        <p:sp>
          <p:nvSpPr>
            <p:cNvPr id="27" name="Frame 26">
              <a:extLst>
                <a:ext uri="{FF2B5EF4-FFF2-40B4-BE49-F238E27FC236}">
                  <a16:creationId xmlns:a16="http://schemas.microsoft.com/office/drawing/2014/main" id="{BF39CD4D-7443-5526-136D-60A43BCF954F}"/>
                </a:ext>
              </a:extLst>
            </p:cNvPr>
            <p:cNvSpPr/>
            <p:nvPr/>
          </p:nvSpPr>
          <p:spPr>
            <a:xfrm>
              <a:off x="8477967"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8" name="Rectangle 27">
              <a:extLst>
                <a:ext uri="{FF2B5EF4-FFF2-40B4-BE49-F238E27FC236}">
                  <a16:creationId xmlns:a16="http://schemas.microsoft.com/office/drawing/2014/main" id="{E675917A-E704-9556-2F4D-FFC00DECE7EF}"/>
                </a:ext>
              </a:extLst>
            </p:cNvPr>
            <p:cNvSpPr/>
            <p:nvPr/>
          </p:nvSpPr>
          <p:spPr>
            <a:xfrm>
              <a:off x="9482984"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29" name="TextBox 28">
            <a:extLst>
              <a:ext uri="{FF2B5EF4-FFF2-40B4-BE49-F238E27FC236}">
                <a16:creationId xmlns:a16="http://schemas.microsoft.com/office/drawing/2014/main" id="{B9ECBC4A-437F-797E-C94D-A258CC4CAE33}"/>
              </a:ext>
            </a:extLst>
          </p:cNvPr>
          <p:cNvSpPr txBox="1"/>
          <p:nvPr/>
        </p:nvSpPr>
        <p:spPr>
          <a:xfrm>
            <a:off x="1142539" y="2854271"/>
            <a:ext cx="528893" cy="646331"/>
          </a:xfrm>
          <a:prstGeom prst="rect">
            <a:avLst/>
          </a:prstGeom>
          <a:noFill/>
        </p:spPr>
        <p:txBody>
          <a:bodyPr wrap="square" rtlCol="0">
            <a:spAutoFit/>
          </a:bodyPr>
          <a:lstStyle/>
          <a:p>
            <a:r>
              <a:rPr lang="en-AU" sz="3600" b="1"/>
              <a:t>1</a:t>
            </a:r>
          </a:p>
        </p:txBody>
      </p:sp>
      <p:sp>
        <p:nvSpPr>
          <p:cNvPr id="30" name="TextBox 29">
            <a:extLst>
              <a:ext uri="{FF2B5EF4-FFF2-40B4-BE49-F238E27FC236}">
                <a16:creationId xmlns:a16="http://schemas.microsoft.com/office/drawing/2014/main" id="{DB656AC3-464C-7623-D317-7805277926D5}"/>
              </a:ext>
            </a:extLst>
          </p:cNvPr>
          <p:cNvSpPr txBox="1"/>
          <p:nvPr/>
        </p:nvSpPr>
        <p:spPr>
          <a:xfrm>
            <a:off x="4925970" y="2828441"/>
            <a:ext cx="528893" cy="646331"/>
          </a:xfrm>
          <a:prstGeom prst="rect">
            <a:avLst/>
          </a:prstGeom>
          <a:noFill/>
        </p:spPr>
        <p:txBody>
          <a:bodyPr wrap="square" rtlCol="0">
            <a:spAutoFit/>
          </a:bodyPr>
          <a:lstStyle/>
          <a:p>
            <a:r>
              <a:rPr lang="en-AU" sz="3600" b="1"/>
              <a:t>2</a:t>
            </a:r>
          </a:p>
        </p:txBody>
      </p:sp>
      <p:sp>
        <p:nvSpPr>
          <p:cNvPr id="31" name="TextBox 30">
            <a:extLst>
              <a:ext uri="{FF2B5EF4-FFF2-40B4-BE49-F238E27FC236}">
                <a16:creationId xmlns:a16="http://schemas.microsoft.com/office/drawing/2014/main" id="{EBFFAEA4-32CD-70E4-D70A-75D1518370A7}"/>
              </a:ext>
            </a:extLst>
          </p:cNvPr>
          <p:cNvSpPr txBox="1"/>
          <p:nvPr/>
        </p:nvSpPr>
        <p:spPr>
          <a:xfrm>
            <a:off x="8720059" y="2828441"/>
            <a:ext cx="528893" cy="646331"/>
          </a:xfrm>
          <a:prstGeom prst="rect">
            <a:avLst/>
          </a:prstGeom>
          <a:noFill/>
        </p:spPr>
        <p:txBody>
          <a:bodyPr wrap="square" rtlCol="0">
            <a:spAutoFit/>
          </a:bodyPr>
          <a:lstStyle/>
          <a:p>
            <a:r>
              <a:rPr lang="en-AU" sz="3600" b="1"/>
              <a:t>3</a:t>
            </a:r>
          </a:p>
        </p:txBody>
      </p:sp>
      <p:sp>
        <p:nvSpPr>
          <p:cNvPr id="35" name="TextBox 34">
            <a:extLst>
              <a:ext uri="{FF2B5EF4-FFF2-40B4-BE49-F238E27FC236}">
                <a16:creationId xmlns:a16="http://schemas.microsoft.com/office/drawing/2014/main" id="{59EC9416-5F3A-F937-E212-DD4628ABCDC0}"/>
              </a:ext>
            </a:extLst>
          </p:cNvPr>
          <p:cNvSpPr txBox="1"/>
          <p:nvPr/>
        </p:nvSpPr>
        <p:spPr>
          <a:xfrm>
            <a:off x="343788" y="990583"/>
            <a:ext cx="11612635" cy="866456"/>
          </a:xfrm>
          <a:prstGeom prst="rect">
            <a:avLst/>
          </a:prstGeom>
          <a:noFill/>
        </p:spPr>
        <p:txBody>
          <a:bodyPr wrap="square" lIns="91440" tIns="45720" rIns="91440" bIns="45720" anchor="t">
            <a:spAutoFit/>
          </a:bodyPr>
          <a:lstStyle/>
          <a:p>
            <a:pPr marL="266700" lvl="1">
              <a:lnSpc>
                <a:spcPct val="110000"/>
              </a:lnSpc>
              <a:spcBef>
                <a:spcPts val="1000"/>
              </a:spcBef>
              <a:defRPr/>
            </a:pPr>
            <a:r>
              <a:rPr kumimoji="0" lang="en-AU" sz="2400" b="0" i="0" u="none" strike="noStrike" kern="1200" cap="none" spc="0" normalizeH="0" baseline="0" noProof="0">
                <a:ln>
                  <a:noFill/>
                </a:ln>
                <a:solidFill>
                  <a:prstClr val="black">
                    <a:lumMod val="85000"/>
                    <a:lumOff val="15000"/>
                  </a:prstClr>
                </a:solidFill>
                <a:effectLst/>
                <a:uLnTx/>
                <a:uFillTx/>
                <a:ea typeface="+mn-ea"/>
                <a:cs typeface="Calibri"/>
              </a:rPr>
              <a:t>Separate </a:t>
            </a:r>
            <a:r>
              <a:rPr lang="en-AU" sz="2400">
                <a:solidFill>
                  <a:prstClr val="black">
                    <a:lumMod val="85000"/>
                    <a:lumOff val="15000"/>
                  </a:prstClr>
                </a:solidFill>
                <a:cs typeface="Calibri"/>
              </a:rPr>
              <a:t>selection</a:t>
            </a:r>
            <a:r>
              <a:rPr kumimoji="0" lang="en-AU" sz="2400" b="0" i="0" u="none" strike="noStrike" kern="1200" cap="none" spc="0" normalizeH="0" baseline="0" noProof="0">
                <a:ln>
                  <a:noFill/>
                </a:ln>
                <a:solidFill>
                  <a:prstClr val="black">
                    <a:lumMod val="85000"/>
                    <a:lumOff val="15000"/>
                  </a:prstClr>
                </a:solidFill>
                <a:effectLst/>
                <a:uLnTx/>
                <a:uFillTx/>
                <a:ea typeface="+mn-ea"/>
                <a:cs typeface="Calibri"/>
              </a:rPr>
              <a:t> criteria and sub-criteria for </a:t>
            </a:r>
            <a:r>
              <a:rPr kumimoji="0" lang="en-AU" sz="2400" b="0" i="0" u="none" kern="1200" cap="none" spc="0" normalizeH="0" baseline="0" noProof="0">
                <a:ln>
                  <a:noFill/>
                </a:ln>
                <a:solidFill>
                  <a:prstClr val="black">
                    <a:lumMod val="85000"/>
                    <a:lumOff val="15000"/>
                  </a:prstClr>
                </a:solidFill>
                <a:effectLst/>
                <a:uLnTx/>
                <a:uFillTx/>
                <a:ea typeface="+mn-ea"/>
                <a:cs typeface="Calibri"/>
              </a:rPr>
              <a:t>Specific</a:t>
            </a:r>
            <a:r>
              <a:rPr kumimoji="0" lang="en-AU" sz="2400" b="0" i="0" u="none" strike="noStrike" kern="1200" cap="none" spc="0" normalizeH="0" baseline="0" noProof="0">
                <a:ln>
                  <a:noFill/>
                </a:ln>
                <a:solidFill>
                  <a:prstClr val="black">
                    <a:lumMod val="85000"/>
                    <a:lumOff val="15000"/>
                  </a:prstClr>
                </a:solidFill>
                <a:effectLst/>
                <a:uLnTx/>
                <a:uFillTx/>
                <a:ea typeface="+mn-ea"/>
                <a:cs typeface="Calibri"/>
              </a:rPr>
              <a:t> Cohorts Providers and </a:t>
            </a:r>
            <a:r>
              <a:rPr lang="en-AU" sz="2400">
                <a:solidFill>
                  <a:prstClr val="black">
                    <a:lumMod val="85000"/>
                    <a:lumOff val="15000"/>
                  </a:prstClr>
                </a:solidFill>
                <a:cs typeface="Calibri"/>
              </a:rPr>
              <a:t>All Cohorts</a:t>
            </a:r>
            <a:r>
              <a:rPr kumimoji="0" lang="en-AU" sz="2400" b="0" i="0" u="none" strike="noStrike" kern="1200" cap="none" spc="0" normalizeH="0" baseline="0" noProof="0">
                <a:ln>
                  <a:noFill/>
                </a:ln>
                <a:solidFill>
                  <a:prstClr val="black">
                    <a:lumMod val="85000"/>
                    <a:lumOff val="15000"/>
                  </a:prstClr>
                </a:solidFill>
                <a:effectLst/>
                <a:uLnTx/>
                <a:uFillTx/>
                <a:ea typeface="+mn-ea"/>
                <a:cs typeface="Calibri"/>
              </a:rPr>
              <a:t> Providers</a:t>
            </a:r>
            <a:r>
              <a:rPr lang="en-AU" sz="2400">
                <a:solidFill>
                  <a:prstClr val="black">
                    <a:lumMod val="85000"/>
                    <a:lumOff val="15000"/>
                  </a:prstClr>
                </a:solidFill>
                <a:cs typeface="Calibri"/>
              </a:rPr>
              <a:t>.</a:t>
            </a:r>
            <a:endParaRPr lang="en-US" sz="2400" b="1" i="0" u="none" strike="noStrike" kern="1200" cap="none" spc="0" normalizeH="0" baseline="0" noProof="0">
              <a:ln>
                <a:noFill/>
              </a:ln>
              <a:solidFill>
                <a:schemeClr val="accent6"/>
              </a:solidFill>
              <a:effectLst/>
              <a:uLnTx/>
              <a:uFillTx/>
              <a:ea typeface="Tahoma"/>
              <a:cs typeface="Calibri"/>
            </a:endParaRPr>
          </a:p>
        </p:txBody>
      </p:sp>
      <p:sp>
        <p:nvSpPr>
          <p:cNvPr id="3" name="TextBox 2">
            <a:extLst>
              <a:ext uri="{FF2B5EF4-FFF2-40B4-BE49-F238E27FC236}">
                <a16:creationId xmlns:a16="http://schemas.microsoft.com/office/drawing/2014/main" id="{B8A8CCED-8200-5A00-2BA3-04BB89D0BA88}"/>
              </a:ext>
            </a:extLst>
          </p:cNvPr>
          <p:cNvSpPr txBox="1"/>
          <p:nvPr/>
        </p:nvSpPr>
        <p:spPr>
          <a:xfrm>
            <a:off x="3674649" y="1709622"/>
            <a:ext cx="421983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AU" sz="2800" b="1" u="sng">
                <a:solidFill>
                  <a:srgbClr val="007C82"/>
                </a:solidFill>
              </a:rPr>
              <a:t>Selection Criteria</a:t>
            </a:r>
            <a:r>
              <a:rPr lang="en-US" sz="2800" b="1" u="sng">
                <a:solidFill>
                  <a:srgbClr val="007C82"/>
                </a:solidFill>
              </a:rPr>
              <a:t>​ (SC)</a:t>
            </a:r>
          </a:p>
        </p:txBody>
      </p:sp>
    </p:spTree>
    <p:extLst>
      <p:ext uri="{BB962C8B-B14F-4D97-AF65-F5344CB8AC3E}">
        <p14:creationId xmlns:p14="http://schemas.microsoft.com/office/powerpoint/2010/main" val="3721955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89" y="243756"/>
            <a:ext cx="7972148" cy="677108"/>
          </a:xfrm>
        </p:spPr>
        <p:txBody>
          <a:bodyPr/>
          <a:lstStyle/>
          <a:p>
            <a:r>
              <a:rPr lang="en-AU"/>
              <a:t>Organisational Capability (SC1)</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3" name="Group 2">
            <a:extLst>
              <a:ext uri="{FF2B5EF4-FFF2-40B4-BE49-F238E27FC236}">
                <a16:creationId xmlns:a16="http://schemas.microsoft.com/office/drawing/2014/main" id="{87DBAAF9-17DB-A70A-6A75-BF2ED9F44DE6}"/>
              </a:ext>
            </a:extLst>
          </p:cNvPr>
          <p:cNvGrpSpPr/>
          <p:nvPr/>
        </p:nvGrpSpPr>
        <p:grpSpPr>
          <a:xfrm>
            <a:off x="516032" y="2362180"/>
            <a:ext cx="2991330" cy="3954335"/>
            <a:chOff x="516032" y="2362180"/>
            <a:chExt cx="2991330" cy="3954335"/>
          </a:xfrm>
        </p:grpSpPr>
        <p:grpSp>
          <p:nvGrpSpPr>
            <p:cNvPr id="8" name="Group 7">
              <a:extLst>
                <a:ext uri="{FF2B5EF4-FFF2-40B4-BE49-F238E27FC236}">
                  <a16:creationId xmlns:a16="http://schemas.microsoft.com/office/drawing/2014/main" id="{2EB98DDC-60B8-D260-A633-AC7EF682118E}"/>
                </a:ext>
              </a:extLst>
            </p:cNvPr>
            <p:cNvGrpSpPr/>
            <p:nvPr/>
          </p:nvGrpSpPr>
          <p:grpSpPr>
            <a:xfrm>
              <a:off x="516032" y="2362180"/>
              <a:ext cx="2991330" cy="39543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7" name="TextBox 16">
              <a:extLst>
                <a:ext uri="{FF2B5EF4-FFF2-40B4-BE49-F238E27FC236}">
                  <a16:creationId xmlns:a16="http://schemas.microsoft.com/office/drawing/2014/main" id="{9A511D45-9818-06A3-25E3-98955851A8E0}"/>
                </a:ext>
              </a:extLst>
            </p:cNvPr>
            <p:cNvSpPr txBox="1"/>
            <p:nvPr/>
          </p:nvSpPr>
          <p:spPr>
            <a:xfrm>
              <a:off x="925206" y="3425423"/>
              <a:ext cx="2169665" cy="1323439"/>
            </a:xfrm>
            <a:prstGeom prst="rect">
              <a:avLst/>
            </a:prstGeom>
            <a:noFill/>
          </p:spPr>
          <p:txBody>
            <a:bodyPr wrap="square" rtlCol="0">
              <a:spAutoFit/>
            </a:bodyPr>
            <a:lstStyle/>
            <a:p>
              <a:pPr algn="ctr" defTabSz="1218987"/>
              <a:r>
                <a:rPr lang="en-AU" sz="2000">
                  <a:solidFill>
                    <a:prstClr val="black"/>
                  </a:solidFill>
                </a:rPr>
                <a:t>Answered once at the </a:t>
              </a:r>
              <a:r>
                <a:rPr lang="en-AU" sz="2000" b="1">
                  <a:solidFill>
                    <a:prstClr val="black"/>
                  </a:solidFill>
                </a:rPr>
                <a:t>organisational </a:t>
              </a:r>
              <a:r>
                <a:rPr lang="en-AU" sz="2000">
                  <a:solidFill>
                    <a:prstClr val="black"/>
                  </a:solidFill>
                </a:rPr>
                <a:t> level</a:t>
              </a:r>
            </a:p>
          </p:txBody>
        </p:sp>
      </p:grpSp>
      <p:pic>
        <p:nvPicPr>
          <p:cNvPr id="32" name="Picture 31">
            <a:extLst>
              <a:ext uri="{FF2B5EF4-FFF2-40B4-BE49-F238E27FC236}">
                <a16:creationId xmlns:a16="http://schemas.microsoft.com/office/drawing/2014/main" id="{7E0DF764-9123-B053-3900-1D587FDF75E2}"/>
              </a:ext>
            </a:extLst>
          </p:cNvPr>
          <p:cNvPicPr>
            <a:picLocks noChangeAspect="1"/>
          </p:cNvPicPr>
          <p:nvPr/>
        </p:nvPicPr>
        <p:blipFill>
          <a:blip r:embed="rId3"/>
          <a:stretch>
            <a:fillRect/>
          </a:stretch>
        </p:blipFill>
        <p:spPr>
          <a:xfrm>
            <a:off x="4357854" y="1541124"/>
            <a:ext cx="5556708" cy="4549928"/>
          </a:xfrm>
          <a:prstGeom prst="rect">
            <a:avLst/>
          </a:prstGeom>
        </p:spPr>
      </p:pic>
      <p:sp>
        <p:nvSpPr>
          <p:cNvPr id="33" name="TextBox 32">
            <a:extLst>
              <a:ext uri="{FF2B5EF4-FFF2-40B4-BE49-F238E27FC236}">
                <a16:creationId xmlns:a16="http://schemas.microsoft.com/office/drawing/2014/main" id="{2DE5A49B-85EF-7127-49E0-71BD71F7D3F1}"/>
              </a:ext>
            </a:extLst>
          </p:cNvPr>
          <p:cNvSpPr txBox="1"/>
          <p:nvPr/>
        </p:nvSpPr>
        <p:spPr>
          <a:xfrm>
            <a:off x="4639583" y="2208333"/>
            <a:ext cx="4972692" cy="3108543"/>
          </a:xfrm>
          <a:prstGeom prst="rect">
            <a:avLst/>
          </a:prstGeom>
          <a:noFill/>
        </p:spPr>
        <p:txBody>
          <a:bodyPr wrap="square" lIns="91440" tIns="45720" rIns="91440" bIns="45720" rtlCol="0" anchor="t">
            <a:spAutoFit/>
          </a:bodyPr>
          <a:lstStyle/>
          <a:p>
            <a:pPr algn="ctr"/>
            <a:r>
              <a:rPr lang="en-AU" sz="2800">
                <a:solidFill>
                  <a:schemeClr val="bg1"/>
                </a:solidFill>
              </a:rPr>
              <a:t>How the Respondent’s organisational management, governance framework and delivery approach will ensure performance and deliver quality disability employment services</a:t>
            </a:r>
          </a:p>
        </p:txBody>
      </p:sp>
    </p:spTree>
    <p:extLst>
      <p:ext uri="{BB962C8B-B14F-4D97-AF65-F5344CB8AC3E}">
        <p14:creationId xmlns:p14="http://schemas.microsoft.com/office/powerpoint/2010/main" val="3990413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520D4A5-12AA-16E3-F3DA-A2205F9F5F9D}"/>
              </a:ext>
            </a:extLst>
          </p:cNvPr>
          <p:cNvSpPr>
            <a:spLocks noGrp="1"/>
          </p:cNvSpPr>
          <p:nvPr>
            <p:ph type="title"/>
          </p:nvPr>
        </p:nvSpPr>
        <p:spPr>
          <a:xfrm>
            <a:off x="502689" y="231885"/>
            <a:ext cx="7972148" cy="689129"/>
          </a:xfrm>
        </p:spPr>
        <p:txBody>
          <a:bodyPr/>
          <a:lstStyle/>
          <a:p>
            <a:r>
              <a:rPr lang="en-AU">
                <a:solidFill>
                  <a:srgbClr val="005A70"/>
                </a:solidFill>
              </a:rPr>
              <a:t>Probity Statement</a:t>
            </a:r>
          </a:p>
        </p:txBody>
      </p:sp>
      <p:grpSp>
        <p:nvGrpSpPr>
          <p:cNvPr id="4" name="Group 3">
            <a:extLst>
              <a:ext uri="{FF2B5EF4-FFF2-40B4-BE49-F238E27FC236}">
                <a16:creationId xmlns:a16="http://schemas.microsoft.com/office/drawing/2014/main" id="{A4ACD0D6-3672-097A-76E0-BFEF7C6D31D4}"/>
              </a:ext>
            </a:extLst>
          </p:cNvPr>
          <p:cNvGrpSpPr/>
          <p:nvPr/>
        </p:nvGrpSpPr>
        <p:grpSpPr>
          <a:xfrm>
            <a:off x="503550" y="1174754"/>
            <a:ext cx="11196072" cy="5183895"/>
            <a:chOff x="309821" y="1084347"/>
            <a:chExt cx="11196072" cy="5183895"/>
          </a:xfrm>
        </p:grpSpPr>
        <p:sp>
          <p:nvSpPr>
            <p:cNvPr id="2" name="Rectangle 1">
              <a:extLst>
                <a:ext uri="{FF2B5EF4-FFF2-40B4-BE49-F238E27FC236}">
                  <a16:creationId xmlns:a16="http://schemas.microsoft.com/office/drawing/2014/main" id="{15261114-747D-21ED-9B13-3E31DFE88627}"/>
                </a:ext>
              </a:extLst>
            </p:cNvPr>
            <p:cNvSpPr/>
            <p:nvPr/>
          </p:nvSpPr>
          <p:spPr>
            <a:xfrm>
              <a:off x="309821" y="1084347"/>
              <a:ext cx="11191430" cy="498896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F736701-AD14-E3D6-82F0-9E73390CBFFE}"/>
                </a:ext>
              </a:extLst>
            </p:cNvPr>
            <p:cNvSpPr txBox="1"/>
            <p:nvPr/>
          </p:nvSpPr>
          <p:spPr>
            <a:xfrm>
              <a:off x="461117" y="1296007"/>
              <a:ext cx="11044776" cy="1174424"/>
            </a:xfrm>
            <a:prstGeom prst="rect">
              <a:avLst/>
            </a:prstGeom>
            <a:noFill/>
          </p:spPr>
          <p:txBody>
            <a:bodyPr wrap="square" lIns="91440" tIns="45720" rIns="91440" bIns="45720" anchor="t">
              <a:spAutoFit/>
            </a:bodyPr>
            <a:lstStyle/>
            <a:p>
              <a:pPr>
                <a:lnSpc>
                  <a:spcPct val="110000"/>
                </a:lnSpc>
                <a:spcBef>
                  <a:spcPts val="1000"/>
                </a:spcBef>
                <a:defRPr/>
              </a:pPr>
              <a:r>
                <a:rPr kumimoji="0" lang="en-AU" sz="2200" b="0" i="0" u="none" strike="noStrike" kern="1200" cap="none" spc="0" normalizeH="0" baseline="0" noProof="0" dirty="0">
                  <a:ln>
                    <a:noFill/>
                  </a:ln>
                  <a:effectLst/>
                  <a:uLnTx/>
                  <a:uFillTx/>
                  <a:latin typeface="Tahoma"/>
                  <a:ea typeface="+mn-ea"/>
                  <a:cs typeface="+mn-cs"/>
                </a:rPr>
                <a:t>The Department of Social Services is committed to conducting a fair, honest, and transparent process for the design and implementation of the New Specialist Disability Employment Program (N</a:t>
              </a:r>
              <a:r>
                <a:rPr lang="en-AU" sz="2200" dirty="0" err="1">
                  <a:latin typeface="Tahoma"/>
                </a:rPr>
                <a:t>ew</a:t>
              </a:r>
              <a:r>
                <a:rPr lang="en-AU" sz="2200" dirty="0">
                  <a:latin typeface="Tahoma"/>
                </a:rPr>
                <a:t> Program)</a:t>
              </a:r>
              <a:r>
                <a:rPr kumimoji="0" lang="en-AU" sz="2200" b="0" i="0" u="none" strike="noStrike" kern="1200" cap="none" spc="0" normalizeH="0" baseline="0" noProof="0" dirty="0">
                  <a:ln>
                    <a:noFill/>
                  </a:ln>
                  <a:effectLst/>
                  <a:uLnTx/>
                  <a:uFillTx/>
                  <a:latin typeface="Tahoma"/>
                  <a:ea typeface="+mn-ea"/>
                  <a:cs typeface="+mn-cs"/>
                </a:rPr>
                <a:t> and related services.</a:t>
              </a:r>
            </a:p>
          </p:txBody>
        </p:sp>
        <p:sp>
          <p:nvSpPr>
            <p:cNvPr id="12" name="Content Placeholder 2">
              <a:extLst>
                <a:ext uri="{FF2B5EF4-FFF2-40B4-BE49-F238E27FC236}">
                  <a16:creationId xmlns:a16="http://schemas.microsoft.com/office/drawing/2014/main" id="{3AAFB214-D938-359F-AB71-B6F0F3945399}"/>
                </a:ext>
              </a:extLst>
            </p:cNvPr>
            <p:cNvSpPr txBox="1">
              <a:spLocks/>
            </p:cNvSpPr>
            <p:nvPr/>
          </p:nvSpPr>
          <p:spPr>
            <a:xfrm>
              <a:off x="551524" y="2711247"/>
              <a:ext cx="10853346" cy="3556995"/>
            </a:xfrm>
            <a:prstGeom prst="rect">
              <a:avLst/>
            </a:prstGeom>
          </p:spPr>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r>
                <a:rPr lang="en-AU" sz="2200">
                  <a:solidFill>
                    <a:srgbClr val="000000"/>
                  </a:solidFill>
                </a:rPr>
                <a:t>For today's event, this means:</a:t>
              </a:r>
              <a:endParaRPr lang="en-US">
                <a:ea typeface="Tahoma"/>
                <a:cs typeface="Tahoma"/>
              </a:endParaRPr>
            </a:p>
            <a:p>
              <a:pPr marL="628650" indent="-342900">
                <a:buFont typeface="Wingdings"/>
                <a:buChar char="Ø"/>
              </a:pPr>
              <a:r>
                <a:rPr lang="en-AU" sz="2000">
                  <a:solidFill>
                    <a:srgbClr val="000000"/>
                  </a:solidFill>
                </a:rPr>
                <a:t>this presentation will be made publicly available on </a:t>
              </a:r>
              <a:r>
                <a:rPr lang="en-AU" sz="2000">
                  <a:solidFill>
                    <a:srgbClr val="000000"/>
                  </a:solidFill>
                  <a:ea typeface="+mn-lt"/>
                  <a:cs typeface="+mn-lt"/>
                </a:rPr>
                <a:t>engage.dss.gov.au and dss.gov.au</a:t>
              </a:r>
              <a:r>
                <a:rPr lang="en-AU" sz="2000">
                  <a:solidFill>
                    <a:srgbClr val="000000"/>
                  </a:solidFill>
                </a:rPr>
                <a:t>.</a:t>
              </a:r>
              <a:endParaRPr lang="en-AU" sz="2000">
                <a:solidFill>
                  <a:srgbClr val="000000"/>
                </a:solidFill>
                <a:ea typeface="Tahoma"/>
                <a:cs typeface="Tahoma"/>
              </a:endParaRPr>
            </a:p>
            <a:p>
              <a:pPr marL="628650" indent="-342900">
                <a:buFont typeface="Wingdings"/>
                <a:buChar char="Ø"/>
              </a:pPr>
              <a:r>
                <a:rPr lang="en-AU" sz="2000">
                  <a:solidFill>
                    <a:srgbClr val="000000"/>
                  </a:solidFill>
                </a:rPr>
                <a:t>Q&amp;A and comments will not be open for this event.</a:t>
              </a:r>
              <a:endParaRPr lang="en-AU" sz="2000">
                <a:solidFill>
                  <a:srgbClr val="000000"/>
                </a:solidFill>
                <a:ea typeface="Tahoma"/>
                <a:cs typeface="Tahoma"/>
              </a:endParaRPr>
            </a:p>
            <a:p>
              <a:pPr marL="628650" indent="-342900">
                <a:buFont typeface="Wingdings"/>
                <a:buChar char="Ø"/>
              </a:pPr>
              <a:r>
                <a:rPr lang="en-AU" sz="2000">
                  <a:solidFill>
                    <a:srgbClr val="000000"/>
                  </a:solidFill>
                </a:rPr>
                <a:t>all questions in relation to the RFT must be submitted to </a:t>
              </a:r>
              <a:r>
                <a:rPr lang="en-AU" sz="2000">
                  <a:solidFill>
                    <a:srgbClr val="000000"/>
                  </a:solidFill>
                  <a:hlinkClick r:id="rId3"/>
                </a:rPr>
                <a:t>DE2025Purchasing@dss.gov.au</a:t>
              </a:r>
              <a:r>
                <a:rPr lang="en-AU" sz="2000">
                  <a:solidFill>
                    <a:srgbClr val="000000"/>
                  </a:solidFill>
                </a:rPr>
                <a:t>.</a:t>
              </a:r>
              <a:endParaRPr lang="en-AU" sz="2000">
                <a:solidFill>
                  <a:srgbClr val="000000"/>
                </a:solidFill>
                <a:ea typeface="Tahoma"/>
                <a:cs typeface="Tahoma"/>
              </a:endParaRPr>
            </a:p>
            <a:p>
              <a:pPr marL="628650" indent="-342900">
                <a:buFont typeface="Wingdings"/>
                <a:buChar char="Ø"/>
              </a:pPr>
              <a:r>
                <a:rPr lang="en-AU" sz="2000">
                  <a:solidFill>
                    <a:srgbClr val="000000"/>
                  </a:solidFill>
                </a:rPr>
                <a:t>publication of responses to questions will be managed in accordance with the process outlined in the RFT.</a:t>
              </a:r>
              <a:endParaRPr lang="en-AU" sz="2000">
                <a:solidFill>
                  <a:srgbClr val="000000"/>
                </a:solidFill>
                <a:ea typeface="Tahoma"/>
                <a:cs typeface="Tahoma"/>
              </a:endParaRPr>
            </a:p>
            <a:p>
              <a:pPr marL="342900" indent="-342900">
                <a:buFont typeface="Wingdings"/>
                <a:buChar char="Ø"/>
              </a:pPr>
              <a:endParaRPr lang="en-AU" sz="2200" i="1">
                <a:solidFill>
                  <a:srgbClr val="000000"/>
                </a:solidFill>
                <a:ea typeface="Tahoma"/>
                <a:cs typeface="Tahoma"/>
              </a:endParaRPr>
            </a:p>
          </p:txBody>
        </p:sp>
      </p:grpSp>
    </p:spTree>
    <p:extLst>
      <p:ext uri="{BB962C8B-B14F-4D97-AF65-F5344CB8AC3E}">
        <p14:creationId xmlns:p14="http://schemas.microsoft.com/office/powerpoint/2010/main" val="613142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88" y="-433353"/>
            <a:ext cx="9022619" cy="1354217"/>
          </a:xfrm>
        </p:spPr>
        <p:txBody>
          <a:bodyPr/>
          <a:lstStyle/>
          <a:p>
            <a:r>
              <a:rPr lang="en-AU"/>
              <a:t>Tailored Servicing Strategies (SC2)</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pic>
        <p:nvPicPr>
          <p:cNvPr id="3" name="Picture 2">
            <a:extLst>
              <a:ext uri="{FF2B5EF4-FFF2-40B4-BE49-F238E27FC236}">
                <a16:creationId xmlns:a16="http://schemas.microsoft.com/office/drawing/2014/main" id="{C91F8179-9134-7FAC-3094-1E146BA2237E}"/>
              </a:ext>
            </a:extLst>
          </p:cNvPr>
          <p:cNvPicPr>
            <a:picLocks noChangeAspect="1"/>
          </p:cNvPicPr>
          <p:nvPr/>
        </p:nvPicPr>
        <p:blipFill>
          <a:blip r:embed="rId3"/>
          <a:stretch>
            <a:fillRect/>
          </a:stretch>
        </p:blipFill>
        <p:spPr>
          <a:xfrm>
            <a:off x="4347575" y="1905007"/>
            <a:ext cx="5556708" cy="4392844"/>
          </a:xfrm>
          <a:prstGeom prst="rect">
            <a:avLst/>
          </a:prstGeom>
        </p:spPr>
      </p:pic>
      <p:sp>
        <p:nvSpPr>
          <p:cNvPr id="32" name="TextBox 31">
            <a:extLst>
              <a:ext uri="{FF2B5EF4-FFF2-40B4-BE49-F238E27FC236}">
                <a16:creationId xmlns:a16="http://schemas.microsoft.com/office/drawing/2014/main" id="{828DE78F-D81E-643C-D095-0F0CF833DAF1}"/>
              </a:ext>
            </a:extLst>
          </p:cNvPr>
          <p:cNvSpPr txBox="1"/>
          <p:nvPr/>
        </p:nvSpPr>
        <p:spPr>
          <a:xfrm>
            <a:off x="4639583" y="2113083"/>
            <a:ext cx="4972692" cy="3970318"/>
          </a:xfrm>
          <a:prstGeom prst="rect">
            <a:avLst/>
          </a:prstGeom>
          <a:noFill/>
        </p:spPr>
        <p:txBody>
          <a:bodyPr wrap="square" lIns="91440" tIns="45720" rIns="91440" bIns="45720" rtlCol="0" anchor="t">
            <a:spAutoFit/>
          </a:bodyPr>
          <a:lstStyle/>
          <a:p>
            <a:pPr algn="ctr"/>
            <a:r>
              <a:rPr lang="en-AU" sz="2800">
                <a:solidFill>
                  <a:schemeClr val="bg1"/>
                </a:solidFill>
              </a:rPr>
              <a:t>What is the Respondent’s service delivery model for Participants and Employers and how it will deliver tailored disability employment services that creates a culture with Participants and Employers at the centre of the service delivery design. </a:t>
            </a:r>
          </a:p>
        </p:txBody>
      </p:sp>
      <p:grpSp>
        <p:nvGrpSpPr>
          <p:cNvPr id="16" name="Group 15">
            <a:extLst>
              <a:ext uri="{FF2B5EF4-FFF2-40B4-BE49-F238E27FC236}">
                <a16:creationId xmlns:a16="http://schemas.microsoft.com/office/drawing/2014/main" id="{BD0AE248-BBCC-4306-85E7-BFF71D45D566}"/>
              </a:ext>
            </a:extLst>
          </p:cNvPr>
          <p:cNvGrpSpPr/>
          <p:nvPr/>
        </p:nvGrpSpPr>
        <p:grpSpPr>
          <a:xfrm>
            <a:off x="516032" y="2362179"/>
            <a:ext cx="2991330" cy="3954333"/>
            <a:chOff x="516032" y="2362179"/>
            <a:chExt cx="2991330" cy="3954333"/>
          </a:xfrm>
        </p:grpSpPr>
        <p:grpSp>
          <p:nvGrpSpPr>
            <p:cNvPr id="12" name="Group 11">
              <a:extLst>
                <a:ext uri="{FF2B5EF4-FFF2-40B4-BE49-F238E27FC236}">
                  <a16:creationId xmlns:a16="http://schemas.microsoft.com/office/drawing/2014/main" id="{06EF0EB8-9E1D-93BD-13BB-CC238F162A11}"/>
                </a:ext>
              </a:extLst>
            </p:cNvPr>
            <p:cNvGrpSpPr/>
            <p:nvPr/>
          </p:nvGrpSpPr>
          <p:grpSpPr>
            <a:xfrm>
              <a:off x="516032" y="2362179"/>
              <a:ext cx="2991330" cy="3954333"/>
              <a:chOff x="987086" y="1844824"/>
              <a:chExt cx="2520276" cy="3497135"/>
            </a:xfrm>
          </p:grpSpPr>
          <p:sp>
            <p:nvSpPr>
              <p:cNvPr id="14" name="Rectangle 13">
                <a:extLst>
                  <a:ext uri="{FF2B5EF4-FFF2-40B4-BE49-F238E27FC236}">
                    <a16:creationId xmlns:a16="http://schemas.microsoft.com/office/drawing/2014/main" id="{3BC605DA-A7B7-49A8-04CE-67CAC01D8E09}"/>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5" name="Freeform: Shape 14">
                <a:extLst>
                  <a:ext uri="{FF2B5EF4-FFF2-40B4-BE49-F238E27FC236}">
                    <a16:creationId xmlns:a16="http://schemas.microsoft.com/office/drawing/2014/main" id="{2F01BD38-28DA-F063-B48D-227D9869E3D8}"/>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3" name="TextBox 12">
              <a:extLst>
                <a:ext uri="{FF2B5EF4-FFF2-40B4-BE49-F238E27FC236}">
                  <a16:creationId xmlns:a16="http://schemas.microsoft.com/office/drawing/2014/main" id="{28766DFC-AE88-54E3-2D4F-A6FB0246A113}"/>
                </a:ext>
              </a:extLst>
            </p:cNvPr>
            <p:cNvSpPr txBox="1"/>
            <p:nvPr/>
          </p:nvSpPr>
          <p:spPr>
            <a:xfrm>
              <a:off x="925206" y="3425423"/>
              <a:ext cx="2169665" cy="1323439"/>
            </a:xfrm>
            <a:prstGeom prst="rect">
              <a:avLst/>
            </a:prstGeom>
            <a:noFill/>
          </p:spPr>
          <p:txBody>
            <a:bodyPr wrap="square" rtlCol="0">
              <a:spAutoFit/>
            </a:bodyPr>
            <a:lstStyle/>
            <a:p>
              <a:pPr algn="ctr" defTabSz="1218987"/>
              <a:r>
                <a:rPr lang="en-AU" sz="2000">
                  <a:solidFill>
                    <a:prstClr val="black"/>
                  </a:solidFill>
                </a:rPr>
                <a:t>Answered once at the </a:t>
              </a:r>
              <a:r>
                <a:rPr lang="en-AU" sz="2000" b="1">
                  <a:solidFill>
                    <a:prstClr val="black"/>
                  </a:solidFill>
                </a:rPr>
                <a:t>organisational </a:t>
              </a:r>
              <a:r>
                <a:rPr lang="en-AU" sz="2000">
                  <a:solidFill>
                    <a:prstClr val="black"/>
                  </a:solidFill>
                </a:rPr>
                <a:t> level</a:t>
              </a:r>
            </a:p>
          </p:txBody>
        </p:sp>
      </p:grpSp>
    </p:spTree>
    <p:extLst>
      <p:ext uri="{BB962C8B-B14F-4D97-AF65-F5344CB8AC3E}">
        <p14:creationId xmlns:p14="http://schemas.microsoft.com/office/powerpoint/2010/main" val="322448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568" y="200270"/>
            <a:ext cx="9297441" cy="1354217"/>
          </a:xfrm>
        </p:spPr>
        <p:txBody>
          <a:bodyPr/>
          <a:lstStyle/>
          <a:p>
            <a:r>
              <a:rPr lang="en-AU"/>
              <a:t>Local Strategies for Employer and Participant Engagement (SC3) </a:t>
            </a:r>
          </a:p>
        </p:txBody>
      </p:sp>
      <p:sp>
        <p:nvSpPr>
          <p:cNvPr id="4" name="Rectangle 3">
            <a:extLst>
              <a:ext uri="{FF2B5EF4-FFF2-40B4-BE49-F238E27FC236}">
                <a16:creationId xmlns:a16="http://schemas.microsoft.com/office/drawing/2014/main" id="{97BC8B4C-ABF3-7AE2-B8C6-85F61BDA6967}"/>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Lst>
          </p:cNvPr>
          <p:cNvGrpSpPr/>
          <p:nvPr/>
        </p:nvGrpSpPr>
        <p:grpSpPr>
          <a:xfrm>
            <a:off x="987086" y="2819380"/>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9" name="TextBox 18">
            <a:extLst>
              <a:ext uri="{FF2B5EF4-FFF2-40B4-BE49-F238E27FC236}">
                <a16:creationId xmlns:a16="http://schemas.microsoft.com/office/drawing/2014/main" id="{1DB67FDF-F656-52C8-19E7-1300CFE18D0F}"/>
              </a:ext>
            </a:extLst>
          </p:cNvPr>
          <p:cNvSpPr txBox="1"/>
          <p:nvPr/>
        </p:nvSpPr>
        <p:spPr>
          <a:xfrm>
            <a:off x="1053852" y="4120150"/>
            <a:ext cx="2381030" cy="707886"/>
          </a:xfrm>
          <a:prstGeom prst="rect">
            <a:avLst/>
          </a:prstGeom>
          <a:noFill/>
        </p:spPr>
        <p:txBody>
          <a:bodyPr wrap="square" lIns="91440" tIns="45720" rIns="91440" bIns="45720" rtlCol="0" anchor="t">
            <a:spAutoFit/>
          </a:bodyPr>
          <a:lstStyle/>
          <a:p>
            <a:pPr algn="ctr" defTabSz="1218987"/>
            <a:r>
              <a:rPr lang="en-AU" sz="2000">
                <a:solidFill>
                  <a:prstClr val="black"/>
                </a:solidFill>
              </a:rPr>
              <a:t>Answered for     </a:t>
            </a:r>
            <a:r>
              <a:rPr lang="en-AU" sz="2000" b="1">
                <a:solidFill>
                  <a:prstClr val="black"/>
                </a:solidFill>
              </a:rPr>
              <a:t>each ESA</a:t>
            </a:r>
          </a:p>
        </p:txBody>
      </p:sp>
      <p:pic>
        <p:nvPicPr>
          <p:cNvPr id="3" name="Picture 2">
            <a:extLst>
              <a:ext uri="{FF2B5EF4-FFF2-40B4-BE49-F238E27FC236}">
                <a16:creationId xmlns:a16="http://schemas.microsoft.com/office/drawing/2014/main" id="{9D8C16AA-3267-9C69-A7DF-2BB7610F7CD7}"/>
              </a:ext>
            </a:extLst>
          </p:cNvPr>
          <p:cNvPicPr>
            <a:picLocks noChangeAspect="1"/>
          </p:cNvPicPr>
          <p:nvPr/>
        </p:nvPicPr>
        <p:blipFill>
          <a:blip r:embed="rId3"/>
          <a:stretch>
            <a:fillRect/>
          </a:stretch>
        </p:blipFill>
        <p:spPr>
          <a:xfrm>
            <a:off x="4357854" y="1849348"/>
            <a:ext cx="5556708" cy="4241704"/>
          </a:xfrm>
          <a:prstGeom prst="rect">
            <a:avLst/>
          </a:prstGeom>
        </p:spPr>
      </p:pic>
      <p:sp>
        <p:nvSpPr>
          <p:cNvPr id="32" name="TextBox 31">
            <a:extLst>
              <a:ext uri="{FF2B5EF4-FFF2-40B4-BE49-F238E27FC236}">
                <a16:creationId xmlns:a16="http://schemas.microsoft.com/office/drawing/2014/main" id="{1FB43347-48EE-40B5-2A39-A3319DCCF8E7}"/>
              </a:ext>
            </a:extLst>
          </p:cNvPr>
          <p:cNvSpPr txBox="1"/>
          <p:nvPr/>
        </p:nvSpPr>
        <p:spPr>
          <a:xfrm>
            <a:off x="4639583" y="2208333"/>
            <a:ext cx="4972692" cy="3539430"/>
          </a:xfrm>
          <a:prstGeom prst="rect">
            <a:avLst/>
          </a:prstGeom>
          <a:noFill/>
        </p:spPr>
        <p:txBody>
          <a:bodyPr wrap="square" rtlCol="0">
            <a:spAutoFit/>
          </a:bodyPr>
          <a:lstStyle/>
          <a:p>
            <a:pPr algn="ctr"/>
            <a:r>
              <a:rPr lang="en-AU" sz="2800">
                <a:solidFill>
                  <a:schemeClr val="bg1"/>
                </a:solidFill>
              </a:rPr>
              <a:t>How the Respondent will implement local strategies and collaborative arrangements in their chosen ESA to achieve sustainable outcomes for Participants and to support the workforce needs of Employers</a:t>
            </a:r>
          </a:p>
        </p:txBody>
      </p:sp>
    </p:spTree>
    <p:extLst>
      <p:ext uri="{BB962C8B-B14F-4D97-AF65-F5344CB8AC3E}">
        <p14:creationId xmlns:p14="http://schemas.microsoft.com/office/powerpoint/2010/main" val="506707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183" y="300240"/>
            <a:ext cx="11105634" cy="677108"/>
          </a:xfrm>
        </p:spPr>
        <p:txBody>
          <a:bodyPr/>
          <a:lstStyle/>
          <a:p>
            <a:r>
              <a:rPr lang="en-AU"/>
              <a:t>Assessing Performance as part of the Tender </a:t>
            </a:r>
            <a:endParaRPr lang="en-US"/>
          </a:p>
        </p:txBody>
      </p:sp>
      <p:sp>
        <p:nvSpPr>
          <p:cNvPr id="11" name="Rectangle: Diagonal Corners Rounded 10">
            <a:extLst>
              <a:ext uri="{FF2B5EF4-FFF2-40B4-BE49-F238E27FC236}">
                <a16:creationId xmlns:a16="http://schemas.microsoft.com/office/drawing/2014/main" id="{72434648-1FBB-64E4-97A4-302025F4D15B}"/>
              </a:ext>
            </a:extLst>
          </p:cNvPr>
          <p:cNvSpPr/>
          <p:nvPr/>
        </p:nvSpPr>
        <p:spPr>
          <a:xfrm>
            <a:off x="417095" y="1219200"/>
            <a:ext cx="11105634" cy="5097928"/>
          </a:xfrm>
          <a:prstGeom prst="round2DiagRect">
            <a:avLst/>
          </a:prstGeom>
        </p:spPr>
        <p:style>
          <a:lnRef idx="0">
            <a:schemeClr val="accent6"/>
          </a:lnRef>
          <a:fillRef idx="3">
            <a:schemeClr val="accent6"/>
          </a:fillRef>
          <a:effectRef idx="3">
            <a:schemeClr val="accent6"/>
          </a:effectRef>
          <a:fontRef idx="minor">
            <a:schemeClr val="lt1"/>
          </a:fontRef>
        </p:style>
        <p:txBody>
          <a:bodyPr lIns="91440" tIns="45720" rIns="91440" bIns="45720" rtlCol="0" anchor="ctr"/>
          <a:lstStyle/>
          <a:p>
            <a:pPr marL="457200" indent="-457200">
              <a:buFont typeface="Wingdings" panose="05000000000000000000" pitchFamily="2" charset="2"/>
              <a:buChar char="Ø"/>
            </a:pPr>
            <a:endParaRPr lang="en-US" sz="2600" dirty="0">
              <a:solidFill>
                <a:srgbClr val="FFFFFF"/>
              </a:solidFill>
              <a:latin typeface="Tahoma"/>
              <a:ea typeface="Tahoma"/>
              <a:cs typeface="Tahoma"/>
            </a:endParaRPr>
          </a:p>
          <a:p>
            <a:pPr marL="457200" indent="-457200">
              <a:buFont typeface="Wingdings" panose="05000000000000000000" pitchFamily="2" charset="2"/>
              <a:buChar char="Ø"/>
            </a:pPr>
            <a:r>
              <a:rPr lang="en-US" sz="2600" dirty="0">
                <a:solidFill>
                  <a:srgbClr val="FFFFFF"/>
                </a:solidFill>
                <a:latin typeface="Tahoma"/>
                <a:ea typeface="Tahoma"/>
                <a:cs typeface="Tahoma"/>
              </a:rPr>
              <a:t>The department will use all information available to validate Providers claims when assessing performance.  </a:t>
            </a:r>
          </a:p>
          <a:p>
            <a:pPr marL="457200" indent="-457200">
              <a:buFont typeface="Wingdings" panose="05000000000000000000" pitchFamily="2" charset="2"/>
              <a:buChar char="Ø"/>
            </a:pPr>
            <a:endParaRPr lang="en-US" sz="2600" dirty="0">
              <a:solidFill>
                <a:srgbClr val="FFFFFF"/>
              </a:solidFill>
              <a:latin typeface="Tahoma"/>
              <a:ea typeface="Tahoma"/>
              <a:cs typeface="Tahoma"/>
            </a:endParaRPr>
          </a:p>
          <a:p>
            <a:pPr marL="457200" indent="-457200">
              <a:buFont typeface="Wingdings" panose="05000000000000000000" pitchFamily="2" charset="2"/>
              <a:buChar char="Ø"/>
            </a:pPr>
            <a:r>
              <a:rPr lang="en-US" sz="2600" dirty="0">
                <a:solidFill>
                  <a:srgbClr val="FFFFFF"/>
                </a:solidFill>
                <a:latin typeface="Tahoma"/>
                <a:ea typeface="Tahoma"/>
                <a:cs typeface="Tahoma"/>
              </a:rPr>
              <a:t>The department will consider a range of data and will not rely solely on the most recent Performance Data.</a:t>
            </a:r>
          </a:p>
          <a:p>
            <a:pPr marL="457200" indent="-457200">
              <a:buFont typeface="Wingdings" panose="05000000000000000000" pitchFamily="2" charset="2"/>
              <a:buChar char="Ø"/>
            </a:pPr>
            <a:endParaRPr lang="en-US" sz="2600" dirty="0">
              <a:solidFill>
                <a:srgbClr val="FFFFFF"/>
              </a:solidFill>
              <a:latin typeface="Tahoma"/>
              <a:ea typeface="Tahoma"/>
              <a:cs typeface="Tahoma"/>
            </a:endParaRPr>
          </a:p>
          <a:p>
            <a:pPr marL="457200" indent="-457200">
              <a:buFont typeface="Wingdings" panose="05000000000000000000" pitchFamily="2" charset="2"/>
              <a:buChar char="Ø"/>
            </a:pPr>
            <a:r>
              <a:rPr lang="en-GB" sz="2600" dirty="0">
                <a:solidFill>
                  <a:schemeClr val="bg1"/>
                </a:solidFill>
                <a:latin typeface="Tahoma"/>
                <a:ea typeface="Tahoma"/>
                <a:cs typeface="Tahoma"/>
              </a:rPr>
              <a:t>Tenderers should not assume the department will consider all information which may have been previously provided to the department by a tenderer (under the previous program or in other interactions with the department) and should ensure it includes all information it wishes to be considered in its response.</a:t>
            </a:r>
            <a:endParaRPr lang="en-US" sz="2600" dirty="0">
              <a:solidFill>
                <a:schemeClr val="bg1"/>
              </a:solidFill>
              <a:latin typeface="Tahoma"/>
              <a:ea typeface="Tahoma"/>
              <a:cs typeface="Tahoma"/>
            </a:endParaRPr>
          </a:p>
          <a:p>
            <a:pPr algn="ctr"/>
            <a:endParaRPr lang="en-US" sz="2800" dirty="0">
              <a:ea typeface="Tahoma"/>
              <a:cs typeface="Tahoma"/>
            </a:endParaRPr>
          </a:p>
        </p:txBody>
      </p:sp>
    </p:spTree>
    <p:extLst>
      <p:ext uri="{BB962C8B-B14F-4D97-AF65-F5344CB8AC3E}">
        <p14:creationId xmlns:p14="http://schemas.microsoft.com/office/powerpoint/2010/main" val="3177705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E70A540-C5EA-91C6-1B92-415E05F1140B}"/>
              </a:ext>
            </a:extLst>
          </p:cNvPr>
          <p:cNvSpPr/>
          <p:nvPr/>
        </p:nvSpPr>
        <p:spPr>
          <a:xfrm>
            <a:off x="5589428" y="4232447"/>
            <a:ext cx="5992971" cy="2035737"/>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AU"/>
          </a:p>
        </p:txBody>
      </p:sp>
      <p:sp>
        <p:nvSpPr>
          <p:cNvPr id="5" name="Rectangle 4">
            <a:extLst>
              <a:ext uri="{FF2B5EF4-FFF2-40B4-BE49-F238E27FC236}">
                <a16:creationId xmlns:a16="http://schemas.microsoft.com/office/drawing/2014/main" id="{D7191108-CF16-C469-EA77-EAD85BAA29D3}"/>
              </a:ext>
            </a:extLst>
          </p:cNvPr>
          <p:cNvSpPr/>
          <p:nvPr/>
        </p:nvSpPr>
        <p:spPr>
          <a:xfrm>
            <a:off x="5616165" y="697433"/>
            <a:ext cx="6019708" cy="319465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369094" y="246457"/>
            <a:ext cx="10502478" cy="677108"/>
          </a:xfrm>
        </p:spPr>
        <p:txBody>
          <a:bodyPr/>
          <a:lstStyle/>
          <a:p>
            <a:r>
              <a:rPr lang="en-AU"/>
              <a:t>Tendering Rules</a:t>
            </a:r>
          </a:p>
        </p:txBody>
      </p:sp>
      <p:sp>
        <p:nvSpPr>
          <p:cNvPr id="77" name="Rectangle 76">
            <a:extLst>
              <a:ext uri="{FF2B5EF4-FFF2-40B4-BE49-F238E27FC236}">
                <a16:creationId xmlns:a16="http://schemas.microsoft.com/office/drawing/2014/main" id="{A01CA530-9F44-B3F3-640D-0AB2902B677B}"/>
              </a:ext>
            </a:extLst>
          </p:cNvPr>
          <p:cNvSpPr/>
          <p:nvPr/>
        </p:nvSpPr>
        <p:spPr>
          <a:xfrm>
            <a:off x="342200" y="1643664"/>
            <a:ext cx="5220458" cy="1461939"/>
          </a:xfrm>
          <a:prstGeom prst="rect">
            <a:avLst/>
          </a:prstGeom>
        </p:spPr>
        <p:txBody>
          <a:bodyPr wrap="square" lIns="0" tIns="0" rIns="0" bIns="0" anchor="t">
            <a:spAutoFit/>
          </a:bodyPr>
          <a:lstStyle/>
          <a:p>
            <a:pPr defTabSz="1218987"/>
            <a:r>
              <a:rPr lang="en-AU" sz="1900" dirty="0">
                <a:solidFill>
                  <a:prstClr val="black">
                    <a:lumMod val="85000"/>
                    <a:lumOff val="15000"/>
                  </a:prstClr>
                </a:solidFill>
                <a:ea typeface="Open Sans"/>
                <a:cs typeface="Segoe UI Light"/>
              </a:rPr>
              <a:t>Respondents must only bid for either specific cohort/s or all cohorts - this applies at the national, as well as individual ESA level.</a:t>
            </a:r>
          </a:p>
          <a:p>
            <a:pPr defTabSz="1218987"/>
            <a:endParaRPr lang="en-AU" sz="1900" dirty="0">
              <a:solidFill>
                <a:prstClr val="black">
                  <a:lumMod val="85000"/>
                  <a:lumOff val="15000"/>
                </a:prstClr>
              </a:solidFill>
              <a:ea typeface="Open Sans"/>
              <a:cs typeface="Segoe UI Light"/>
            </a:endParaRPr>
          </a:p>
          <a:p>
            <a:pPr defTabSz="1218987"/>
            <a:r>
              <a:rPr lang="en-AU" sz="1900" b="1" dirty="0">
                <a:solidFill>
                  <a:prstClr val="black">
                    <a:lumMod val="85000"/>
                    <a:lumOff val="15000"/>
                  </a:prstClr>
                </a:solidFill>
                <a:ea typeface="Open Sans"/>
                <a:cs typeface="Segoe UI Light"/>
              </a:rPr>
              <a:t>Limited exceptions </a:t>
            </a:r>
            <a:r>
              <a:rPr lang="en-AU" sz="1900" dirty="0">
                <a:solidFill>
                  <a:prstClr val="black">
                    <a:lumMod val="85000"/>
                    <a:lumOff val="15000"/>
                  </a:prstClr>
                </a:solidFill>
                <a:ea typeface="Open Sans"/>
                <a:cs typeface="Segoe UI Light"/>
              </a:rPr>
              <a:t>apply (upcoming slide)</a:t>
            </a:r>
            <a:endParaRPr lang="en-AU" dirty="0">
              <a:solidFill>
                <a:prstClr val="black">
                  <a:lumMod val="85000"/>
                  <a:lumOff val="15000"/>
                </a:prstClr>
              </a:solidFill>
            </a:endParaRPr>
          </a:p>
        </p:txBody>
      </p:sp>
      <p:sp>
        <p:nvSpPr>
          <p:cNvPr id="78" name="TextBox 77">
            <a:extLst>
              <a:ext uri="{FF2B5EF4-FFF2-40B4-BE49-F238E27FC236}">
                <a16:creationId xmlns:a16="http://schemas.microsoft.com/office/drawing/2014/main" id="{BCB16E6B-807F-F2BB-B104-BBE554169B0E}"/>
              </a:ext>
            </a:extLst>
          </p:cNvPr>
          <p:cNvSpPr txBox="1"/>
          <p:nvPr/>
        </p:nvSpPr>
        <p:spPr>
          <a:xfrm>
            <a:off x="248071" y="1169881"/>
            <a:ext cx="4251801" cy="383567"/>
          </a:xfrm>
          <a:prstGeom prst="rect">
            <a:avLst/>
          </a:prstGeom>
          <a:noFill/>
        </p:spPr>
        <p:txBody>
          <a:bodyPr wrap="square" lIns="91440" tIns="45720" rIns="91440" bIns="45720" anchor="t">
            <a:spAutoFit/>
          </a:bodyPr>
          <a:lstStyle/>
          <a:p>
            <a:pPr>
              <a:lnSpc>
                <a:spcPct val="110000"/>
              </a:lnSpc>
              <a:spcBef>
                <a:spcPts val="1200"/>
              </a:spcBef>
              <a:defRPr/>
            </a:pPr>
            <a:r>
              <a:rPr lang="en-AU" sz="1900" b="1">
                <a:solidFill>
                  <a:sysClr val="windowText" lastClr="000000"/>
                </a:solidFill>
              </a:rPr>
              <a:t>Specific</a:t>
            </a:r>
            <a:r>
              <a:rPr kumimoji="0" lang="en-AU" sz="1900" b="1" i="0" u="none" strike="noStrike" kern="1200" cap="none" spc="0" normalizeH="0" baseline="0" noProof="0">
                <a:ln>
                  <a:noFill/>
                </a:ln>
                <a:solidFill>
                  <a:sysClr val="windowText" lastClr="000000"/>
                </a:solidFill>
                <a:effectLst/>
                <a:uLnTx/>
                <a:uFillTx/>
                <a:ea typeface="+mn-ea"/>
                <a:cs typeface="+mn-cs"/>
              </a:rPr>
              <a:t> </a:t>
            </a:r>
            <a:r>
              <a:rPr lang="en-AU" sz="1900" b="1">
                <a:solidFill>
                  <a:sysClr val="windowText" lastClr="000000"/>
                </a:solidFill>
              </a:rPr>
              <a:t>or All Cohorts Providers</a:t>
            </a:r>
            <a:endParaRPr kumimoji="0" lang="en-AU" sz="1900" b="1" i="0" u="none" strike="noStrike" kern="1200" cap="none" spc="0" normalizeH="0" baseline="0" noProof="0">
              <a:ln>
                <a:noFill/>
              </a:ln>
              <a:solidFill>
                <a:sysClr val="windowText" lastClr="000000"/>
              </a:solidFill>
              <a:effectLst/>
              <a:uLnTx/>
              <a:uFillTx/>
              <a:ea typeface="+mn-ea"/>
              <a:cs typeface="+mn-cs"/>
            </a:endParaRPr>
          </a:p>
        </p:txBody>
      </p:sp>
      <p:sp>
        <p:nvSpPr>
          <p:cNvPr id="79" name="Rectangle 78">
            <a:extLst>
              <a:ext uri="{FF2B5EF4-FFF2-40B4-BE49-F238E27FC236}">
                <a16:creationId xmlns:a16="http://schemas.microsoft.com/office/drawing/2014/main" id="{07B2345E-D434-38AF-731C-EBFF7C2D73DB}"/>
              </a:ext>
            </a:extLst>
          </p:cNvPr>
          <p:cNvSpPr/>
          <p:nvPr/>
        </p:nvSpPr>
        <p:spPr>
          <a:xfrm>
            <a:off x="5793631" y="3237990"/>
            <a:ext cx="5758440" cy="584775"/>
          </a:xfrm>
          <a:prstGeom prst="rect">
            <a:avLst/>
          </a:prstGeom>
        </p:spPr>
        <p:txBody>
          <a:bodyPr wrap="square" lIns="0" tIns="0" rIns="0" bIns="0" anchor="t">
            <a:spAutoFit/>
          </a:bodyPr>
          <a:lstStyle/>
          <a:p>
            <a:pPr defTabSz="1218987"/>
            <a:r>
              <a:rPr lang="en-AU" sz="1900" dirty="0">
                <a:solidFill>
                  <a:sysClr val="windowText" lastClr="000000"/>
                </a:solidFill>
                <a:latin typeface="Tahoma"/>
                <a:ea typeface="Tahoma"/>
                <a:cs typeface="Tahoma"/>
              </a:rPr>
              <a:t>Respondents must </a:t>
            </a:r>
            <a:r>
              <a:rPr lang="en-AU" sz="1900" dirty="0">
                <a:effectLst/>
                <a:latin typeface="Tahoma"/>
                <a:ea typeface="Tahoma"/>
                <a:cs typeface="Tahoma"/>
              </a:rPr>
              <a:t>nominate a minimum and maximum </a:t>
            </a:r>
            <a:r>
              <a:rPr lang="en-AU" sz="1900" dirty="0">
                <a:latin typeface="Tahoma"/>
                <a:ea typeface="Tahoma"/>
                <a:cs typeface="Tahoma"/>
              </a:rPr>
              <a:t>market</a:t>
            </a:r>
            <a:r>
              <a:rPr lang="en-AU" sz="1900" dirty="0">
                <a:effectLst/>
                <a:latin typeface="Tahoma"/>
                <a:ea typeface="Tahoma"/>
                <a:cs typeface="Tahoma"/>
              </a:rPr>
              <a:t> </a:t>
            </a:r>
            <a:r>
              <a:rPr lang="en-AU" sz="1900" dirty="0">
                <a:latin typeface="Tahoma"/>
                <a:ea typeface="Tahoma"/>
                <a:cs typeface="Tahoma"/>
              </a:rPr>
              <a:t>share</a:t>
            </a:r>
            <a:r>
              <a:rPr lang="en-AU" sz="1900" dirty="0">
                <a:effectLst/>
                <a:latin typeface="Tahoma"/>
                <a:ea typeface="Tahoma"/>
                <a:cs typeface="Tahoma"/>
              </a:rPr>
              <a:t> for each ESA</a:t>
            </a:r>
            <a:r>
              <a:rPr lang="en-AU" sz="1900" dirty="0">
                <a:latin typeface="Tahoma"/>
                <a:ea typeface="Tahoma"/>
                <a:cs typeface="Tahoma"/>
              </a:rPr>
              <a:t>.</a:t>
            </a:r>
          </a:p>
        </p:txBody>
      </p:sp>
      <p:sp>
        <p:nvSpPr>
          <p:cNvPr id="80" name="Rectangle 79">
            <a:extLst>
              <a:ext uri="{FF2B5EF4-FFF2-40B4-BE49-F238E27FC236}">
                <a16:creationId xmlns:a16="http://schemas.microsoft.com/office/drawing/2014/main" id="{5D76E3ED-5505-CD53-6A09-C1A6EF0E393C}"/>
              </a:ext>
            </a:extLst>
          </p:cNvPr>
          <p:cNvSpPr/>
          <p:nvPr/>
        </p:nvSpPr>
        <p:spPr>
          <a:xfrm>
            <a:off x="369093" y="3430065"/>
            <a:ext cx="4699091" cy="3216265"/>
          </a:xfrm>
          <a:prstGeom prst="rect">
            <a:avLst/>
          </a:prstGeom>
        </p:spPr>
        <p:txBody>
          <a:bodyPr wrap="square" lIns="0" tIns="0" rIns="0" bIns="0" anchor="t">
            <a:spAutoFit/>
          </a:bodyPr>
          <a:lstStyle/>
          <a:p>
            <a:pPr defTabSz="1218987"/>
            <a:r>
              <a:rPr lang="en-AU" sz="1900" dirty="0">
                <a:solidFill>
                  <a:prstClr val="black">
                    <a:lumMod val="85000"/>
                    <a:lumOff val="15000"/>
                  </a:prstClr>
                </a:solidFill>
                <a:ea typeface="Open Sans"/>
                <a:cs typeface="Segoe UI Light"/>
              </a:rPr>
              <a:t>Respondents that wish to deliver Services as a Specific Cohort Provider: </a:t>
            </a:r>
          </a:p>
          <a:p>
            <a:pPr defTabSz="1218987"/>
            <a:endParaRPr lang="en-AU" sz="1900" dirty="0">
              <a:solidFill>
                <a:prstClr val="black">
                  <a:lumMod val="85000"/>
                  <a:lumOff val="15000"/>
                </a:prstClr>
              </a:solidFill>
              <a:ea typeface="Open Sans"/>
              <a:cs typeface="Segoe UI Light"/>
            </a:endParaRPr>
          </a:p>
          <a:p>
            <a:pPr marL="342900" indent="-342900" defTabSz="1218987">
              <a:buFont typeface="Wingdings"/>
              <a:buChar char="Ø"/>
            </a:pPr>
            <a:r>
              <a:rPr lang="en-AU" sz="1900" dirty="0">
                <a:solidFill>
                  <a:prstClr val="black">
                    <a:lumMod val="85000"/>
                    <a:lumOff val="15000"/>
                  </a:prstClr>
                </a:solidFill>
                <a:ea typeface="Open Sans"/>
                <a:cs typeface="Segoe UI Light"/>
              </a:rPr>
              <a:t>must identify the </a:t>
            </a:r>
            <a:r>
              <a:rPr lang="en-AU" sz="1900" b="1" dirty="0">
                <a:solidFill>
                  <a:prstClr val="black">
                    <a:lumMod val="85000"/>
                    <a:lumOff val="15000"/>
                  </a:prstClr>
                </a:solidFill>
                <a:ea typeface="Open Sans"/>
                <a:cs typeface="Segoe UI Light"/>
              </a:rPr>
              <a:t>specific client group </a:t>
            </a:r>
            <a:r>
              <a:rPr lang="en-AU" sz="1900" dirty="0">
                <a:solidFill>
                  <a:prstClr val="black">
                    <a:lumMod val="85000"/>
                    <a:lumOff val="15000"/>
                  </a:prstClr>
                </a:solidFill>
                <a:ea typeface="Open Sans"/>
                <a:cs typeface="Segoe UI Light"/>
              </a:rPr>
              <a:t>in their response to the Specific  Selection Criteria, and </a:t>
            </a:r>
          </a:p>
          <a:p>
            <a:pPr defTabSz="1218987"/>
            <a:endParaRPr lang="en-AU" sz="1900" dirty="0">
              <a:solidFill>
                <a:prstClr val="black">
                  <a:lumMod val="85000"/>
                  <a:lumOff val="15000"/>
                </a:prstClr>
              </a:solidFill>
              <a:ea typeface="Open Sans"/>
              <a:cs typeface="Segoe UI Light"/>
            </a:endParaRPr>
          </a:p>
          <a:p>
            <a:pPr marL="342900" indent="-342900" defTabSz="1218987">
              <a:buFont typeface="Wingdings"/>
              <a:buChar char="Ø"/>
            </a:pPr>
            <a:r>
              <a:rPr lang="en-AU" sz="1900" dirty="0">
                <a:effectLst/>
                <a:ea typeface="Aptos" panose="020B0004020202020204" pitchFamily="34" charset="0"/>
              </a:rPr>
              <a:t>will be required to demonstrate a deep and historical expertise in supporting their nominated Specific Cohort.</a:t>
            </a:r>
            <a:endParaRPr lang="en-AU" sz="1900" dirty="0">
              <a:solidFill>
                <a:prstClr val="black">
                  <a:lumMod val="85000"/>
                  <a:lumOff val="15000"/>
                </a:prstClr>
              </a:solidFill>
              <a:ea typeface="Open Sans"/>
              <a:cs typeface="Segoe UI Light"/>
            </a:endParaRPr>
          </a:p>
          <a:p>
            <a:pPr defTabSz="1218987"/>
            <a:endParaRPr lang="en-AU" sz="1900" dirty="0">
              <a:solidFill>
                <a:prstClr val="black">
                  <a:lumMod val="85000"/>
                  <a:lumOff val="15000"/>
                </a:prstClr>
              </a:solidFill>
              <a:ea typeface="Open Sans"/>
              <a:cs typeface="Segoe UI Light"/>
            </a:endParaRPr>
          </a:p>
        </p:txBody>
      </p:sp>
      <p:sp>
        <p:nvSpPr>
          <p:cNvPr id="82" name="TextBox 81">
            <a:extLst>
              <a:ext uri="{FF2B5EF4-FFF2-40B4-BE49-F238E27FC236}">
                <a16:creationId xmlns:a16="http://schemas.microsoft.com/office/drawing/2014/main" id="{FF5E83AD-6593-359A-7021-39878D62323E}"/>
              </a:ext>
            </a:extLst>
          </p:cNvPr>
          <p:cNvSpPr txBox="1"/>
          <p:nvPr/>
        </p:nvSpPr>
        <p:spPr>
          <a:xfrm>
            <a:off x="5709745" y="716645"/>
            <a:ext cx="5926212" cy="2446824"/>
          </a:xfrm>
          <a:prstGeom prst="rect">
            <a:avLst/>
          </a:prstGeom>
          <a:noFill/>
        </p:spPr>
        <p:txBody>
          <a:bodyPr wrap="square" lIns="91440" tIns="45720" rIns="91440" bIns="45720" anchor="t">
            <a:spAutoFit/>
          </a:bodyPr>
          <a:lstStyle/>
          <a:p>
            <a:pPr>
              <a:spcBef>
                <a:spcPts val="1200"/>
              </a:spcBef>
              <a:defRPr/>
            </a:pPr>
            <a:r>
              <a:rPr lang="en-AU" sz="1900">
                <a:solidFill>
                  <a:sysClr val="windowText" lastClr="000000"/>
                </a:solidFill>
                <a:latin typeface="Tahoma"/>
                <a:ea typeface="Tahoma"/>
                <a:cs typeface="Tahoma"/>
              </a:rPr>
              <a:t>All Cohorts Providers </a:t>
            </a:r>
            <a:r>
              <a:rPr kumimoji="0" lang="en-AU" sz="1900" b="0" i="0" u="none" strike="noStrike" kern="1200" cap="none" spc="0" normalizeH="0" baseline="0" noProof="0">
                <a:ln>
                  <a:noFill/>
                </a:ln>
                <a:solidFill>
                  <a:sysClr val="windowText" lastClr="000000"/>
                </a:solidFill>
                <a:effectLst/>
                <a:uLnTx/>
                <a:uFillTx/>
                <a:latin typeface="Tahoma"/>
                <a:ea typeface="Tahoma"/>
                <a:cs typeface="Tahoma"/>
              </a:rPr>
              <a:t>will be subject to </a:t>
            </a:r>
            <a:r>
              <a:rPr lang="en-AU" sz="1900">
                <a:solidFill>
                  <a:sysClr val="windowText" lastClr="000000"/>
                </a:solidFill>
                <a:latin typeface="Tahoma"/>
                <a:ea typeface="Tahoma"/>
                <a:cs typeface="Tahoma"/>
              </a:rPr>
              <a:t>Market Share in an ESA.  </a:t>
            </a:r>
            <a:endParaRPr lang="en-US" sz="1900">
              <a:solidFill>
                <a:sysClr val="windowText" lastClr="000000"/>
              </a:solidFill>
              <a:highlight>
                <a:srgbClr val="FFFF00"/>
              </a:highlight>
              <a:latin typeface="Tahoma"/>
              <a:ea typeface="Tahoma"/>
              <a:cs typeface="Tahoma"/>
            </a:endParaRPr>
          </a:p>
          <a:p>
            <a:pPr>
              <a:spcBef>
                <a:spcPts val="1200"/>
              </a:spcBef>
              <a:defRPr/>
            </a:pPr>
            <a:r>
              <a:rPr lang="en-AU" sz="1900">
                <a:solidFill>
                  <a:sysClr val="windowText" lastClr="000000"/>
                </a:solidFill>
                <a:latin typeface="Tahoma"/>
                <a:ea typeface="Tahoma"/>
                <a:cs typeface="Tahoma"/>
              </a:rPr>
              <a:t>Specific Cohort Providers whose caseload for their nominated cohort is 10% or more of all new Program business in the ESA will have Market Share in an ESA. </a:t>
            </a:r>
            <a:endParaRPr lang="en-US" sz="1900">
              <a:solidFill>
                <a:sysClr val="windowText" lastClr="000000"/>
              </a:solidFill>
              <a:highlight>
                <a:srgbClr val="FFFF00"/>
              </a:highlight>
              <a:latin typeface="Tahoma"/>
              <a:ea typeface="Tahoma"/>
              <a:cs typeface="Tahoma"/>
            </a:endParaRPr>
          </a:p>
          <a:p>
            <a:pPr>
              <a:spcBef>
                <a:spcPts val="1200"/>
              </a:spcBef>
              <a:defRPr/>
            </a:pPr>
            <a:r>
              <a:rPr lang="en-AU" sz="1900">
                <a:solidFill>
                  <a:sysClr val="windowText" lastClr="000000"/>
                </a:solidFill>
                <a:latin typeface="Tahoma"/>
                <a:ea typeface="Tahoma"/>
                <a:cs typeface="Tahoma"/>
              </a:rPr>
              <a:t>Market shares will operate with a 30% tolerance.</a:t>
            </a:r>
            <a:endParaRPr lang="en-US" sz="1900">
              <a:solidFill>
                <a:sysClr val="windowText" lastClr="000000"/>
              </a:solidFill>
              <a:highlight>
                <a:srgbClr val="FFFF00"/>
              </a:highlight>
              <a:latin typeface="Tahoma"/>
              <a:ea typeface="Tahoma"/>
              <a:cs typeface="Tahoma"/>
            </a:endParaRPr>
          </a:p>
        </p:txBody>
      </p:sp>
      <p:sp>
        <p:nvSpPr>
          <p:cNvPr id="3" name="TextBox 2">
            <a:extLst>
              <a:ext uri="{FF2B5EF4-FFF2-40B4-BE49-F238E27FC236}">
                <a16:creationId xmlns:a16="http://schemas.microsoft.com/office/drawing/2014/main" id="{BFC79A6D-4562-3DCF-80BE-E00D1600794A}"/>
              </a:ext>
            </a:extLst>
          </p:cNvPr>
          <p:cNvSpPr txBox="1"/>
          <p:nvPr/>
        </p:nvSpPr>
        <p:spPr>
          <a:xfrm>
            <a:off x="5683007" y="4426546"/>
            <a:ext cx="5863364" cy="1026820"/>
          </a:xfrm>
          <a:prstGeom prst="rect">
            <a:avLst/>
          </a:prstGeom>
          <a:noFill/>
        </p:spPr>
        <p:txBody>
          <a:bodyPr wrap="square" lIns="91440" tIns="45720" rIns="91440" bIns="45720" anchor="t">
            <a:spAutoFit/>
          </a:bodyPr>
          <a:lstStyle/>
          <a:p>
            <a:pPr>
              <a:lnSpc>
                <a:spcPct val="110000"/>
              </a:lnSpc>
              <a:spcBef>
                <a:spcPts val="1200"/>
              </a:spcBef>
              <a:defRPr/>
            </a:pPr>
            <a:r>
              <a:rPr lang="en-AU" sz="1900">
                <a:solidFill>
                  <a:sysClr val="windowText" lastClr="000000"/>
                </a:solidFill>
                <a:latin typeface="Tahoma"/>
                <a:ea typeface="Tahoma"/>
                <a:cs typeface="Tahoma"/>
              </a:rPr>
              <a:t>Specific</a:t>
            </a:r>
            <a:r>
              <a:rPr kumimoji="0" lang="en-AU" sz="1900" b="0" i="0" u="none" strike="noStrike" kern="1200" cap="none" spc="0" normalizeH="0" baseline="0" noProof="0">
                <a:ln>
                  <a:noFill/>
                </a:ln>
                <a:solidFill>
                  <a:sysClr val="windowText" lastClr="000000"/>
                </a:solidFill>
                <a:effectLst/>
                <a:uLnTx/>
                <a:uFillTx/>
                <a:latin typeface="Tahoma"/>
                <a:ea typeface="Tahoma"/>
                <a:cs typeface="Tahoma"/>
              </a:rPr>
              <a:t> </a:t>
            </a:r>
            <a:r>
              <a:rPr lang="en-AU" sz="1900">
                <a:solidFill>
                  <a:sysClr val="windowText" lastClr="000000"/>
                </a:solidFill>
                <a:latin typeface="Tahoma"/>
                <a:ea typeface="Tahoma"/>
                <a:cs typeface="Tahoma"/>
              </a:rPr>
              <a:t>Cohort Providers servicing less than 10% of an ESA will operate without Market Share and under Maximum Caseload arrangements</a:t>
            </a:r>
            <a:endParaRPr lang="en-US">
              <a:solidFill>
                <a:sysClr val="windowText" lastClr="000000"/>
              </a:solidFill>
            </a:endParaRPr>
          </a:p>
        </p:txBody>
      </p:sp>
      <p:sp>
        <p:nvSpPr>
          <p:cNvPr id="4" name="Rectangle 3">
            <a:extLst>
              <a:ext uri="{FF2B5EF4-FFF2-40B4-BE49-F238E27FC236}">
                <a16:creationId xmlns:a16="http://schemas.microsoft.com/office/drawing/2014/main" id="{BF286C5C-B6FD-2AD8-CBD2-659DB9BF360E}"/>
              </a:ext>
            </a:extLst>
          </p:cNvPr>
          <p:cNvSpPr/>
          <p:nvPr/>
        </p:nvSpPr>
        <p:spPr>
          <a:xfrm>
            <a:off x="5824044" y="5575792"/>
            <a:ext cx="5531177" cy="584775"/>
          </a:xfrm>
          <a:prstGeom prst="rect">
            <a:avLst/>
          </a:prstGeom>
        </p:spPr>
        <p:txBody>
          <a:bodyPr wrap="square" lIns="0" tIns="0" rIns="0" bIns="0" anchor="t">
            <a:spAutoFit/>
          </a:bodyPr>
          <a:lstStyle/>
          <a:p>
            <a:pPr defTabSz="1218987"/>
            <a:r>
              <a:rPr lang="en-AU" sz="1900" dirty="0">
                <a:solidFill>
                  <a:sysClr val="windowText" lastClr="000000"/>
                </a:solidFill>
                <a:latin typeface="Tahoma"/>
                <a:ea typeface="Tahoma"/>
                <a:cs typeface="Tahoma"/>
              </a:rPr>
              <a:t>Respondents must </a:t>
            </a:r>
            <a:r>
              <a:rPr lang="en-AU" sz="1900" dirty="0">
                <a:effectLst/>
                <a:latin typeface="Tahoma"/>
                <a:ea typeface="Tahoma"/>
                <a:cs typeface="Tahoma"/>
              </a:rPr>
              <a:t>nominate a maximum caseload for each site operating in the ESA</a:t>
            </a:r>
            <a:r>
              <a:rPr lang="en-AU" sz="1900" dirty="0">
                <a:latin typeface="Tahoma"/>
                <a:ea typeface="Tahoma"/>
                <a:cs typeface="Tahoma"/>
              </a:rPr>
              <a:t>.</a:t>
            </a:r>
          </a:p>
        </p:txBody>
      </p:sp>
    </p:spTree>
    <p:extLst>
      <p:ext uri="{BB962C8B-B14F-4D97-AF65-F5344CB8AC3E}">
        <p14:creationId xmlns:p14="http://schemas.microsoft.com/office/powerpoint/2010/main" val="3821185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56775B7-E721-452A-C614-6E9ED39F3745}"/>
              </a:ext>
            </a:extLst>
          </p:cNvPr>
          <p:cNvSpPr/>
          <p:nvPr/>
        </p:nvSpPr>
        <p:spPr>
          <a:xfrm>
            <a:off x="6384281" y="1753554"/>
            <a:ext cx="4775096" cy="2139239"/>
          </a:xfrm>
          <a:prstGeom prst="round2Diag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2BBDDC1-CC41-FCF8-A976-CCC525A00DC1}"/>
              </a:ext>
            </a:extLst>
          </p:cNvPr>
          <p:cNvSpPr/>
          <p:nvPr/>
        </p:nvSpPr>
        <p:spPr>
          <a:xfrm>
            <a:off x="453229" y="1726369"/>
            <a:ext cx="5364042" cy="4736312"/>
          </a:xfrm>
          <a:prstGeom prst="round2Diag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581075" y="206394"/>
            <a:ext cx="10502478" cy="677108"/>
          </a:xfrm>
        </p:spPr>
        <p:txBody>
          <a:bodyPr/>
          <a:lstStyle/>
          <a:p>
            <a:r>
              <a:rPr lang="en-AU"/>
              <a:t>Tendering Rules (continued)</a:t>
            </a:r>
          </a:p>
        </p:txBody>
      </p:sp>
      <p:sp>
        <p:nvSpPr>
          <p:cNvPr id="77" name="Rectangle 76">
            <a:extLst>
              <a:ext uri="{FF2B5EF4-FFF2-40B4-BE49-F238E27FC236}">
                <a16:creationId xmlns:a16="http://schemas.microsoft.com/office/drawing/2014/main" id="{A01CA530-9F44-B3F3-640D-0AB2902B677B}"/>
              </a:ext>
            </a:extLst>
          </p:cNvPr>
          <p:cNvSpPr/>
          <p:nvPr/>
        </p:nvSpPr>
        <p:spPr>
          <a:xfrm>
            <a:off x="737100" y="1915518"/>
            <a:ext cx="5080171" cy="4211474"/>
          </a:xfrm>
          <a:prstGeom prst="rect">
            <a:avLst/>
          </a:prstGeom>
        </p:spPr>
        <p:txBody>
          <a:bodyPr wrap="square" lIns="0" tIns="0" rIns="0" bIns="0" anchor="t">
            <a:spAutoFit/>
          </a:bodyPr>
          <a:lstStyle/>
          <a:p>
            <a:pPr>
              <a:lnSpc>
                <a:spcPct val="115000"/>
              </a:lnSpc>
            </a:pPr>
            <a:r>
              <a:rPr lang="en-AU" sz="2000" dirty="0">
                <a:ea typeface="Calibri"/>
                <a:cs typeface="Arial"/>
              </a:rPr>
              <a:t>Subject to meeting the </a:t>
            </a:r>
            <a:r>
              <a:rPr lang="en-AU" sz="2000" b="1" dirty="0">
                <a:ea typeface="Calibri"/>
                <a:cs typeface="Arial"/>
              </a:rPr>
              <a:t>criteria</a:t>
            </a:r>
            <a:r>
              <a:rPr lang="en-AU" sz="2000" dirty="0">
                <a:ea typeface="Calibri"/>
                <a:cs typeface="Arial"/>
              </a:rPr>
              <a:t>, a Group Respondent or a Respondent with a Subcontracting arrangement may submit one tender for:</a:t>
            </a:r>
          </a:p>
          <a:p>
            <a:pPr>
              <a:lnSpc>
                <a:spcPct val="115000"/>
              </a:lnSpc>
            </a:pPr>
            <a:r>
              <a:rPr lang="en-AU" sz="2000" dirty="0">
                <a:ea typeface="Calibri"/>
                <a:cs typeface="Arial"/>
              </a:rPr>
              <a:t> </a:t>
            </a:r>
          </a:p>
          <a:p>
            <a:pPr marL="342900" lvl="1" indent="-342900">
              <a:lnSpc>
                <a:spcPct val="115000"/>
              </a:lnSpc>
              <a:buFont typeface="Wingdings"/>
              <a:buChar char="Ø"/>
            </a:pPr>
            <a:r>
              <a:rPr lang="en-AU" sz="2000" dirty="0">
                <a:ea typeface="Calibri" panose="020F0502020204030204" pitchFamily="34" charset="0"/>
                <a:cs typeface="Arial"/>
              </a:rPr>
              <a:t>Specific Cohort Provider and All Cohorts Provider Services for the same ESA; or</a:t>
            </a:r>
          </a:p>
          <a:p>
            <a:pPr marL="342900" lvl="1" indent="-342900">
              <a:lnSpc>
                <a:spcPct val="115000"/>
              </a:lnSpc>
              <a:buFont typeface="Wingdings"/>
              <a:buChar char="Ø"/>
            </a:pPr>
            <a:r>
              <a:rPr lang="en-AU" sz="2000" kern="100" dirty="0">
                <a:cs typeface="Times New Roman" panose="02020603050405020304" pitchFamily="18" charset="0"/>
              </a:rPr>
              <a:t>an All Cohorts Provider and to provide one or more Specific Cohort Provider Services in multiple ESAs</a:t>
            </a:r>
            <a:endParaRPr lang="en-AU" sz="2000" dirty="0">
              <a:ea typeface="Calibri" panose="020F0502020204030204" pitchFamily="34" charset="0"/>
              <a:cs typeface="Arial"/>
            </a:endParaRPr>
          </a:p>
          <a:p>
            <a:pPr marL="342900" lvl="1" indent="-342900">
              <a:lnSpc>
                <a:spcPct val="115000"/>
              </a:lnSpc>
              <a:buFont typeface="Wingdings"/>
              <a:buChar char="Ø"/>
            </a:pPr>
            <a:r>
              <a:rPr lang="en-AU" sz="2000" dirty="0">
                <a:cs typeface="Arial" panose="020B0604020202020204" pitchFamily="34" charset="0"/>
              </a:rPr>
              <a:t>for Specific Cohort Provider Services for different ESAs for different cohorts</a:t>
            </a:r>
            <a:endParaRPr lang="en-AU" sz="2000" dirty="0">
              <a:ea typeface="Tahoma"/>
              <a:cs typeface="Arial" panose="020B0604020202020204" pitchFamily="34" charset="0"/>
            </a:endParaRPr>
          </a:p>
        </p:txBody>
      </p:sp>
      <p:sp>
        <p:nvSpPr>
          <p:cNvPr id="78" name="TextBox 77">
            <a:extLst>
              <a:ext uri="{FF2B5EF4-FFF2-40B4-BE49-F238E27FC236}">
                <a16:creationId xmlns:a16="http://schemas.microsoft.com/office/drawing/2014/main" id="{BCB16E6B-807F-F2BB-B104-BBE554169B0E}"/>
              </a:ext>
            </a:extLst>
          </p:cNvPr>
          <p:cNvSpPr txBox="1"/>
          <p:nvPr/>
        </p:nvSpPr>
        <p:spPr>
          <a:xfrm>
            <a:off x="582374" y="1178697"/>
            <a:ext cx="9836275" cy="410433"/>
          </a:xfrm>
          <a:prstGeom prst="rect">
            <a:avLst/>
          </a:prstGeom>
          <a:noFill/>
        </p:spPr>
        <p:txBody>
          <a:bodyPr wrap="square">
            <a:spAutoFit/>
          </a:bodyPr>
          <a:lstStyle/>
          <a:p>
            <a:pPr>
              <a:lnSpc>
                <a:spcPct val="115000"/>
              </a:lnSpc>
            </a:pPr>
            <a:r>
              <a:rPr lang="en-AU" sz="2000">
                <a:ea typeface="Calibri" panose="020F0502020204030204" pitchFamily="34" charset="0"/>
                <a:cs typeface="Arial" panose="020B0604020202020204" pitchFamily="34" charset="0"/>
              </a:rPr>
              <a:t>Exceptions: </a:t>
            </a:r>
            <a:r>
              <a:rPr lang="en-AU" sz="2000" b="1">
                <a:ea typeface="Calibri" panose="020F0502020204030204" pitchFamily="34" charset="0"/>
                <a:cs typeface="Arial" panose="020B0604020202020204" pitchFamily="34" charset="0"/>
              </a:rPr>
              <a:t>Group Respondents </a:t>
            </a:r>
            <a:r>
              <a:rPr lang="en-AU" sz="2000">
                <a:ea typeface="Calibri" panose="020F0502020204030204" pitchFamily="34" charset="0"/>
                <a:cs typeface="Arial" panose="020B0604020202020204" pitchFamily="34" charset="0"/>
              </a:rPr>
              <a:t>and </a:t>
            </a:r>
            <a:r>
              <a:rPr lang="en-AU" sz="2000" b="1">
                <a:ea typeface="Calibri" panose="020F0502020204030204" pitchFamily="34" charset="0"/>
                <a:cs typeface="Arial" panose="020B0604020202020204" pitchFamily="34" charset="0"/>
              </a:rPr>
              <a:t>Subcontracting</a:t>
            </a:r>
            <a:r>
              <a:rPr lang="en-AU" sz="2000">
                <a:ea typeface="Calibri" panose="020F0502020204030204" pitchFamily="34" charset="0"/>
                <a:cs typeface="Arial" panose="020B0604020202020204" pitchFamily="34" charset="0"/>
              </a:rPr>
              <a:t> arrangements</a:t>
            </a:r>
          </a:p>
        </p:txBody>
      </p:sp>
      <p:sp>
        <p:nvSpPr>
          <p:cNvPr id="84" name="TextBox 83">
            <a:extLst>
              <a:ext uri="{FF2B5EF4-FFF2-40B4-BE49-F238E27FC236}">
                <a16:creationId xmlns:a16="http://schemas.microsoft.com/office/drawing/2014/main" id="{FB646319-3BDD-357A-E8CB-1A7DB3D41412}"/>
              </a:ext>
            </a:extLst>
          </p:cNvPr>
          <p:cNvSpPr txBox="1"/>
          <p:nvPr/>
        </p:nvSpPr>
        <p:spPr>
          <a:xfrm>
            <a:off x="6383548" y="2103728"/>
            <a:ext cx="4775200" cy="1426481"/>
          </a:xfrm>
          <a:prstGeom prst="rect">
            <a:avLst/>
          </a:prstGeom>
          <a:noFill/>
        </p:spPr>
        <p:txBody>
          <a:bodyPr wrap="square" lIns="91440" tIns="45720" rIns="91440" bIns="45720" anchor="t">
            <a:spAutoFit/>
          </a:bodyPr>
          <a:lstStyle/>
          <a:p>
            <a:pPr marR="0" lvl="0" algn="l" defTabSz="914400" rtl="0" eaLnBrk="1" fontAlgn="auto" latinLnBrk="0" hangingPunct="1">
              <a:lnSpc>
                <a:spcPct val="110000"/>
              </a:lnSpc>
              <a:spcBef>
                <a:spcPts val="1200"/>
              </a:spcBef>
              <a:spcAft>
                <a:spcPts val="0"/>
              </a:spcAft>
              <a:buClrTx/>
              <a:buSzTx/>
              <a:tabLst/>
              <a:defRPr/>
            </a:pPr>
            <a:r>
              <a:rPr lang="en-AU" sz="2000">
                <a:ea typeface="Calibri" panose="020F0502020204030204" pitchFamily="34" charset="0"/>
              </a:rPr>
              <a:t>A</a:t>
            </a:r>
            <a:r>
              <a:rPr lang="en-AU" sz="2000">
                <a:effectLst/>
                <a:ea typeface="Calibri" panose="020F0502020204030204" pitchFamily="34" charset="0"/>
              </a:rPr>
              <a:t> Respondent </a:t>
            </a:r>
            <a:r>
              <a:rPr lang="en-AU" sz="2000" b="1">
                <a:effectLst/>
                <a:ea typeface="Calibri" panose="020F0502020204030204" pitchFamily="34" charset="0"/>
              </a:rPr>
              <a:t>must not</a:t>
            </a:r>
            <a:r>
              <a:rPr lang="en-AU" sz="2000">
                <a:effectLst/>
                <a:ea typeface="Calibri" panose="020F0502020204030204" pitchFamily="34" charset="0"/>
              </a:rPr>
              <a:t> compete against itself within a single ESA by submitting alternative Tenders except in limited circumstances</a:t>
            </a:r>
            <a:endParaRPr kumimoji="0" lang="en-AU" sz="2000" b="0" i="0" u="none" strike="noStrike" kern="1200" cap="none" spc="0" normalizeH="0" baseline="0" noProof="0">
              <a:ln>
                <a:noFill/>
              </a:ln>
              <a:solidFill>
                <a:sysClr val="windowText" lastClr="000000"/>
              </a:solidFill>
              <a:effectLst/>
              <a:highlight>
                <a:srgbClr val="FFFF00"/>
              </a:highlight>
              <a:uLnTx/>
              <a:uFillTx/>
              <a:ea typeface="+mn-ea"/>
              <a:cs typeface="Arial"/>
            </a:endParaRPr>
          </a:p>
        </p:txBody>
      </p:sp>
    </p:spTree>
    <p:extLst>
      <p:ext uri="{BB962C8B-B14F-4D97-AF65-F5344CB8AC3E}">
        <p14:creationId xmlns:p14="http://schemas.microsoft.com/office/powerpoint/2010/main" val="1032393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D82BF-6669-3560-291C-2B6019F27B6B}"/>
              </a:ext>
            </a:extLst>
          </p:cNvPr>
          <p:cNvSpPr>
            <a:spLocks noGrp="1"/>
          </p:cNvSpPr>
          <p:nvPr>
            <p:ph type="title"/>
          </p:nvPr>
        </p:nvSpPr>
        <p:spPr>
          <a:xfrm>
            <a:off x="614060" y="268717"/>
            <a:ext cx="10502478" cy="677108"/>
          </a:xfrm>
        </p:spPr>
        <p:txBody>
          <a:bodyPr/>
          <a:lstStyle/>
          <a:p>
            <a:r>
              <a:rPr lang="en-US">
                <a:ea typeface="+mj-lt"/>
                <a:cs typeface="+mj-lt"/>
              </a:rPr>
              <a:t>Financial viability and other checks </a:t>
            </a:r>
            <a:endParaRPr lang="en-US"/>
          </a:p>
        </p:txBody>
      </p:sp>
      <p:sp>
        <p:nvSpPr>
          <p:cNvPr id="6" name="Graphic 2">
            <a:extLst>
              <a:ext uri="{FF2B5EF4-FFF2-40B4-BE49-F238E27FC236}">
                <a16:creationId xmlns:a16="http://schemas.microsoft.com/office/drawing/2014/main" id="{63429A6C-AE58-2654-969D-CE3CCD1B9A34}"/>
              </a:ext>
            </a:extLst>
          </p:cNvPr>
          <p:cNvSpPr/>
          <p:nvPr/>
        </p:nvSpPr>
        <p:spPr>
          <a:xfrm>
            <a:off x="5584864" y="3326316"/>
            <a:ext cx="4195167" cy="3193215"/>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1"/>
          </a:lnRef>
          <a:fillRef idx="3">
            <a:schemeClr val="accent1"/>
          </a:fillRef>
          <a:effectRef idx="3">
            <a:schemeClr val="accent1"/>
          </a:effectRef>
          <a:fontRef idx="minor">
            <a:schemeClr val="lt1"/>
          </a:fontRef>
        </p:style>
        <p:txBody>
          <a:bodyPr lIns="36000" rIns="36000" rtlCol="0" anchor="ctr"/>
          <a:lstStyle/>
          <a:p>
            <a:pPr algn="ctr" defTabSz="914349">
              <a:lnSpc>
                <a:spcPct val="90000"/>
              </a:lnSpc>
              <a:spcAft>
                <a:spcPts val="300"/>
              </a:spcAft>
              <a:defRPr/>
            </a:pPr>
            <a:r>
              <a:rPr lang="en-US" sz="3600">
                <a:ea typeface="+mn-lt"/>
                <a:cs typeface="+mn-lt"/>
              </a:rPr>
              <a:t>Credentials </a:t>
            </a:r>
          </a:p>
          <a:p>
            <a:pPr algn="ctr" defTabSz="914349">
              <a:lnSpc>
                <a:spcPct val="90000"/>
              </a:lnSpc>
              <a:spcAft>
                <a:spcPts val="300"/>
              </a:spcAft>
              <a:defRPr/>
            </a:pPr>
            <a:r>
              <a:rPr lang="en-US" sz="3600">
                <a:ea typeface="+mn-lt"/>
                <a:cs typeface="+mn-lt"/>
              </a:rPr>
              <a:t>check</a:t>
            </a:r>
            <a:r>
              <a:rPr lang="en-US" sz="3600"/>
              <a:t>s</a:t>
            </a:r>
            <a:endParaRPr kumimoji="0" lang="en-AU" sz="4000" b="0" i="0" u="none" strike="noStrike" kern="1200" cap="none" spc="0" normalizeH="0" baseline="0" noProof="0">
              <a:ln>
                <a:noFill/>
              </a:ln>
              <a:effectLst/>
              <a:uLnTx/>
              <a:uFillTx/>
              <a:ea typeface="+mn-ea"/>
              <a:cs typeface="+mn-cs"/>
            </a:endParaRPr>
          </a:p>
        </p:txBody>
      </p:sp>
      <p:sp>
        <p:nvSpPr>
          <p:cNvPr id="11" name="Graphic 2">
            <a:extLst>
              <a:ext uri="{FF2B5EF4-FFF2-40B4-BE49-F238E27FC236}">
                <a16:creationId xmlns:a16="http://schemas.microsoft.com/office/drawing/2014/main" id="{85388C0D-7DCA-A029-C15A-64DCED4B3925}"/>
              </a:ext>
            </a:extLst>
          </p:cNvPr>
          <p:cNvSpPr/>
          <p:nvPr/>
        </p:nvSpPr>
        <p:spPr>
          <a:xfrm>
            <a:off x="1611064" y="1169789"/>
            <a:ext cx="4195167" cy="3193215"/>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2"/>
          </a:lnRef>
          <a:fillRef idx="3">
            <a:schemeClr val="accent2"/>
          </a:fillRef>
          <a:effectRef idx="3">
            <a:schemeClr val="accent2"/>
          </a:effectRef>
          <a:fontRef idx="minor">
            <a:schemeClr val="lt1"/>
          </a:fontRef>
        </p:style>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Financial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viability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sz="3200"/>
              <a:t>information </a:t>
            </a:r>
          </a:p>
          <a:p>
            <a:pPr marL="0" marR="0" lvl="0" indent="0" algn="ctr" defTabSz="914349" rtl="0" eaLnBrk="1" fontAlgn="auto" latinLnBrk="0" hangingPunct="1">
              <a:lnSpc>
                <a:spcPct val="90000"/>
              </a:lnSpc>
              <a:spcBef>
                <a:spcPts val="0"/>
              </a:spcBef>
              <a:spcAft>
                <a:spcPts val="300"/>
              </a:spcAft>
              <a:buClrTx/>
              <a:buSzTx/>
              <a:buFontTx/>
              <a:buNone/>
              <a:tabLst/>
              <a:defRPr/>
            </a:pPr>
            <a:endParaRPr kumimoji="0" lang="en-AU" sz="2000" b="0" i="0" u="none" strike="noStrike" kern="1200" cap="none" spc="0" normalizeH="0" baseline="0" noProof="0">
              <a:ln>
                <a:noFill/>
              </a:ln>
              <a:effectLst/>
              <a:uLnTx/>
              <a:uFillTx/>
              <a:ea typeface="+mn-ea"/>
              <a:cs typeface="+mn-cs"/>
            </a:endParaRPr>
          </a:p>
        </p:txBody>
      </p:sp>
    </p:spTree>
    <p:extLst>
      <p:ext uri="{BB962C8B-B14F-4D97-AF65-F5344CB8AC3E}">
        <p14:creationId xmlns:p14="http://schemas.microsoft.com/office/powerpoint/2010/main" val="23130499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385653" y="238431"/>
            <a:ext cx="10502478" cy="677108"/>
          </a:xfrm>
        </p:spPr>
        <p:txBody>
          <a:bodyPr/>
          <a:lstStyle/>
          <a:p>
            <a:r>
              <a:rPr lang="en-AU">
                <a:ea typeface="+mj-lt"/>
                <a:cs typeface="+mj-lt"/>
              </a:rPr>
              <a:t>Legal and other matters</a:t>
            </a:r>
            <a:endParaRPr lang="en-US"/>
          </a:p>
        </p:txBody>
      </p:sp>
      <p:sp>
        <p:nvSpPr>
          <p:cNvPr id="5" name="Graphic 2">
            <a:extLst>
              <a:ext uri="{FF2B5EF4-FFF2-40B4-BE49-F238E27FC236}">
                <a16:creationId xmlns:a16="http://schemas.microsoft.com/office/drawing/2014/main" id="{C00C2554-FE2C-F9BE-999C-4891FDD2C32A}"/>
              </a:ext>
            </a:extLst>
          </p:cNvPr>
          <p:cNvSpPr/>
          <p:nvPr/>
        </p:nvSpPr>
        <p:spPr>
          <a:xfrm>
            <a:off x="603673" y="1247281"/>
            <a:ext cx="3420252" cy="2612029"/>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2"/>
          </a:lnRef>
          <a:fillRef idx="3">
            <a:schemeClr val="accent2"/>
          </a:fillRef>
          <a:effectRef idx="3">
            <a:schemeClr val="accent2"/>
          </a:effectRef>
          <a:fontRef idx="minor">
            <a:schemeClr val="lt1"/>
          </a:fontRef>
        </p:style>
        <p:txBody>
          <a:bodyPr lIns="36000" tIns="45720" rIns="36000" bIns="45720" rtlCol="0" anchor="ctr"/>
          <a:lstStyle/>
          <a:p>
            <a:pPr algn="ctr" defTabSz="914349">
              <a:lnSpc>
                <a:spcPct val="90000"/>
              </a:lnSpc>
              <a:spcAft>
                <a:spcPts val="300"/>
              </a:spcAft>
              <a:defRPr/>
            </a:pPr>
            <a:r>
              <a:rPr lang="en-US" sz="2400"/>
              <a:t>Conditions</a:t>
            </a:r>
          </a:p>
          <a:p>
            <a:pPr algn="ctr" defTabSz="914349">
              <a:lnSpc>
                <a:spcPct val="90000"/>
              </a:lnSpc>
              <a:spcAft>
                <a:spcPts val="300"/>
              </a:spcAft>
              <a:defRPr/>
            </a:pPr>
            <a:r>
              <a:rPr lang="en-US" sz="2400"/>
              <a:t>of Lodgment</a:t>
            </a:r>
            <a:endParaRPr lang="en-US" sz="2400">
              <a:ea typeface="Tahoma"/>
              <a:cs typeface="Tahoma"/>
            </a:endParaRPr>
          </a:p>
        </p:txBody>
      </p:sp>
      <p:sp>
        <p:nvSpPr>
          <p:cNvPr id="7" name="Graphic 2">
            <a:extLst>
              <a:ext uri="{FF2B5EF4-FFF2-40B4-BE49-F238E27FC236}">
                <a16:creationId xmlns:a16="http://schemas.microsoft.com/office/drawing/2014/main" id="{9B130751-492C-F656-2D75-AC83602F238E}"/>
              </a:ext>
            </a:extLst>
          </p:cNvPr>
          <p:cNvSpPr/>
          <p:nvPr/>
        </p:nvSpPr>
        <p:spPr>
          <a:xfrm>
            <a:off x="5326558" y="1259876"/>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ea typeface="+mn-lt"/>
                <a:cs typeface="+mn-lt"/>
              </a:rPr>
              <a:t>Indigenous</a:t>
            </a:r>
          </a:p>
          <a:p>
            <a:pPr algn="ctr" defTabSz="914349">
              <a:lnSpc>
                <a:spcPct val="90000"/>
              </a:lnSpc>
              <a:spcAft>
                <a:spcPts val="300"/>
              </a:spcAft>
              <a:defRPr/>
            </a:pPr>
            <a:r>
              <a:rPr lang="en-US" sz="2400">
                <a:ea typeface="+mn-lt"/>
                <a:cs typeface="+mn-lt"/>
              </a:rPr>
              <a:t>Procurement Policy</a:t>
            </a:r>
            <a:endParaRPr lang="en-US" sz="2400" b="0" i="0" u="none" strike="noStrike" kern="1200" cap="none" spc="0" normalizeH="0" baseline="0" noProof="0">
              <a:ln>
                <a:noFill/>
              </a:ln>
              <a:effectLst/>
              <a:uLnTx/>
              <a:uFillTx/>
              <a:ea typeface="Tahoma"/>
              <a:cs typeface="Tahoma"/>
            </a:endParaRPr>
          </a:p>
        </p:txBody>
      </p:sp>
      <p:sp>
        <p:nvSpPr>
          <p:cNvPr id="8" name="Graphic 2">
            <a:extLst>
              <a:ext uri="{FF2B5EF4-FFF2-40B4-BE49-F238E27FC236}">
                <a16:creationId xmlns:a16="http://schemas.microsoft.com/office/drawing/2014/main" id="{00885011-547B-4937-F011-B720CA7D773B}"/>
              </a:ext>
            </a:extLst>
          </p:cNvPr>
          <p:cNvSpPr/>
          <p:nvPr/>
        </p:nvSpPr>
        <p:spPr>
          <a:xfrm>
            <a:off x="2898490" y="3868756"/>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accent3">
              <a:lumMod val="75000"/>
            </a:schemeClr>
          </a:solidFill>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ea typeface="+mn-lt"/>
                <a:cs typeface="+mn-lt"/>
              </a:rPr>
              <a:t>Legal and</a:t>
            </a:r>
            <a:endParaRPr lang="en-US">
              <a:ea typeface="+mn-lt"/>
              <a:cs typeface="+mn-lt"/>
            </a:endParaRPr>
          </a:p>
          <a:p>
            <a:pPr algn="ctr" defTabSz="914349">
              <a:lnSpc>
                <a:spcPct val="90000"/>
              </a:lnSpc>
              <a:spcAft>
                <a:spcPts val="300"/>
              </a:spcAft>
              <a:defRPr/>
            </a:pPr>
            <a:r>
              <a:rPr lang="en-US" sz="2400">
                <a:ea typeface="+mn-lt"/>
                <a:cs typeface="+mn-lt"/>
              </a:rPr>
              <a:t> Commonwealth Policy requirements</a:t>
            </a:r>
            <a:endParaRPr lang="en-US">
              <a:ea typeface="Tahoma"/>
              <a:cs typeface="Tahoma"/>
            </a:endParaRPr>
          </a:p>
        </p:txBody>
      </p:sp>
      <p:sp>
        <p:nvSpPr>
          <p:cNvPr id="9" name="Graphic 2">
            <a:extLst>
              <a:ext uri="{FF2B5EF4-FFF2-40B4-BE49-F238E27FC236}">
                <a16:creationId xmlns:a16="http://schemas.microsoft.com/office/drawing/2014/main" id="{C3885CA4-8C7E-732C-9707-F556FFA99BB1}"/>
              </a:ext>
            </a:extLst>
          </p:cNvPr>
          <p:cNvSpPr/>
          <p:nvPr/>
        </p:nvSpPr>
        <p:spPr>
          <a:xfrm>
            <a:off x="7819201" y="3868756"/>
            <a:ext cx="3588151" cy="259911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accent3">
              <a:lumMod val="50000"/>
            </a:schemeClr>
          </a:solidFill>
          <a:ln/>
        </p:spPr>
        <p:style>
          <a:lnRef idx="0">
            <a:schemeClr val="accent1"/>
          </a:lnRef>
          <a:fillRef idx="3">
            <a:schemeClr val="accent1"/>
          </a:fillRef>
          <a:effectRef idx="3">
            <a:schemeClr val="accent1"/>
          </a:effectRef>
          <a:fontRef idx="minor">
            <a:schemeClr val="lt1"/>
          </a:fontRef>
        </p:style>
        <p:txBody>
          <a:bodyPr lIns="36000" tIns="45720" rIns="36000" bIns="45720" rtlCol="0" anchor="ctr"/>
          <a:lstStyle/>
          <a:p>
            <a:pPr algn="ctr" defTabSz="914349">
              <a:lnSpc>
                <a:spcPct val="90000"/>
              </a:lnSpc>
              <a:spcAft>
                <a:spcPts val="300"/>
              </a:spcAft>
              <a:defRPr/>
            </a:pPr>
            <a:r>
              <a:rPr lang="en-US" sz="2400">
                <a:ea typeface="+mn-lt"/>
                <a:cs typeface="+mn-lt"/>
              </a:rPr>
              <a:t>Probity</a:t>
            </a:r>
            <a:endParaRPr lang="en-US"/>
          </a:p>
        </p:txBody>
      </p:sp>
    </p:spTree>
    <p:extLst>
      <p:ext uri="{BB962C8B-B14F-4D97-AF65-F5344CB8AC3E}">
        <p14:creationId xmlns:p14="http://schemas.microsoft.com/office/powerpoint/2010/main" val="3837188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Right 2">
            <a:extLst>
              <a:ext uri="{FF2B5EF4-FFF2-40B4-BE49-F238E27FC236}">
                <a16:creationId xmlns:a16="http://schemas.microsoft.com/office/drawing/2014/main" id="{B2C499F8-EB46-F66B-CAE8-94C9BA642EB5}"/>
              </a:ext>
            </a:extLst>
          </p:cNvPr>
          <p:cNvSpPr/>
          <p:nvPr/>
        </p:nvSpPr>
        <p:spPr>
          <a:xfrm>
            <a:off x="37521" y="746004"/>
            <a:ext cx="12138289" cy="161255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413040" y="223143"/>
            <a:ext cx="5413868" cy="638363"/>
          </a:xfrm>
        </p:spPr>
        <p:txBody>
          <a:bodyPr/>
          <a:lstStyle/>
          <a:p>
            <a:r>
              <a:rPr lang="en-AU"/>
              <a:t>Procurement Process</a:t>
            </a:r>
            <a:endParaRPr lang="en-US"/>
          </a:p>
        </p:txBody>
      </p:sp>
      <p:grpSp>
        <p:nvGrpSpPr>
          <p:cNvPr id="7" name="Group 6">
            <a:extLst>
              <a:ext uri="{FF2B5EF4-FFF2-40B4-BE49-F238E27FC236}">
                <a16:creationId xmlns:a16="http://schemas.microsoft.com/office/drawing/2014/main" id="{FE622895-59EB-9949-B39C-1F9BE279B1AD}"/>
              </a:ext>
            </a:extLst>
          </p:cNvPr>
          <p:cNvGrpSpPr/>
          <p:nvPr/>
        </p:nvGrpSpPr>
        <p:grpSpPr>
          <a:xfrm>
            <a:off x="6081089" y="1332634"/>
            <a:ext cx="1803215" cy="4008189"/>
            <a:chOff x="4996208" y="1655515"/>
            <a:chExt cx="1803215" cy="4008189"/>
          </a:xfrm>
        </p:grpSpPr>
        <p:cxnSp>
          <p:nvCxnSpPr>
            <p:cNvPr id="10" name="Straight Arrow Connector 9">
              <a:extLst>
                <a:ext uri="{FF2B5EF4-FFF2-40B4-BE49-F238E27FC236}">
                  <a16:creationId xmlns:a16="http://schemas.microsoft.com/office/drawing/2014/main" id="{A2F7175B-22B2-DA65-18C1-7FBA50CD9BA9}"/>
                </a:ext>
              </a:extLst>
            </p:cNvPr>
            <p:cNvCxnSpPr>
              <a:cxnSpLocks/>
            </p:cNvCxnSpPr>
            <p:nvPr/>
          </p:nvCxnSpPr>
          <p:spPr>
            <a:xfrm flipH="1">
              <a:off x="5840746" y="1721142"/>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6" name="Rectangle: Rounded Corners 65">
              <a:extLst>
                <a:ext uri="{FF2B5EF4-FFF2-40B4-BE49-F238E27FC236}">
                  <a16:creationId xmlns:a16="http://schemas.microsoft.com/office/drawing/2014/main" id="{ECC8BB76-585B-1A80-AC57-D5BE8393638F}"/>
                </a:ext>
              </a:extLst>
            </p:cNvPr>
            <p:cNvSpPr/>
            <p:nvPr/>
          </p:nvSpPr>
          <p:spPr>
            <a:xfrm>
              <a:off x="4996240"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a:solidFill>
                    <a:schemeClr val="accent6"/>
                  </a:solidFill>
                  <a:ea typeface="Tahoma"/>
                  <a:cs typeface="Tahoma"/>
                </a:rPr>
                <a:t>March 2025</a:t>
              </a:r>
              <a:endParaRPr lang="en-US"/>
            </a:p>
          </p:txBody>
        </p:sp>
        <p:sp>
          <p:nvSpPr>
            <p:cNvPr id="71" name="Rectangle: Rounded Corners 70">
              <a:extLst>
                <a:ext uri="{FF2B5EF4-FFF2-40B4-BE49-F238E27FC236}">
                  <a16:creationId xmlns:a16="http://schemas.microsoft.com/office/drawing/2014/main" id="{19395526-2C4F-08EC-1776-B9A972711863}"/>
                </a:ext>
              </a:extLst>
            </p:cNvPr>
            <p:cNvSpPr/>
            <p:nvPr/>
          </p:nvSpPr>
          <p:spPr>
            <a:xfrm>
              <a:off x="4996208" y="2756108"/>
              <a:ext cx="1714492"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Notification of tender outcomes  </a:t>
              </a:r>
              <a:endParaRPr lang="en-US" sz="1600">
                <a:latin typeface="Tahoma"/>
                <a:ea typeface="Tahoma"/>
                <a:cs typeface="Tahoma"/>
              </a:endParaRPr>
            </a:p>
          </p:txBody>
        </p:sp>
      </p:grpSp>
      <p:grpSp>
        <p:nvGrpSpPr>
          <p:cNvPr id="11" name="Group 10">
            <a:extLst>
              <a:ext uri="{FF2B5EF4-FFF2-40B4-BE49-F238E27FC236}">
                <a16:creationId xmlns:a16="http://schemas.microsoft.com/office/drawing/2014/main" id="{7B7C7D65-4646-D219-249A-B2F9ADA20A34}"/>
              </a:ext>
            </a:extLst>
          </p:cNvPr>
          <p:cNvGrpSpPr/>
          <p:nvPr/>
        </p:nvGrpSpPr>
        <p:grpSpPr>
          <a:xfrm>
            <a:off x="4089309" y="1332634"/>
            <a:ext cx="1803183" cy="4008189"/>
            <a:chOff x="2681546" y="1655515"/>
            <a:chExt cx="1803183" cy="4008189"/>
          </a:xfrm>
        </p:grpSpPr>
        <p:cxnSp>
          <p:nvCxnSpPr>
            <p:cNvPr id="9" name="Straight Arrow Connector 8">
              <a:extLst>
                <a:ext uri="{FF2B5EF4-FFF2-40B4-BE49-F238E27FC236}">
                  <a16:creationId xmlns:a16="http://schemas.microsoft.com/office/drawing/2014/main" id="{9BD9D507-057F-0420-8449-1ACC5E420F1C}"/>
                </a:ext>
              </a:extLst>
            </p:cNvPr>
            <p:cNvCxnSpPr>
              <a:cxnSpLocks/>
            </p:cNvCxnSpPr>
            <p:nvPr/>
          </p:nvCxnSpPr>
          <p:spPr>
            <a:xfrm flipH="1">
              <a:off x="3539954" y="1721141"/>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4" name="Rectangle: Rounded Corners 63">
              <a:extLst>
                <a:ext uri="{FF2B5EF4-FFF2-40B4-BE49-F238E27FC236}">
                  <a16:creationId xmlns:a16="http://schemas.microsoft.com/office/drawing/2014/main" id="{A31F7C14-E5C0-5CB7-0BD0-09ED2F0957D5}"/>
                </a:ext>
              </a:extLst>
            </p:cNvPr>
            <p:cNvSpPr/>
            <p:nvPr/>
          </p:nvSpPr>
          <p:spPr>
            <a:xfrm>
              <a:off x="2681546"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30/10/2024</a:t>
              </a:r>
            </a:p>
          </p:txBody>
        </p:sp>
        <p:sp>
          <p:nvSpPr>
            <p:cNvPr id="72" name="Rectangle: Rounded Corners 71">
              <a:extLst>
                <a:ext uri="{FF2B5EF4-FFF2-40B4-BE49-F238E27FC236}">
                  <a16:creationId xmlns:a16="http://schemas.microsoft.com/office/drawing/2014/main" id="{14657CE1-F31C-93D2-78CE-CD58E9E5D033}"/>
                </a:ext>
              </a:extLst>
            </p:cNvPr>
            <p:cNvSpPr/>
            <p:nvPr/>
          </p:nvSpPr>
          <p:spPr>
            <a:xfrm>
              <a:off x="2684383"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Tender Closes at 12 noon AEDT.</a:t>
              </a:r>
              <a:endParaRPr lang="en-US" sz="1600">
                <a:latin typeface="Tahoma"/>
                <a:ea typeface="Tahoma"/>
                <a:cs typeface="Tahoma"/>
              </a:endParaRPr>
            </a:p>
            <a:p>
              <a:pPr algn="ctr"/>
              <a:endParaRPr lang="en-US" sz="1600">
                <a:solidFill>
                  <a:srgbClr val="000000"/>
                </a:solidFill>
                <a:latin typeface="Tahoma"/>
                <a:ea typeface="Tahoma"/>
                <a:cs typeface="Tahoma"/>
              </a:endParaRPr>
            </a:p>
            <a:p>
              <a:pPr algn="ctr"/>
              <a:r>
                <a:rPr lang="en-US" sz="1600">
                  <a:solidFill>
                    <a:srgbClr val="000000"/>
                  </a:solidFill>
                  <a:latin typeface="Tahoma"/>
                  <a:ea typeface="Tahoma"/>
                  <a:cs typeface="Tahoma"/>
                </a:rPr>
                <a:t>Tenders must be lodged via AusTender in the format described.</a:t>
              </a:r>
            </a:p>
            <a:p>
              <a:pPr algn="ctr"/>
              <a:endParaRPr lang="en-US" sz="1600">
                <a:solidFill>
                  <a:srgbClr val="000000"/>
                </a:solidFill>
                <a:latin typeface="Tahoma"/>
                <a:ea typeface="Tahoma"/>
                <a:cs typeface="Tahoma"/>
              </a:endParaRPr>
            </a:p>
          </p:txBody>
        </p:sp>
      </p:grpSp>
      <p:cxnSp>
        <p:nvCxnSpPr>
          <p:cNvPr id="14" name="Straight Arrow Connector 13">
            <a:extLst>
              <a:ext uri="{FF2B5EF4-FFF2-40B4-BE49-F238E27FC236}">
                <a16:creationId xmlns:a16="http://schemas.microsoft.com/office/drawing/2014/main" id="{EA7555AF-169C-2F25-33C0-6FE1EF32AB69}"/>
              </a:ext>
            </a:extLst>
          </p:cNvPr>
          <p:cNvCxnSpPr>
            <a:cxnSpLocks/>
          </p:cNvCxnSpPr>
          <p:nvPr/>
        </p:nvCxnSpPr>
        <p:spPr>
          <a:xfrm flipH="1">
            <a:off x="8897903" y="1401079"/>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7" name="Rectangle: Rounded Corners 66">
            <a:extLst>
              <a:ext uri="{FF2B5EF4-FFF2-40B4-BE49-F238E27FC236}">
                <a16:creationId xmlns:a16="http://schemas.microsoft.com/office/drawing/2014/main" id="{5D1B0E6D-6032-8EF9-9AB4-582E862A7775}"/>
              </a:ext>
            </a:extLst>
          </p:cNvPr>
          <p:cNvSpPr/>
          <p:nvPr/>
        </p:nvSpPr>
        <p:spPr>
          <a:xfrm>
            <a:off x="8054124" y="1332634"/>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April 2025</a:t>
            </a:r>
            <a:endParaRPr lang="en-US"/>
          </a:p>
        </p:txBody>
      </p:sp>
      <p:sp>
        <p:nvSpPr>
          <p:cNvPr id="73" name="Rectangle: Rounded Corners 72">
            <a:extLst>
              <a:ext uri="{FF2B5EF4-FFF2-40B4-BE49-F238E27FC236}">
                <a16:creationId xmlns:a16="http://schemas.microsoft.com/office/drawing/2014/main" id="{DBE1FE1C-B0D2-3282-F0ED-07E04334BC4D}"/>
              </a:ext>
            </a:extLst>
          </p:cNvPr>
          <p:cNvSpPr/>
          <p:nvPr/>
        </p:nvSpPr>
        <p:spPr>
          <a:xfrm>
            <a:off x="8049559" y="2446142"/>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Calibri"/>
              </a:rPr>
              <a:t>Transition period to the New Program commences</a:t>
            </a:r>
            <a:endParaRPr lang="en-US" sz="1600">
              <a:solidFill>
                <a:srgbClr val="FFFFFF"/>
              </a:solidFill>
              <a:latin typeface="Tahoma"/>
              <a:ea typeface="Tahoma"/>
              <a:cs typeface="Tahoma"/>
            </a:endParaRPr>
          </a:p>
        </p:txBody>
      </p:sp>
      <p:grpSp>
        <p:nvGrpSpPr>
          <p:cNvPr id="4" name="Group 3">
            <a:extLst>
              <a:ext uri="{FF2B5EF4-FFF2-40B4-BE49-F238E27FC236}">
                <a16:creationId xmlns:a16="http://schemas.microsoft.com/office/drawing/2014/main" id="{F28E75FF-6280-7709-B6E3-49EF8598BF24}"/>
              </a:ext>
            </a:extLst>
          </p:cNvPr>
          <p:cNvGrpSpPr/>
          <p:nvPr/>
        </p:nvGrpSpPr>
        <p:grpSpPr>
          <a:xfrm>
            <a:off x="2142440" y="1332634"/>
            <a:ext cx="1805884" cy="4008189"/>
            <a:chOff x="282644" y="1655515"/>
            <a:chExt cx="1805884" cy="4008189"/>
          </a:xfrm>
        </p:grpSpPr>
        <p:cxnSp>
          <p:nvCxnSpPr>
            <p:cNvPr id="8" name="Straight Arrow Connector 7">
              <a:extLst>
                <a:ext uri="{FF2B5EF4-FFF2-40B4-BE49-F238E27FC236}">
                  <a16:creationId xmlns:a16="http://schemas.microsoft.com/office/drawing/2014/main" id="{58856ABE-19AE-BF7D-891A-3E13F4C4C055}"/>
                </a:ext>
              </a:extLst>
            </p:cNvPr>
            <p:cNvCxnSpPr>
              <a:cxnSpLocks/>
            </p:cNvCxnSpPr>
            <p:nvPr/>
          </p:nvCxnSpPr>
          <p:spPr>
            <a:xfrm flipH="1">
              <a:off x="1030636" y="1682395"/>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3" name="Rectangle: Rounded Corners 62">
              <a:extLst>
                <a:ext uri="{FF2B5EF4-FFF2-40B4-BE49-F238E27FC236}">
                  <a16:creationId xmlns:a16="http://schemas.microsoft.com/office/drawing/2014/main" id="{62A02983-D007-0C5C-B9ED-E21332D5B36F}"/>
                </a:ext>
              </a:extLst>
            </p:cNvPr>
            <p:cNvSpPr/>
            <p:nvPr/>
          </p:nvSpPr>
          <p:spPr>
            <a:xfrm>
              <a:off x="285345"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23/10/2024</a:t>
              </a:r>
            </a:p>
          </p:txBody>
        </p:sp>
        <p:sp>
          <p:nvSpPr>
            <p:cNvPr id="70" name="Rectangle: Rounded Corners 69">
              <a:extLst>
                <a:ext uri="{FF2B5EF4-FFF2-40B4-BE49-F238E27FC236}">
                  <a16:creationId xmlns:a16="http://schemas.microsoft.com/office/drawing/2014/main" id="{36C3FEDF-9968-9E85-2ED4-1D7EA93DBE48}"/>
                </a:ext>
              </a:extLst>
            </p:cNvPr>
            <p:cNvSpPr/>
            <p:nvPr/>
          </p:nvSpPr>
          <p:spPr>
            <a:xfrm>
              <a:off x="282644"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Deadline for Respondents to submit RFT questions and requests for clarification is 5.00pm AEDT.</a:t>
              </a:r>
              <a:endParaRPr lang="en-US" sz="1150">
                <a:solidFill>
                  <a:srgbClr val="FFFFFF"/>
                </a:solidFill>
                <a:latin typeface="Tahoma"/>
                <a:ea typeface="Tahoma"/>
                <a:cs typeface="Tahoma"/>
              </a:endParaRPr>
            </a:p>
          </p:txBody>
        </p:sp>
      </p:grpSp>
      <p:cxnSp>
        <p:nvCxnSpPr>
          <p:cNvPr id="15" name="Straight Arrow Connector 14">
            <a:extLst>
              <a:ext uri="{FF2B5EF4-FFF2-40B4-BE49-F238E27FC236}">
                <a16:creationId xmlns:a16="http://schemas.microsoft.com/office/drawing/2014/main" id="{20CB168F-545C-87EA-2DA8-92CB01B20BE9}"/>
              </a:ext>
            </a:extLst>
          </p:cNvPr>
          <p:cNvCxnSpPr>
            <a:cxnSpLocks/>
          </p:cNvCxnSpPr>
          <p:nvPr/>
        </p:nvCxnSpPr>
        <p:spPr>
          <a:xfrm flipH="1">
            <a:off x="10875816" y="1402018"/>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2" name="Rectangle: Rounded Corners 61">
            <a:extLst>
              <a:ext uri="{FF2B5EF4-FFF2-40B4-BE49-F238E27FC236}">
                <a16:creationId xmlns:a16="http://schemas.microsoft.com/office/drawing/2014/main" id="{274883FE-5082-2D71-1CA7-934BD851B268}"/>
              </a:ext>
            </a:extLst>
          </p:cNvPr>
          <p:cNvSpPr/>
          <p:nvPr/>
        </p:nvSpPr>
        <p:spPr>
          <a:xfrm>
            <a:off x="10028070" y="1332634"/>
            <a:ext cx="1809316" cy="40110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ctr"/>
          <a:lstStyle/>
          <a:p>
            <a:pPr algn="ctr"/>
            <a:r>
              <a:rPr lang="en-US">
                <a:solidFill>
                  <a:schemeClr val="accent6"/>
                </a:solidFill>
                <a:ea typeface="Tahoma"/>
                <a:cs typeface="Tahoma"/>
              </a:rPr>
              <a:t>01/07/25</a:t>
            </a:r>
          </a:p>
        </p:txBody>
      </p:sp>
      <p:sp>
        <p:nvSpPr>
          <p:cNvPr id="74" name="Rectangle: Rounded Corners 73">
            <a:extLst>
              <a:ext uri="{FF2B5EF4-FFF2-40B4-BE49-F238E27FC236}">
                <a16:creationId xmlns:a16="http://schemas.microsoft.com/office/drawing/2014/main" id="{E45D8E53-3606-C961-C0E9-25A6A1CECCFE}"/>
              </a:ext>
            </a:extLst>
          </p:cNvPr>
          <p:cNvSpPr/>
          <p:nvPr/>
        </p:nvSpPr>
        <p:spPr>
          <a:xfrm>
            <a:off x="10028598" y="2446142"/>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a:solidFill>
                  <a:srgbClr val="000000"/>
                </a:solidFill>
                <a:latin typeface="Tahoma"/>
                <a:ea typeface="Tahoma"/>
                <a:cs typeface="Tahoma"/>
              </a:rPr>
              <a:t>New Program commences</a:t>
            </a:r>
          </a:p>
        </p:txBody>
      </p:sp>
      <p:grpSp>
        <p:nvGrpSpPr>
          <p:cNvPr id="12" name="Group 11">
            <a:extLst>
              <a:ext uri="{FF2B5EF4-FFF2-40B4-BE49-F238E27FC236}">
                <a16:creationId xmlns:a16="http://schemas.microsoft.com/office/drawing/2014/main" id="{12A81951-C12B-2ABA-3491-1B2F718CE02A}"/>
              </a:ext>
            </a:extLst>
          </p:cNvPr>
          <p:cNvGrpSpPr/>
          <p:nvPr/>
        </p:nvGrpSpPr>
        <p:grpSpPr>
          <a:xfrm>
            <a:off x="205152" y="1332633"/>
            <a:ext cx="1805884" cy="4008189"/>
            <a:chOff x="282644" y="1655515"/>
            <a:chExt cx="1805884" cy="4008189"/>
          </a:xfrm>
        </p:grpSpPr>
        <p:cxnSp>
          <p:nvCxnSpPr>
            <p:cNvPr id="13" name="Straight Arrow Connector 12">
              <a:extLst>
                <a:ext uri="{FF2B5EF4-FFF2-40B4-BE49-F238E27FC236}">
                  <a16:creationId xmlns:a16="http://schemas.microsoft.com/office/drawing/2014/main" id="{0BBF2FF3-9C23-3008-527D-6ECC5E8597B4}"/>
                </a:ext>
              </a:extLst>
            </p:cNvPr>
            <p:cNvCxnSpPr>
              <a:cxnSpLocks/>
            </p:cNvCxnSpPr>
            <p:nvPr/>
          </p:nvCxnSpPr>
          <p:spPr>
            <a:xfrm flipH="1">
              <a:off x="1030636" y="1682395"/>
              <a:ext cx="15499" cy="10435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1ADADCDA-C939-7875-FEC8-2846F67E6D0E}"/>
                </a:ext>
              </a:extLst>
            </p:cNvPr>
            <p:cNvSpPr/>
            <p:nvPr/>
          </p:nvSpPr>
          <p:spPr>
            <a:xfrm>
              <a:off x="285345" y="1655515"/>
              <a:ext cx="1803183" cy="397078"/>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a:solidFill>
                    <a:schemeClr val="accent6"/>
                  </a:solidFill>
                  <a:ea typeface="Tahoma"/>
                  <a:cs typeface="Tahoma"/>
                </a:rPr>
                <a:t>04/10/2024</a:t>
              </a:r>
              <a:endParaRPr lang="en-US"/>
            </a:p>
          </p:txBody>
        </p:sp>
        <p:sp>
          <p:nvSpPr>
            <p:cNvPr id="17" name="Rectangle: Rounded Corners 16">
              <a:extLst>
                <a:ext uri="{FF2B5EF4-FFF2-40B4-BE49-F238E27FC236}">
                  <a16:creationId xmlns:a16="http://schemas.microsoft.com/office/drawing/2014/main" id="{96FE3F1C-BFDF-6959-841E-68F199F8F12C}"/>
                </a:ext>
              </a:extLst>
            </p:cNvPr>
            <p:cNvSpPr/>
            <p:nvPr/>
          </p:nvSpPr>
          <p:spPr>
            <a:xfrm>
              <a:off x="282644" y="2756108"/>
              <a:ext cx="1724930" cy="2907596"/>
            </a:xfrm>
            <a:prstGeom prst="roundRect">
              <a:avLst/>
            </a:prstGeom>
            <a:ln/>
          </p:spPr>
          <p:style>
            <a:lnRef idx="0">
              <a:schemeClr val="accent3"/>
            </a:lnRef>
            <a:fillRef idx="3">
              <a:schemeClr val="accent3"/>
            </a:fillRef>
            <a:effectRef idx="3">
              <a:schemeClr val="accent3"/>
            </a:effectRef>
            <a:fontRef idx="minor">
              <a:schemeClr val="lt1"/>
            </a:fontRef>
          </p:style>
          <p:txBody>
            <a:bodyPr lIns="91440" tIns="45720" rIns="91440" bIns="45720" rtlCol="0" anchor="t"/>
            <a:lstStyle/>
            <a:p>
              <a:pPr algn="ctr"/>
              <a:r>
                <a:rPr lang="en-US" sz="1600" dirty="0">
                  <a:solidFill>
                    <a:srgbClr val="000000"/>
                  </a:solidFill>
                  <a:latin typeface="Tahoma"/>
                  <a:ea typeface="Tahoma"/>
                  <a:cs typeface="Tahoma"/>
                </a:rPr>
                <a:t>RFT released on AusTender website </a:t>
              </a:r>
              <a:r>
                <a:rPr lang="en-US" sz="1600" dirty="0">
                  <a:solidFill>
                    <a:srgbClr val="000000"/>
                  </a:solidFill>
                  <a:ea typeface="+mn-lt"/>
                  <a:cs typeface="+mn-lt"/>
                  <a:hlinkClick r:id="rId3"/>
                </a:rPr>
                <a:t>tenders.gov.au</a:t>
              </a:r>
              <a:endParaRPr lang="en-US" dirty="0"/>
            </a:p>
            <a:p>
              <a:pPr algn="ctr"/>
              <a:endParaRPr lang="en-US" sz="1600" dirty="0">
                <a:solidFill>
                  <a:srgbClr val="000000"/>
                </a:solidFill>
                <a:latin typeface="Tahoma"/>
                <a:ea typeface="Tahoma"/>
                <a:cs typeface="Tahoma"/>
              </a:endParaRPr>
            </a:p>
            <a:p>
              <a:pPr algn="ctr"/>
              <a:r>
                <a:rPr lang="en-US" sz="1600" dirty="0">
                  <a:solidFill>
                    <a:srgbClr val="000000"/>
                  </a:solidFill>
                  <a:latin typeface="Tahoma"/>
                  <a:ea typeface="Tahoma"/>
                  <a:cs typeface="Tahoma"/>
                </a:rPr>
                <a:t>Respondents must access and register with AusTender.</a:t>
              </a:r>
              <a:endParaRPr lang="en-US" dirty="0">
                <a:ea typeface="Tahoma"/>
                <a:cs typeface="Tahoma"/>
              </a:endParaRPr>
            </a:p>
          </p:txBody>
        </p:sp>
      </p:grpSp>
      <p:sp>
        <p:nvSpPr>
          <p:cNvPr id="18" name="Rectangle: Diagonal Corners Rounded 17">
            <a:extLst>
              <a:ext uri="{FF2B5EF4-FFF2-40B4-BE49-F238E27FC236}">
                <a16:creationId xmlns:a16="http://schemas.microsoft.com/office/drawing/2014/main" id="{3B1856B8-D292-5FB4-8CFF-501C0E194EDE}"/>
              </a:ext>
            </a:extLst>
          </p:cNvPr>
          <p:cNvSpPr/>
          <p:nvPr/>
        </p:nvSpPr>
        <p:spPr>
          <a:xfrm>
            <a:off x="1045560" y="5660187"/>
            <a:ext cx="9565133" cy="793867"/>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ea typeface="Tahoma"/>
                <a:cs typeface="Tahoma"/>
              </a:rPr>
              <a:t>All Tender questions must be submitted through the Contact Officer via </a:t>
            </a:r>
          </a:p>
          <a:p>
            <a:pPr algn="ctr"/>
            <a:r>
              <a:rPr lang="en-US" b="1">
                <a:solidFill>
                  <a:schemeClr val="bg1"/>
                </a:solidFill>
                <a:ea typeface="Tahoma"/>
                <a:cs typeface="Tahoma"/>
                <a:hlinkClick r:id="rId4">
                  <a:extLst>
                    <a:ext uri="{A12FA001-AC4F-418D-AE19-62706E023703}">
                      <ahyp:hlinkClr xmlns:ahyp="http://schemas.microsoft.com/office/drawing/2018/hyperlinkcolor" val="tx"/>
                    </a:ext>
                  </a:extLst>
                </a:hlinkClick>
              </a:rPr>
              <a:t>DE2025Purchasing@dss.gov.au</a:t>
            </a:r>
            <a:r>
              <a:rPr lang="en-US" b="1">
                <a:solidFill>
                  <a:schemeClr val="bg1"/>
                </a:solidFill>
                <a:ea typeface="Tahoma"/>
                <a:cs typeface="Tahoma"/>
              </a:rPr>
              <a:t> </a:t>
            </a:r>
          </a:p>
        </p:txBody>
      </p:sp>
    </p:spTree>
    <p:extLst>
      <p:ext uri="{BB962C8B-B14F-4D97-AF65-F5344CB8AC3E}">
        <p14:creationId xmlns:p14="http://schemas.microsoft.com/office/powerpoint/2010/main" val="7293815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538A33-420C-4355-150B-B73D2F57E124}"/>
              </a:ext>
            </a:extLst>
          </p:cNvPr>
          <p:cNvSpPr/>
          <p:nvPr/>
        </p:nvSpPr>
        <p:spPr>
          <a:xfrm>
            <a:off x="0" y="1640686"/>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9" name="Rectangle 8">
            <a:extLst>
              <a:ext uri="{FF2B5EF4-FFF2-40B4-BE49-F238E27FC236}">
                <a16:creationId xmlns:a16="http://schemas.microsoft.com/office/drawing/2014/main" id="{5FF78D55-61AD-ED12-D589-E2ABCFF6FB10}"/>
              </a:ext>
            </a:extLst>
          </p:cNvPr>
          <p:cNvSpPr/>
          <p:nvPr/>
        </p:nvSpPr>
        <p:spPr>
          <a:xfrm>
            <a:off x="0" y="1174522"/>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a:extLst>
              <a:ext uri="{FF2B5EF4-FFF2-40B4-BE49-F238E27FC236}">
                <a16:creationId xmlns:a16="http://schemas.microsoft.com/office/drawing/2014/main" id="{8EFA118D-AF91-D09A-D05B-5449CB0E7EFB}"/>
              </a:ext>
            </a:extLst>
          </p:cNvPr>
          <p:cNvSpPr>
            <a:spLocks noGrp="1"/>
          </p:cNvSpPr>
          <p:nvPr>
            <p:ph type="title"/>
          </p:nvPr>
        </p:nvSpPr>
        <p:spPr>
          <a:xfrm>
            <a:off x="300773" y="193309"/>
            <a:ext cx="3073017" cy="803014"/>
          </a:xfrm>
        </p:spPr>
        <p:txBody>
          <a:bodyPr/>
          <a:lstStyle/>
          <a:p>
            <a:pPr algn="l"/>
            <a:r>
              <a:rPr lang="en-US" sz="4800">
                <a:solidFill>
                  <a:srgbClr val="005A70"/>
                </a:solidFill>
                <a:latin typeface="Tahoma"/>
                <a:ea typeface="Tahoma"/>
                <a:cs typeface="Tahoma"/>
              </a:rPr>
              <a:t>Thank</a:t>
            </a:r>
            <a:r>
              <a:rPr lang="en-US" sz="4800">
                <a:solidFill>
                  <a:schemeClr val="accent6"/>
                </a:solidFill>
                <a:latin typeface="Tahoma"/>
                <a:ea typeface="Tahoma"/>
                <a:cs typeface="Tahoma"/>
              </a:rPr>
              <a:t> </a:t>
            </a:r>
            <a:r>
              <a:rPr lang="en-US" sz="4800">
                <a:solidFill>
                  <a:srgbClr val="005A70"/>
                </a:solidFill>
                <a:latin typeface="Tahoma"/>
                <a:ea typeface="Tahoma"/>
                <a:cs typeface="Tahoma"/>
              </a:rPr>
              <a:t>You</a:t>
            </a:r>
            <a:endParaRPr lang="en-US"/>
          </a:p>
        </p:txBody>
      </p:sp>
      <p:sp>
        <p:nvSpPr>
          <p:cNvPr id="5" name="TextBox 4">
            <a:extLst>
              <a:ext uri="{FF2B5EF4-FFF2-40B4-BE49-F238E27FC236}">
                <a16:creationId xmlns:a16="http://schemas.microsoft.com/office/drawing/2014/main" id="{FA3AC120-489A-7D6D-FC76-943DDD5F5E92}"/>
              </a:ext>
            </a:extLst>
          </p:cNvPr>
          <p:cNvSpPr txBox="1"/>
          <p:nvPr/>
        </p:nvSpPr>
        <p:spPr>
          <a:xfrm>
            <a:off x="941863" y="1893842"/>
            <a:ext cx="2913309" cy="553998"/>
          </a:xfrm>
          <a:prstGeom prst="rect">
            <a:avLst/>
          </a:prstGeom>
          <a:noFill/>
        </p:spPr>
        <p:txBody>
          <a:bodyPr wrap="square" rtlCol="0">
            <a:spAutoFit/>
          </a:bodyPr>
          <a:lstStyle/>
          <a:p>
            <a:pPr defTabSz="914240">
              <a:defRPr/>
            </a:pPr>
            <a:r>
              <a:rPr lang="en-US" sz="3000" b="1">
                <a:solidFill>
                  <a:schemeClr val="bg1"/>
                </a:solidFill>
                <a:latin typeface="Tahoma" panose="020B0604030504040204" pitchFamily="34" charset="0"/>
                <a:ea typeface="Tahoma" panose="020B0604030504040204" pitchFamily="34" charset="0"/>
                <a:cs typeface="Tahoma" panose="020B0604030504040204" pitchFamily="34" charset="0"/>
              </a:rPr>
              <a:t>Get in touch</a:t>
            </a:r>
          </a:p>
        </p:txBody>
      </p:sp>
      <p:pic>
        <p:nvPicPr>
          <p:cNvPr id="10" name="Graphic 9">
            <a:extLst>
              <a:ext uri="{FF2B5EF4-FFF2-40B4-BE49-F238E27FC236}">
                <a16:creationId xmlns:a16="http://schemas.microsoft.com/office/drawing/2014/main" id="{939AB0D0-7B3F-1E6B-EADF-13890DD588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8862" y="2633261"/>
            <a:ext cx="569526" cy="538442"/>
          </a:xfrm>
          <a:prstGeom prst="rect">
            <a:avLst/>
          </a:prstGeom>
        </p:spPr>
      </p:pic>
      <p:sp>
        <p:nvSpPr>
          <p:cNvPr id="6" name="TextBox 5">
            <a:extLst>
              <a:ext uri="{FF2B5EF4-FFF2-40B4-BE49-F238E27FC236}">
                <a16:creationId xmlns:a16="http://schemas.microsoft.com/office/drawing/2014/main" id="{B96B64E9-4DF8-F87A-5FE3-59D5C8DB3C16}"/>
              </a:ext>
            </a:extLst>
          </p:cNvPr>
          <p:cNvSpPr txBox="1"/>
          <p:nvPr/>
        </p:nvSpPr>
        <p:spPr>
          <a:xfrm>
            <a:off x="1599345" y="2763981"/>
            <a:ext cx="2456320" cy="461665"/>
          </a:xfrm>
          <a:prstGeom prst="rect">
            <a:avLst/>
          </a:prstGeom>
          <a:noFill/>
        </p:spPr>
        <p:txBody>
          <a:bodyPr wrap="square" rtlCol="0">
            <a:spAutoFit/>
          </a:bodyPr>
          <a:lstStyle/>
          <a:p>
            <a:pPr defTabSz="914240">
              <a:defRPr/>
            </a:pPr>
            <a:r>
              <a:rPr lang="en-US" sz="2400">
                <a:solidFill>
                  <a:schemeClr val="bg1"/>
                </a:solidFill>
                <a:latin typeface="Tahoma" panose="020B0604030504040204" pitchFamily="34" charset="0"/>
                <a:ea typeface="Tahoma" panose="020B0604030504040204" pitchFamily="34" charset="0"/>
                <a:cs typeface="Tahoma" panose="020B0604030504040204" pitchFamily="34" charset="0"/>
              </a:rPr>
              <a:t>www.dss.gov.au</a:t>
            </a:r>
          </a:p>
        </p:txBody>
      </p:sp>
      <p:pic>
        <p:nvPicPr>
          <p:cNvPr id="13" name="Graphic 12">
            <a:extLst>
              <a:ext uri="{FF2B5EF4-FFF2-40B4-BE49-F238E27FC236}">
                <a16:creationId xmlns:a16="http://schemas.microsoft.com/office/drawing/2014/main" id="{9BF37B10-A87A-9D03-F61C-3EE34DE18E8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5862" y="3554736"/>
            <a:ext cx="540000" cy="510528"/>
          </a:xfrm>
          <a:prstGeom prst="rect">
            <a:avLst/>
          </a:prstGeom>
        </p:spPr>
      </p:pic>
      <p:sp>
        <p:nvSpPr>
          <p:cNvPr id="8" name="TextBox 7">
            <a:extLst>
              <a:ext uri="{FF2B5EF4-FFF2-40B4-BE49-F238E27FC236}">
                <a16:creationId xmlns:a16="http://schemas.microsoft.com/office/drawing/2014/main" id="{11F73128-123B-E1EB-3C8D-4274F4C6A9BC}"/>
              </a:ext>
            </a:extLst>
          </p:cNvPr>
          <p:cNvSpPr txBox="1"/>
          <p:nvPr/>
        </p:nvSpPr>
        <p:spPr>
          <a:xfrm>
            <a:off x="1600335" y="3580022"/>
            <a:ext cx="4934085" cy="430887"/>
          </a:xfrm>
          <a:prstGeom prst="rect">
            <a:avLst/>
          </a:prstGeom>
          <a:noFill/>
        </p:spPr>
        <p:txBody>
          <a:bodyPr wrap="square" lIns="91440" tIns="45720" rIns="91440" bIns="45720" rtlCol="0" anchor="t">
            <a:spAutoFit/>
          </a:bodyPr>
          <a:lstStyle/>
          <a:p>
            <a:pPr defTabSz="914240">
              <a:defRPr/>
            </a:pPr>
            <a:r>
              <a:rPr lang="en-US" sz="2200" u="sng">
                <a:solidFill>
                  <a:schemeClr val="bg1"/>
                </a:solidFill>
                <a:latin typeface="Tahoma"/>
                <a:ea typeface="Tahoma"/>
                <a:cs typeface="Tahoma"/>
              </a:rPr>
              <a:t>DE2025Purchasing@dss.gov.au</a:t>
            </a:r>
          </a:p>
        </p:txBody>
      </p:sp>
      <p:cxnSp>
        <p:nvCxnSpPr>
          <p:cNvPr id="14" name="Straight Connector 13">
            <a:extLst>
              <a:ext uri="{FF2B5EF4-FFF2-40B4-BE49-F238E27FC236}">
                <a16:creationId xmlns:a16="http://schemas.microsoft.com/office/drawing/2014/main" id="{FA458BFA-58A5-79C8-2E2F-4E262F5C1DED}"/>
              </a:ext>
              <a:ext uri="{C183D7F6-B498-43B3-948B-1728B52AA6E4}">
                <adec:decorative xmlns:adec="http://schemas.microsoft.com/office/drawing/2017/decorative" val="1"/>
              </a:ext>
            </a:extLst>
          </p:cNvPr>
          <p:cNvCxnSpPr>
            <a:cxnSpLocks/>
          </p:cNvCxnSpPr>
          <p:nvPr/>
        </p:nvCxnSpPr>
        <p:spPr>
          <a:xfrm>
            <a:off x="649378" y="3332907"/>
            <a:ext cx="5447108" cy="55418"/>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748FDB5-4243-BD26-20A6-1BB6A9380AAE}"/>
              </a:ext>
              <a:ext uri="{C183D7F6-B498-43B3-948B-1728B52AA6E4}">
                <adec:decorative xmlns:adec="http://schemas.microsoft.com/office/drawing/2017/decorative" val="1"/>
              </a:ext>
            </a:extLst>
          </p:cNvPr>
          <p:cNvCxnSpPr>
            <a:cxnSpLocks/>
          </p:cNvCxnSpPr>
          <p:nvPr/>
        </p:nvCxnSpPr>
        <p:spPr>
          <a:xfrm>
            <a:off x="658010" y="4236900"/>
            <a:ext cx="5443537" cy="41563"/>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6D62DEA0-897F-3043-8CBB-B8F2C95C6C14}"/>
              </a:ext>
              <a:ext uri="{C183D7F6-B498-43B3-948B-1728B52AA6E4}">
                <adec:decorative xmlns:adec="http://schemas.microsoft.com/office/drawing/2017/decorative" val="1"/>
              </a:ext>
            </a:extLst>
          </p:cNvPr>
          <p:cNvCxnSpPr>
            <a:cxnSpLocks/>
          </p:cNvCxnSpPr>
          <p:nvPr/>
        </p:nvCxnSpPr>
        <p:spPr>
          <a:xfrm>
            <a:off x="660619" y="2566875"/>
            <a:ext cx="5441835" cy="55418"/>
          </a:xfrm>
          <a:prstGeom prst="line">
            <a:avLst/>
          </a:prstGeom>
          <a:ln/>
        </p:spPr>
        <p:style>
          <a:lnRef idx="2">
            <a:schemeClr val="accent1"/>
          </a:lnRef>
          <a:fillRef idx="0">
            <a:schemeClr val="accent1"/>
          </a:fillRef>
          <a:effectRef idx="1">
            <a:schemeClr val="accent1"/>
          </a:effectRef>
          <a:fontRef idx="minor">
            <a:schemeClr val="tx1"/>
          </a:fontRef>
        </p:style>
      </p:cxnSp>
      <p:sp>
        <p:nvSpPr>
          <p:cNvPr id="11" name="Rectangle 10">
            <a:extLst>
              <a:ext uri="{FF2B5EF4-FFF2-40B4-BE49-F238E27FC236}">
                <a16:creationId xmlns:a16="http://schemas.microsoft.com/office/drawing/2014/main" id="{20B5DDDB-F4F4-D3EC-45C5-AC202A9B77D3}"/>
              </a:ext>
            </a:extLst>
          </p:cNvPr>
          <p:cNvSpPr/>
          <p:nvPr/>
        </p:nvSpPr>
        <p:spPr>
          <a:xfrm>
            <a:off x="0" y="4464568"/>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a:extLst>
              <a:ext uri="{FF2B5EF4-FFF2-40B4-BE49-F238E27FC236}">
                <a16:creationId xmlns:a16="http://schemas.microsoft.com/office/drawing/2014/main" id="{EB44D6F0-92CA-592C-4B08-DFA3ED684107}"/>
              </a:ext>
            </a:extLst>
          </p:cNvPr>
          <p:cNvGrpSpPr/>
          <p:nvPr/>
        </p:nvGrpSpPr>
        <p:grpSpPr>
          <a:xfrm>
            <a:off x="3272181" y="4947616"/>
            <a:ext cx="5619932" cy="1906389"/>
            <a:chOff x="3124697" y="4935326"/>
            <a:chExt cx="5619932" cy="1906389"/>
          </a:xfrm>
        </p:grpSpPr>
        <p:sp>
          <p:nvSpPr>
            <p:cNvPr id="7" name="TextBox 6">
              <a:extLst>
                <a:ext uri="{FF2B5EF4-FFF2-40B4-BE49-F238E27FC236}">
                  <a16:creationId xmlns:a16="http://schemas.microsoft.com/office/drawing/2014/main" id="{5D7262C4-1CC2-6446-DC01-260313BDCB9A}"/>
                </a:ext>
              </a:extLst>
            </p:cNvPr>
            <p:cNvSpPr txBox="1"/>
            <p:nvPr/>
          </p:nvSpPr>
          <p:spPr>
            <a:xfrm>
              <a:off x="5007130" y="5382109"/>
              <a:ext cx="3737499" cy="1015663"/>
            </a:xfrm>
            <a:prstGeom prst="rect">
              <a:avLst/>
            </a:prstGeom>
            <a:noFill/>
          </p:spPr>
          <p:txBody>
            <a:bodyPr wrap="square" lIns="91440" tIns="45720" rIns="91440" bIns="45720" anchor="t">
              <a:spAutoFit/>
            </a:bodyPr>
            <a:lstStyle/>
            <a:p>
              <a:r>
                <a:rPr lang="en-AU" sz="2000" b="1">
                  <a:solidFill>
                    <a:srgbClr val="005A70"/>
                  </a:solidFill>
                </a:rPr>
                <a:t>The New Disability Employment Program commences 1 July 2025</a:t>
              </a:r>
            </a:p>
          </p:txBody>
        </p:sp>
        <p:pic>
          <p:nvPicPr>
            <p:cNvPr id="12" name="Graphic 11" descr="Route (Two Pins With A Path) outline">
              <a:extLst>
                <a:ext uri="{FF2B5EF4-FFF2-40B4-BE49-F238E27FC236}">
                  <a16:creationId xmlns:a16="http://schemas.microsoft.com/office/drawing/2014/main" id="{8D4312C0-AC3D-6F51-8B73-AC385C66666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24697" y="4935326"/>
              <a:ext cx="1881809" cy="1906389"/>
            </a:xfrm>
            <a:prstGeom prst="rect">
              <a:avLst/>
            </a:prstGeom>
          </p:spPr>
        </p:pic>
      </p:grpSp>
    </p:spTree>
    <p:extLst>
      <p:ext uri="{BB962C8B-B14F-4D97-AF65-F5344CB8AC3E}">
        <p14:creationId xmlns:p14="http://schemas.microsoft.com/office/powerpoint/2010/main" val="1640685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4A1B9A-254D-D854-9458-812D7C383867}"/>
              </a:ext>
            </a:extLst>
          </p:cNvPr>
          <p:cNvSpPr/>
          <p:nvPr/>
        </p:nvSpPr>
        <p:spPr>
          <a:xfrm>
            <a:off x="503137" y="1490306"/>
            <a:ext cx="11075589" cy="3066346"/>
          </a:xfrm>
          <a:prstGeom prst="round2DiagRect">
            <a:avLst/>
          </a:prstGeom>
          <a:solidFill>
            <a:schemeClr val="accent6"/>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AU">
              <a:solidFill>
                <a:srgbClr val="FFFFFF"/>
              </a:solidFill>
            </a:endParaRPr>
          </a:p>
        </p:txBody>
      </p:sp>
      <p:sp>
        <p:nvSpPr>
          <p:cNvPr id="4" name="TextBox 17">
            <a:extLst>
              <a:ext uri="{FF2B5EF4-FFF2-40B4-BE49-F238E27FC236}">
                <a16:creationId xmlns:a16="http://schemas.microsoft.com/office/drawing/2014/main" id="{99D9C022-DDBE-3C50-BCD9-0FD3B8379EED}"/>
              </a:ext>
            </a:extLst>
          </p:cNvPr>
          <p:cNvSpPr txBox="1"/>
          <p:nvPr/>
        </p:nvSpPr>
        <p:spPr>
          <a:xfrm>
            <a:off x="797870" y="1703169"/>
            <a:ext cx="3629888" cy="461665"/>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r>
              <a:rPr lang="en-PH" b="1">
                <a:solidFill>
                  <a:schemeClr val="bg1"/>
                </a:solidFill>
              </a:rPr>
              <a:t>Key Topics</a:t>
            </a:r>
            <a:endParaRPr lang="en-PH" b="1">
              <a:solidFill>
                <a:schemeClr val="bg1"/>
              </a:solidFill>
              <a:ea typeface="Tahoma"/>
              <a:cs typeface="Tahoma"/>
            </a:endParaRPr>
          </a:p>
        </p:txBody>
      </p:sp>
      <p:sp>
        <p:nvSpPr>
          <p:cNvPr id="5" name="TextBox 22">
            <a:extLst>
              <a:ext uri="{FF2B5EF4-FFF2-40B4-BE49-F238E27FC236}">
                <a16:creationId xmlns:a16="http://schemas.microsoft.com/office/drawing/2014/main" id="{62980AE6-2620-8242-598C-795D2F9752A0}"/>
              </a:ext>
            </a:extLst>
          </p:cNvPr>
          <p:cNvSpPr txBox="1"/>
          <p:nvPr/>
        </p:nvSpPr>
        <p:spPr>
          <a:xfrm>
            <a:off x="1125624" y="2196685"/>
            <a:ext cx="7561981" cy="1943481"/>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457200" indent="-457200">
              <a:lnSpc>
                <a:spcPct val="150000"/>
              </a:lnSpc>
              <a:buAutoNum type="arabicPeriod"/>
            </a:pPr>
            <a:r>
              <a:rPr lang="en-AU" sz="2800">
                <a:solidFill>
                  <a:schemeClr val="bg1"/>
                </a:solidFill>
                <a:ea typeface="Tahoma"/>
                <a:cs typeface="Tahoma"/>
              </a:rPr>
              <a:t>Summary of the New Program.</a:t>
            </a:r>
            <a:endParaRPr lang="en-US" sz="3200">
              <a:solidFill>
                <a:schemeClr val="bg1"/>
              </a:solidFill>
              <a:ea typeface="Tahoma"/>
              <a:cs typeface="Tahoma"/>
            </a:endParaRPr>
          </a:p>
          <a:p>
            <a:pPr marL="457200" indent="-457200">
              <a:lnSpc>
                <a:spcPct val="150000"/>
              </a:lnSpc>
              <a:buAutoNum type="arabicPeriod"/>
            </a:pPr>
            <a:r>
              <a:rPr lang="en-AU" sz="2800">
                <a:solidFill>
                  <a:schemeClr val="bg1"/>
                </a:solidFill>
                <a:ea typeface="Tahoma"/>
                <a:cs typeface="Tahoma"/>
              </a:rPr>
              <a:t>Key changes from the Exposure Draft.</a:t>
            </a:r>
            <a:endParaRPr lang="en-US" sz="3200">
              <a:solidFill>
                <a:schemeClr val="bg1"/>
              </a:solidFill>
              <a:ea typeface="Tahoma"/>
              <a:cs typeface="Tahoma"/>
            </a:endParaRPr>
          </a:p>
          <a:p>
            <a:pPr marL="457200" indent="-457200">
              <a:lnSpc>
                <a:spcPct val="150000"/>
              </a:lnSpc>
              <a:buAutoNum type="arabicPeriod"/>
            </a:pPr>
            <a:r>
              <a:rPr lang="en-AU" sz="2800">
                <a:solidFill>
                  <a:schemeClr val="bg1"/>
                </a:solidFill>
                <a:ea typeface="Tahoma"/>
                <a:cs typeface="Tahoma"/>
              </a:rPr>
              <a:t>Lodging a response to the RFT.</a:t>
            </a:r>
            <a:endParaRPr lang="en-AU" sz="3200">
              <a:solidFill>
                <a:schemeClr val="bg1"/>
              </a:solidFill>
              <a:ea typeface="Tahoma"/>
              <a:cs typeface="Tahoma"/>
            </a:endParaRPr>
          </a:p>
        </p:txBody>
      </p:sp>
      <p:grpSp>
        <p:nvGrpSpPr>
          <p:cNvPr id="2" name="Group 1">
            <a:extLst>
              <a:ext uri="{FF2B5EF4-FFF2-40B4-BE49-F238E27FC236}">
                <a16:creationId xmlns:a16="http://schemas.microsoft.com/office/drawing/2014/main" id="{E47B60C4-B7CD-390D-BF64-80715D66D79A}"/>
              </a:ext>
            </a:extLst>
          </p:cNvPr>
          <p:cNvGrpSpPr/>
          <p:nvPr/>
        </p:nvGrpSpPr>
        <p:grpSpPr>
          <a:xfrm>
            <a:off x="3050955" y="4640358"/>
            <a:ext cx="5964061" cy="2213647"/>
            <a:chOff x="4009600" y="4640358"/>
            <a:chExt cx="5964061" cy="2213647"/>
          </a:xfrm>
        </p:grpSpPr>
        <p:sp>
          <p:nvSpPr>
            <p:cNvPr id="6" name="TextBox 5">
              <a:extLst>
                <a:ext uri="{FF2B5EF4-FFF2-40B4-BE49-F238E27FC236}">
                  <a16:creationId xmlns:a16="http://schemas.microsoft.com/office/drawing/2014/main" id="{0F6F1318-E2E9-E35B-D826-22BBB55E1922}"/>
                </a:ext>
              </a:extLst>
            </p:cNvPr>
            <p:cNvSpPr txBox="1"/>
            <p:nvPr/>
          </p:nvSpPr>
          <p:spPr>
            <a:xfrm>
              <a:off x="6236162" y="5431270"/>
              <a:ext cx="3737499" cy="1323439"/>
            </a:xfrm>
            <a:prstGeom prst="rect">
              <a:avLst/>
            </a:prstGeom>
            <a:noFill/>
          </p:spPr>
          <p:txBody>
            <a:bodyPr wrap="square" lIns="91440" tIns="45720" rIns="91440" bIns="45720" anchor="t">
              <a:spAutoFit/>
            </a:bodyPr>
            <a:lstStyle/>
            <a:p>
              <a:r>
                <a:rPr lang="en-AU" sz="2000" b="1" dirty="0">
                  <a:solidFill>
                    <a:srgbClr val="005A70"/>
                  </a:solidFill>
                </a:rPr>
                <a:t>The New Specialist Disability Employment Program commences 1 July 2025</a:t>
              </a:r>
            </a:p>
          </p:txBody>
        </p:sp>
        <p:pic>
          <p:nvPicPr>
            <p:cNvPr id="7" name="Graphic 6" descr="Route (Two Pins With A Path) outline">
              <a:extLst>
                <a:ext uri="{FF2B5EF4-FFF2-40B4-BE49-F238E27FC236}">
                  <a16:creationId xmlns:a16="http://schemas.microsoft.com/office/drawing/2014/main" id="{3BC22DAB-F7CE-8C23-0C2D-D15126487E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600" y="4640358"/>
              <a:ext cx="2213647" cy="2213647"/>
            </a:xfrm>
            <a:prstGeom prst="rect">
              <a:avLst/>
            </a:prstGeom>
          </p:spPr>
        </p:pic>
      </p:grpSp>
      <p:sp>
        <p:nvSpPr>
          <p:cNvPr id="8" name="Title 8">
            <a:extLst>
              <a:ext uri="{FF2B5EF4-FFF2-40B4-BE49-F238E27FC236}">
                <a16:creationId xmlns:a16="http://schemas.microsoft.com/office/drawing/2014/main" id="{E6C4856C-2DC0-8BF9-E0B5-8E3266495D22}"/>
              </a:ext>
            </a:extLst>
          </p:cNvPr>
          <p:cNvSpPr>
            <a:spLocks noGrp="1"/>
          </p:cNvSpPr>
          <p:nvPr/>
        </p:nvSpPr>
        <p:spPr>
          <a:xfrm>
            <a:off x="507885" y="44376"/>
            <a:ext cx="9779115" cy="1020936"/>
          </a:xfrm>
          <a:prstGeom prst="rect">
            <a:avLst/>
          </a:prstGeom>
        </p:spPr>
        <p:txBody>
          <a:bodyPr vert="horz" lIns="0" tIns="60949" rIns="0" bIns="60949" rtlCol="0" anchor="ctr">
            <a:noAutofit/>
          </a:bodyPr>
          <a:lstStyle>
            <a:lvl1pPr algn="l" defTabSz="1218987" rtl="0" eaLnBrk="1" latinLnBrk="0" hangingPunct="1">
              <a:spcBef>
                <a:spcPct val="0"/>
              </a:spcBef>
              <a:buNone/>
              <a:defRPr sz="3600" b="1" kern="1200">
                <a:solidFill>
                  <a:schemeClr val="accent1"/>
                </a:solidFill>
                <a:latin typeface="+mj-lt"/>
                <a:ea typeface="+mj-ea"/>
                <a:cs typeface="+mj-cs"/>
              </a:defRPr>
            </a:lvl1pPr>
          </a:lstStyle>
          <a:p>
            <a:r>
              <a:rPr lang="en-PH" sz="4400" b="0"/>
              <a:t>Industry Briefing Overview</a:t>
            </a:r>
            <a:endParaRPr lang="en-US"/>
          </a:p>
        </p:txBody>
      </p:sp>
    </p:spTree>
    <p:extLst>
      <p:ext uri="{BB962C8B-B14F-4D97-AF65-F5344CB8AC3E}">
        <p14:creationId xmlns:p14="http://schemas.microsoft.com/office/powerpoint/2010/main" val="420323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BF13F01-2B50-CF7A-9CD0-AC3FB6B3E6BD}"/>
              </a:ext>
            </a:extLst>
          </p:cNvPr>
          <p:cNvGraphicFramePr>
            <a:graphicFrameLocks noGrp="1"/>
          </p:cNvGraphicFramePr>
          <p:nvPr>
            <p:extLst>
              <p:ext uri="{D42A27DB-BD31-4B8C-83A1-F6EECF244321}">
                <p14:modId xmlns:p14="http://schemas.microsoft.com/office/powerpoint/2010/main" val="2977982201"/>
              </p:ext>
            </p:extLst>
          </p:nvPr>
        </p:nvGraphicFramePr>
        <p:xfrm>
          <a:off x="329799" y="1145607"/>
          <a:ext cx="11535721" cy="4920271"/>
        </p:xfrm>
        <a:graphic>
          <a:graphicData uri="http://schemas.openxmlformats.org/drawingml/2006/table">
            <a:tbl>
              <a:tblPr firstRow="1" bandRow="1">
                <a:tableStyleId>{8E69BC5D-742D-4883-A4A0-CE9C66BB31B4}</a:tableStyleId>
              </a:tblPr>
              <a:tblGrid>
                <a:gridCol w="3660522">
                  <a:extLst>
                    <a:ext uri="{9D8B030D-6E8A-4147-A177-3AD203B41FA5}">
                      <a16:colId xmlns:a16="http://schemas.microsoft.com/office/drawing/2014/main" val="3119612278"/>
                    </a:ext>
                  </a:extLst>
                </a:gridCol>
                <a:gridCol w="7875199">
                  <a:extLst>
                    <a:ext uri="{9D8B030D-6E8A-4147-A177-3AD203B41FA5}">
                      <a16:colId xmlns:a16="http://schemas.microsoft.com/office/drawing/2014/main" val="2240686082"/>
                    </a:ext>
                  </a:extLst>
                </a:gridCol>
              </a:tblGrid>
              <a:tr h="458543">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7950"/>
                      <a:r>
                        <a:rPr lang="en-US" sz="2400" b="1">
                          <a:solidFill>
                            <a:schemeClr val="tx1"/>
                          </a:solidFill>
                          <a:latin typeface="+mn-lt"/>
                        </a:rPr>
                        <a:t>Date</a:t>
                      </a:r>
                      <a:endParaRPr lang="en-US" sz="2400" b="1">
                        <a:solidFill>
                          <a:schemeClr val="tx1"/>
                        </a:solidFill>
                        <a:latin typeface="+mn-lt"/>
                        <a:ea typeface="Tahoma" panose="020B0604030504040204" pitchFamily="34" charset="0"/>
                        <a:cs typeface="Tahoma" panose="020B0604030504040204" pitchFamily="34" charset="0"/>
                      </a:endParaRPr>
                    </a:p>
                  </a:txBody>
                  <a:tcPr/>
                </a:tc>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7950" lvl="0" algn="l">
                        <a:buNone/>
                      </a:pPr>
                      <a:r>
                        <a:rPr lang="en-US" sz="2400" b="1">
                          <a:solidFill>
                            <a:schemeClr val="tx1"/>
                          </a:solidFill>
                          <a:latin typeface="+mn-lt"/>
                        </a:rPr>
                        <a:t>Key element</a:t>
                      </a:r>
                      <a:endParaRPr lang="en-US" sz="2400" b="1">
                        <a:solidFill>
                          <a:schemeClr val="tx1"/>
                        </a:solidFill>
                        <a:latin typeface="+mn-lt"/>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606065370"/>
                  </a:ext>
                </a:extLst>
              </a:tr>
              <a:tr h="596107">
                <a:tc>
                  <a:txBody>
                    <a:bodyPr/>
                    <a:lstStyle/>
                    <a:p>
                      <a:r>
                        <a:rPr lang="en-AU" sz="1800"/>
                        <a:t>Friday 4 October 2024</a:t>
                      </a:r>
                    </a:p>
                  </a:txBody>
                  <a:tcPr marL="68580" marR="68580" marT="34290" marB="34290"/>
                </a:tc>
                <a:tc>
                  <a:txBody>
                    <a:bodyPr/>
                    <a:lstStyle/>
                    <a:p>
                      <a:r>
                        <a:rPr lang="en-AU" sz="1800"/>
                        <a:t>Release of the RFT</a:t>
                      </a:r>
                    </a:p>
                    <a:p>
                      <a:pPr lvl="0">
                        <a:buNone/>
                      </a:pPr>
                      <a:endParaRPr lang="en-AU" sz="1800"/>
                    </a:p>
                  </a:txBody>
                  <a:tcPr marL="68580" marR="68580" marT="34290" marB="34290"/>
                </a:tc>
                <a:extLst>
                  <a:ext uri="{0D108BD9-81ED-4DB2-BD59-A6C34878D82A}">
                    <a16:rowId xmlns:a16="http://schemas.microsoft.com/office/drawing/2014/main" val="156741981"/>
                  </a:ext>
                </a:extLst>
              </a:tr>
              <a:tr h="596107">
                <a:tc>
                  <a:txBody>
                    <a:bodyPr/>
                    <a:lstStyle/>
                    <a:p>
                      <a:pPr marL="0" marR="0" lvl="0" indent="0" algn="l" rtl="0" eaLnBrk="1" fontAlgn="auto" latinLnBrk="0" hangingPunct="1">
                        <a:lnSpc>
                          <a:spcPct val="100000"/>
                        </a:lnSpc>
                        <a:spcBef>
                          <a:spcPts val="0"/>
                        </a:spcBef>
                        <a:spcAft>
                          <a:spcPts val="0"/>
                        </a:spcAft>
                        <a:buClrTx/>
                        <a:buSzTx/>
                        <a:buFontTx/>
                        <a:buNone/>
                      </a:pPr>
                      <a:r>
                        <a:rPr lang="en-AU" sz="1800"/>
                        <a:t>Friday 11 October 2024</a:t>
                      </a:r>
                    </a:p>
                  </a:txBody>
                  <a:tcPr marL="68580" marR="68580" marT="34290" marB="34290"/>
                </a:tc>
                <a:tc>
                  <a:txBody>
                    <a:bodyPr/>
                    <a:lstStyle/>
                    <a:p>
                      <a:r>
                        <a:rPr lang="en-AU" sz="1800"/>
                        <a:t>RFT Industry Briefing</a:t>
                      </a:r>
                    </a:p>
                    <a:p>
                      <a:pPr lvl="0">
                        <a:buNone/>
                      </a:pPr>
                      <a:endParaRPr lang="en-AU" sz="1800"/>
                    </a:p>
                  </a:txBody>
                  <a:tcPr marL="68580" marR="68580" marT="34290" marB="34290"/>
                </a:tc>
                <a:extLst>
                  <a:ext uri="{0D108BD9-81ED-4DB2-BD59-A6C34878D82A}">
                    <a16:rowId xmlns:a16="http://schemas.microsoft.com/office/drawing/2014/main" val="720548823"/>
                  </a:ext>
                </a:extLst>
              </a:tr>
              <a:tr h="687814">
                <a:tc>
                  <a:txBody>
                    <a:bodyPr/>
                    <a:lstStyle/>
                    <a:p>
                      <a:pPr lvl="0">
                        <a:buNone/>
                      </a:pPr>
                      <a:r>
                        <a:rPr lang="en-AU" sz="1800"/>
                        <a:t>Wednesday 23 October 2024 at 5.00pm AEDT</a:t>
                      </a:r>
                    </a:p>
                  </a:txBody>
                  <a:tcPr marL="68580" marR="68580" marT="34290" marB="34290"/>
                </a:tc>
                <a:tc>
                  <a:txBody>
                    <a:bodyPr/>
                    <a:lstStyle/>
                    <a:p>
                      <a:pPr lvl="0">
                        <a:buNone/>
                      </a:pPr>
                      <a:r>
                        <a:rPr lang="en-AU" sz="1800" b="0" i="0" u="none" strike="noStrike" noProof="0">
                          <a:latin typeface="Tahoma"/>
                        </a:rPr>
                        <a:t>Deadline for Respondents to submit questions/requests for RFT clarification</a:t>
                      </a:r>
                      <a:endParaRPr lang="en-US"/>
                    </a:p>
                  </a:txBody>
                  <a:tcPr marL="68580" marR="68580" marT="34290" marB="34290"/>
                </a:tc>
                <a:extLst>
                  <a:ext uri="{0D108BD9-81ED-4DB2-BD59-A6C34878D82A}">
                    <a16:rowId xmlns:a16="http://schemas.microsoft.com/office/drawing/2014/main" val="4282891773"/>
                  </a:ext>
                </a:extLst>
              </a:tr>
              <a:tr h="687814">
                <a:tc>
                  <a:txBody>
                    <a:bodyPr/>
                    <a:lstStyle/>
                    <a:p>
                      <a:r>
                        <a:rPr lang="en-AU" sz="1800"/>
                        <a:t>Wednesday 30 October 2024 at 12.00pm AEDT</a:t>
                      </a:r>
                    </a:p>
                  </a:txBody>
                  <a:tcPr marL="68580" marR="68580" marT="34290" marB="34290"/>
                </a:tc>
                <a:tc>
                  <a:txBody>
                    <a:bodyPr/>
                    <a:lstStyle/>
                    <a:p>
                      <a:r>
                        <a:rPr lang="en-AU" sz="1800"/>
                        <a:t>Closing date and time for responses to the RFT</a:t>
                      </a:r>
                    </a:p>
                  </a:txBody>
                  <a:tcPr marL="68580" marR="68580" marT="34290" marB="34290"/>
                </a:tc>
                <a:extLst>
                  <a:ext uri="{0D108BD9-81ED-4DB2-BD59-A6C34878D82A}">
                    <a16:rowId xmlns:a16="http://schemas.microsoft.com/office/drawing/2014/main" val="2503838286"/>
                  </a:ext>
                </a:extLst>
              </a:tr>
              <a:tr h="596107">
                <a:tc>
                  <a:txBody>
                    <a:bodyPr/>
                    <a:lstStyle/>
                    <a:p>
                      <a:r>
                        <a:rPr lang="en-AU" sz="1800"/>
                        <a:t>March 2025</a:t>
                      </a:r>
                    </a:p>
                  </a:txBody>
                  <a:tcPr marL="68580" marR="68580" marT="34290" marB="34290"/>
                </a:tc>
                <a:tc>
                  <a:txBody>
                    <a:bodyPr/>
                    <a:lstStyle/>
                    <a:p>
                      <a:r>
                        <a:rPr lang="en-AU" sz="1800"/>
                        <a:t>Notification of tender outcomes</a:t>
                      </a:r>
                    </a:p>
                    <a:p>
                      <a:pPr lvl="0">
                        <a:buNone/>
                      </a:pPr>
                      <a:endParaRPr lang="en-AU" sz="1800"/>
                    </a:p>
                  </a:txBody>
                  <a:tcPr marL="68580" marR="68580" marT="34290" marB="34290"/>
                </a:tc>
                <a:extLst>
                  <a:ext uri="{0D108BD9-81ED-4DB2-BD59-A6C34878D82A}">
                    <a16:rowId xmlns:a16="http://schemas.microsoft.com/office/drawing/2014/main" val="2286690167"/>
                  </a:ext>
                </a:extLst>
              </a:tr>
              <a:tr h="596107">
                <a:tc>
                  <a:txBody>
                    <a:bodyPr/>
                    <a:lstStyle/>
                    <a:p>
                      <a:r>
                        <a:rPr lang="en-AU" sz="1800"/>
                        <a:t>April 2025</a:t>
                      </a:r>
                    </a:p>
                  </a:txBody>
                  <a:tcPr marL="68580" marR="68580" marT="34290" marB="34290"/>
                </a:tc>
                <a:tc>
                  <a:txBody>
                    <a:bodyPr/>
                    <a:lstStyle/>
                    <a:p>
                      <a:r>
                        <a:rPr lang="en-AU" sz="1800"/>
                        <a:t>Commencement of the transition period to the New Program</a:t>
                      </a:r>
                    </a:p>
                    <a:p>
                      <a:pPr lvl="0">
                        <a:buNone/>
                      </a:pPr>
                      <a:endParaRPr lang="en-AU" sz="1800"/>
                    </a:p>
                  </a:txBody>
                  <a:tcPr marL="68580" marR="68580" marT="34290" marB="34290"/>
                </a:tc>
                <a:extLst>
                  <a:ext uri="{0D108BD9-81ED-4DB2-BD59-A6C34878D82A}">
                    <a16:rowId xmlns:a16="http://schemas.microsoft.com/office/drawing/2014/main" val="3173769978"/>
                  </a:ext>
                </a:extLst>
              </a:tr>
              <a:tr h="596107">
                <a:tc>
                  <a:txBody>
                    <a:bodyPr/>
                    <a:lstStyle/>
                    <a:p>
                      <a:r>
                        <a:rPr lang="en-AU" sz="1800"/>
                        <a:t>1 July 2025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AU" sz="1800" dirty="0"/>
                        <a:t>The New Program commences</a:t>
                      </a:r>
                    </a:p>
                    <a:p>
                      <a:pPr lvl="0">
                        <a:buNone/>
                      </a:pPr>
                      <a:endParaRPr lang="en-AU" sz="1800" dirty="0"/>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957055"/>
                  </a:ext>
                </a:extLst>
              </a:tr>
            </a:tbl>
          </a:graphicData>
        </a:graphic>
      </p:graphicFrame>
      <p:sp>
        <p:nvSpPr>
          <p:cNvPr id="4" name="Title 1">
            <a:extLst>
              <a:ext uri="{FF2B5EF4-FFF2-40B4-BE49-F238E27FC236}">
                <a16:creationId xmlns:a16="http://schemas.microsoft.com/office/drawing/2014/main" id="{7913D348-FAC7-E8DF-9122-EE87E6CD35E6}"/>
              </a:ext>
            </a:extLst>
          </p:cNvPr>
          <p:cNvSpPr>
            <a:spLocks noGrp="1"/>
          </p:cNvSpPr>
          <p:nvPr>
            <p:ph type="title"/>
          </p:nvPr>
        </p:nvSpPr>
        <p:spPr>
          <a:xfrm>
            <a:off x="372931" y="384766"/>
            <a:ext cx="7876859" cy="507831"/>
          </a:xfrm>
        </p:spPr>
        <p:txBody>
          <a:bodyPr/>
          <a:lstStyle/>
          <a:p>
            <a:r>
              <a:rPr lang="en-AU"/>
              <a:t>Indicative Timeline</a:t>
            </a:r>
          </a:p>
        </p:txBody>
      </p:sp>
    </p:spTree>
    <p:extLst>
      <p:ext uri="{BB962C8B-B14F-4D97-AF65-F5344CB8AC3E}">
        <p14:creationId xmlns:p14="http://schemas.microsoft.com/office/powerpoint/2010/main" val="34370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301834" y="0"/>
            <a:ext cx="11104953" cy="677108"/>
          </a:xfrm>
        </p:spPr>
        <p:txBody>
          <a:bodyPr/>
          <a:lstStyle/>
          <a:p>
            <a:r>
              <a:rPr lang="en-AU">
                <a:solidFill>
                  <a:srgbClr val="005568"/>
                </a:solidFill>
                <a:latin typeface="Tahoma"/>
                <a:ea typeface="Tahoma"/>
                <a:cs typeface="Tahoma"/>
              </a:rPr>
              <a:t>The New Program – Overview</a:t>
            </a:r>
            <a:endParaRPr lang="en-AU">
              <a:solidFill>
                <a:srgbClr val="005568"/>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a:extLst>
              <a:ext uri="{FF2B5EF4-FFF2-40B4-BE49-F238E27FC236}">
                <a16:creationId xmlns:a16="http://schemas.microsoft.com/office/drawing/2014/main" id="{78088902-9DB4-4B59-F408-78A8A0362C95}"/>
              </a:ext>
            </a:extLst>
          </p:cNvPr>
          <p:cNvSpPr/>
          <p:nvPr/>
        </p:nvSpPr>
        <p:spPr>
          <a:xfrm>
            <a:off x="301834" y="756437"/>
            <a:ext cx="10914748" cy="570901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261240BD-8007-5E18-B275-70EE996F8127}"/>
              </a:ext>
            </a:extLst>
          </p:cNvPr>
          <p:cNvSpPr txBox="1">
            <a:spLocks/>
          </p:cNvSpPr>
          <p:nvPr/>
        </p:nvSpPr>
        <p:spPr>
          <a:xfrm>
            <a:off x="556650" y="756437"/>
            <a:ext cx="10799101" cy="5482301"/>
          </a:xfrm>
          <a:prstGeom prst="rect">
            <a:avLst/>
          </a:prstGeom>
          <a:noFill/>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9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9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9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9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endParaRPr lang="en-AU" sz="1000">
              <a:ea typeface="Tahoma"/>
              <a:cs typeface="Tahoma"/>
            </a:endParaRPr>
          </a:p>
          <a:p>
            <a:pPr>
              <a:spcBef>
                <a:spcPts val="0"/>
              </a:spcBef>
            </a:pPr>
            <a:r>
              <a:rPr lang="en-AU" sz="2000" b="0" i="0" u="none"/>
              <a:t>The </a:t>
            </a:r>
            <a:r>
              <a:rPr lang="en-AU" sz="2000"/>
              <a:t>New Program</a:t>
            </a:r>
            <a:r>
              <a:rPr lang="en-AU" sz="2000" b="0" i="0" u="none"/>
              <a:t>: </a:t>
            </a:r>
            <a:endParaRPr lang="en-AU" sz="2000">
              <a:ea typeface="Calibri"/>
              <a:cs typeface="Arial"/>
            </a:endParaRPr>
          </a:p>
          <a:p>
            <a:pPr marL="542925" lvl="0" indent="-457200">
              <a:lnSpc>
                <a:spcPct val="114999"/>
              </a:lnSpc>
              <a:spcBef>
                <a:spcPts val="600"/>
              </a:spcBef>
              <a:buFont typeface="Wingdings" panose="05050102010706020507" pitchFamily="18" charset="2"/>
              <a:buChar char="Ø"/>
            </a:pPr>
            <a:r>
              <a:rPr lang="en-AU" sz="2000">
                <a:ea typeface="Calibri"/>
                <a:cs typeface="Arial"/>
              </a:rPr>
              <a:t>c</a:t>
            </a:r>
            <a:r>
              <a:rPr lang="en-AU" sz="2000">
                <a:effectLst/>
                <a:ea typeface="Calibri"/>
                <a:cs typeface="Arial"/>
              </a:rPr>
              <a:t>ombines the Employment Support Service (ESS) and Disability Management Service (DMS) </a:t>
            </a:r>
            <a:r>
              <a:rPr lang="en-AU" sz="2000">
                <a:ea typeface="Calibri"/>
                <a:cs typeface="Arial"/>
              </a:rPr>
              <a:t>Programs</a:t>
            </a:r>
            <a:r>
              <a:rPr lang="en-AU" sz="2000">
                <a:effectLst/>
                <a:ea typeface="Calibri"/>
                <a:cs typeface="Arial"/>
              </a:rPr>
              <a:t> into a single </a:t>
            </a:r>
            <a:r>
              <a:rPr lang="en-AU" sz="2000">
                <a:ea typeface="Calibri"/>
                <a:cs typeface="Arial"/>
              </a:rPr>
              <a:t>Program.</a:t>
            </a:r>
            <a:endParaRPr lang="en-AU" sz="2000">
              <a:effectLst/>
              <a:ea typeface="Calibri"/>
              <a:cs typeface="Arial"/>
            </a:endParaRPr>
          </a:p>
          <a:p>
            <a:pPr marL="542925" lvl="0" indent="-457200">
              <a:lnSpc>
                <a:spcPct val="114999"/>
              </a:lnSpc>
              <a:buFont typeface="Wingdings" panose="05050102010706020507" pitchFamily="18" charset="2"/>
              <a:buChar char="Ø"/>
            </a:pPr>
            <a:r>
              <a:rPr lang="en-AU" sz="2000">
                <a:effectLst/>
                <a:ea typeface="Calibri"/>
                <a:cs typeface="Arial"/>
              </a:rPr>
              <a:t>expands eligibility for Participants</a:t>
            </a:r>
            <a:r>
              <a:rPr lang="en-AU" sz="2000">
                <a:ea typeface="Calibri"/>
                <a:cs typeface="Arial"/>
              </a:rPr>
              <a:t>.</a:t>
            </a:r>
            <a:endParaRPr lang="en-AU" sz="2000">
              <a:effectLst/>
              <a:ea typeface="Calibri"/>
              <a:cs typeface="Arial"/>
            </a:endParaRPr>
          </a:p>
          <a:p>
            <a:pPr marL="542925" lvl="0" indent="-457200">
              <a:lnSpc>
                <a:spcPct val="114999"/>
              </a:lnSpc>
              <a:buFont typeface="Wingdings" panose="05050102010706020507" pitchFamily="18" charset="2"/>
              <a:buChar char="Ø"/>
            </a:pPr>
            <a:r>
              <a:rPr lang="en-AU" sz="2000">
                <a:effectLst/>
                <a:ea typeface="Calibri"/>
                <a:cs typeface="Arial"/>
              </a:rPr>
              <a:t>introduces different levels of servicing intensity</a:t>
            </a:r>
            <a:r>
              <a:rPr lang="en-AU" sz="2000">
                <a:ea typeface="Calibri"/>
                <a:cs typeface="Arial"/>
              </a:rPr>
              <a:t>.</a:t>
            </a:r>
          </a:p>
          <a:p>
            <a:pPr marL="542925" indent="-457200">
              <a:lnSpc>
                <a:spcPct val="114999"/>
              </a:lnSpc>
              <a:buFont typeface="Wingdings" panose="05050102010706020507" pitchFamily="18" charset="2"/>
              <a:buChar char="Ø"/>
            </a:pPr>
            <a:r>
              <a:rPr lang="en-AU" sz="2000">
                <a:cs typeface="Arial"/>
              </a:rPr>
              <a:t>gives Participants greater choice through a diverse Provider market and greater control of their individualised plans.</a:t>
            </a:r>
          </a:p>
          <a:p>
            <a:pPr marL="542925" indent="-457200">
              <a:lnSpc>
                <a:spcPct val="114999"/>
              </a:lnSpc>
              <a:buFont typeface="Wingdings" panose="05050102010706020507" pitchFamily="18" charset="2"/>
              <a:buChar char="Ø"/>
            </a:pPr>
            <a:r>
              <a:rPr lang="en-AU" sz="2000">
                <a:cs typeface="Arial"/>
              </a:rPr>
              <a:t>incorporates the Work Assist Program as part of Ongoing Support.</a:t>
            </a:r>
          </a:p>
          <a:p>
            <a:pPr marL="542925" lvl="0" indent="-457200">
              <a:lnSpc>
                <a:spcPct val="115000"/>
              </a:lnSpc>
              <a:buFont typeface="Wingdings" panose="05050102010706020507" pitchFamily="18" charset="2"/>
              <a:buChar char="Ø"/>
            </a:pPr>
            <a:r>
              <a:rPr lang="en-AU" sz="2000">
                <a:ea typeface="Calibri"/>
                <a:cs typeface="Arial"/>
              </a:rPr>
              <a:t>i</a:t>
            </a:r>
            <a:r>
              <a:rPr lang="en-AU" sz="2000">
                <a:effectLst/>
                <a:ea typeface="Calibri"/>
                <a:cs typeface="Arial"/>
              </a:rPr>
              <a:t>ntroduces a simplified payments model</a:t>
            </a:r>
            <a:r>
              <a:rPr lang="en-AU" sz="2000">
                <a:ea typeface="Calibri"/>
                <a:cs typeface="Arial"/>
              </a:rPr>
              <a:t>.</a:t>
            </a:r>
            <a:endParaRPr lang="en-AU" sz="2000">
              <a:effectLst/>
              <a:ea typeface="Calibri"/>
              <a:cs typeface="Arial"/>
            </a:endParaRPr>
          </a:p>
          <a:p>
            <a:pPr marL="542925" lvl="0" indent="-457200">
              <a:lnSpc>
                <a:spcPct val="115000"/>
              </a:lnSpc>
              <a:buFont typeface="Wingdings" panose="05050102010706020507" pitchFamily="18" charset="2"/>
              <a:buChar char="Ø"/>
            </a:pPr>
            <a:r>
              <a:rPr lang="en-AU" sz="2000">
                <a:effectLst/>
                <a:ea typeface="Calibri"/>
                <a:cs typeface="Arial"/>
              </a:rPr>
              <a:t>introduces more active market stewardship</a:t>
            </a:r>
            <a:r>
              <a:rPr lang="en-AU" sz="2000">
                <a:ea typeface="Calibri"/>
                <a:cs typeface="Arial"/>
              </a:rPr>
              <a:t>.</a:t>
            </a:r>
          </a:p>
          <a:p>
            <a:pPr marL="542925" indent="-457200">
              <a:lnSpc>
                <a:spcPct val="115000"/>
              </a:lnSpc>
              <a:buFont typeface="Wingdings" panose="05050102010706020507" pitchFamily="18" charset="2"/>
              <a:buChar char="Ø"/>
            </a:pPr>
            <a:r>
              <a:rPr lang="en-AU" sz="2000">
                <a:effectLst/>
                <a:ea typeface="Calibri"/>
                <a:cs typeface="Arial"/>
              </a:rPr>
              <a:t>introduces an improved ICT solution, and</a:t>
            </a:r>
          </a:p>
          <a:p>
            <a:pPr marL="542925" lvl="0" indent="-457200">
              <a:lnSpc>
                <a:spcPct val="115000"/>
              </a:lnSpc>
              <a:buFont typeface="Wingdings" panose="05050102010706020507" pitchFamily="18" charset="2"/>
              <a:buChar char="Ø"/>
            </a:pPr>
            <a:r>
              <a:rPr lang="en-AU" sz="2000">
                <a:ea typeface="Calibri"/>
                <a:cs typeface="Arial"/>
              </a:rPr>
              <a:t>Supports capacity and capability through the Capacity Building Fund and Centre of Excellence.</a:t>
            </a:r>
            <a:endParaRPr lang="en-AU" sz="2000">
              <a:effectLst/>
              <a:ea typeface="Calibri"/>
              <a:cs typeface="Arial"/>
            </a:endParaRPr>
          </a:p>
        </p:txBody>
      </p:sp>
    </p:spTree>
    <p:extLst>
      <p:ext uri="{BB962C8B-B14F-4D97-AF65-F5344CB8AC3E}">
        <p14:creationId xmlns:p14="http://schemas.microsoft.com/office/powerpoint/2010/main" val="392020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410251" y="119368"/>
            <a:ext cx="11253611" cy="677108"/>
          </a:xfrm>
        </p:spPr>
        <p:txBody>
          <a:bodyPr/>
          <a:lstStyle/>
          <a:p>
            <a:r>
              <a:rPr lang="en-AU">
                <a:solidFill>
                  <a:srgbClr val="005568"/>
                </a:solidFill>
                <a:latin typeface="Tahoma"/>
                <a:ea typeface="Tahoma"/>
                <a:cs typeface="Tahoma"/>
              </a:rPr>
              <a:t>Key changes from the Exposure Draft </a:t>
            </a:r>
          </a:p>
        </p:txBody>
      </p:sp>
      <p:sp>
        <p:nvSpPr>
          <p:cNvPr id="3" name="Rectangle 2">
            <a:extLst>
              <a:ext uri="{FF2B5EF4-FFF2-40B4-BE49-F238E27FC236}">
                <a16:creationId xmlns:a16="http://schemas.microsoft.com/office/drawing/2014/main" id="{C74CEBEA-102E-A731-81CC-990586C37E60}"/>
              </a:ext>
            </a:extLst>
          </p:cNvPr>
          <p:cNvSpPr/>
          <p:nvPr/>
        </p:nvSpPr>
        <p:spPr>
          <a:xfrm>
            <a:off x="301195" y="961836"/>
            <a:ext cx="11549059" cy="552653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261240BD-8007-5E18-B275-70EE996F8127}"/>
              </a:ext>
            </a:extLst>
          </p:cNvPr>
          <p:cNvSpPr txBox="1">
            <a:spLocks/>
          </p:cNvSpPr>
          <p:nvPr/>
        </p:nvSpPr>
        <p:spPr>
          <a:xfrm>
            <a:off x="313884" y="1258757"/>
            <a:ext cx="11523679" cy="4932692"/>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9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9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9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9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514350" indent="-342900">
              <a:lnSpc>
                <a:spcPct val="100000"/>
              </a:lnSpc>
              <a:spcAft>
                <a:spcPts val="800"/>
              </a:spcAft>
              <a:buFont typeface="Wingdings"/>
              <a:buChar char="Ø"/>
              <a:defRPr/>
            </a:pPr>
            <a:r>
              <a:rPr lang="en-AU" dirty="0">
                <a:solidFill>
                  <a:schemeClr val="tx1"/>
                </a:solidFill>
                <a:ea typeface="Tahoma"/>
                <a:cs typeface="Arial"/>
              </a:rPr>
              <a:t>Initial Deed Term of five years, from 1 July 2025 to 30 June 2030.</a:t>
            </a:r>
          </a:p>
          <a:p>
            <a:pPr marL="514350" indent="-342900">
              <a:lnSpc>
                <a:spcPct val="100000"/>
              </a:lnSpc>
              <a:spcAft>
                <a:spcPts val="800"/>
              </a:spcAft>
              <a:buFont typeface="Wingdings"/>
              <a:buChar char="Ø"/>
              <a:defRPr/>
            </a:pPr>
            <a:r>
              <a:rPr lang="en-AU" dirty="0">
                <a:solidFill>
                  <a:schemeClr val="tx1"/>
                </a:solidFill>
                <a:cs typeface="Arial"/>
              </a:rPr>
              <a:t>Terminology changes to </a:t>
            </a:r>
            <a:r>
              <a:rPr lang="en-AU" i="1" dirty="0">
                <a:solidFill>
                  <a:schemeClr val="tx1"/>
                </a:solidFill>
                <a:cs typeface="Arial"/>
              </a:rPr>
              <a:t>Specific Providers and All Cohorts Providers</a:t>
            </a:r>
            <a:r>
              <a:rPr lang="en-AU" dirty="0">
                <a:solidFill>
                  <a:schemeClr val="tx1"/>
                </a:solidFill>
                <a:cs typeface="Arial"/>
              </a:rPr>
              <a:t>.</a:t>
            </a:r>
            <a:endParaRPr lang="en-AU" dirty="0">
              <a:solidFill>
                <a:schemeClr val="tx1"/>
              </a:solidFill>
              <a:ea typeface="Tahoma"/>
              <a:cs typeface="Arial"/>
            </a:endParaRPr>
          </a:p>
          <a:p>
            <a:pPr marL="514350" indent="-342900">
              <a:lnSpc>
                <a:spcPct val="100000"/>
              </a:lnSpc>
              <a:buFont typeface="Wingdings,Sans-Serif"/>
              <a:buChar char="Ø"/>
              <a:defRPr/>
            </a:pPr>
            <a:r>
              <a:rPr lang="en-AU" dirty="0">
                <a:solidFill>
                  <a:schemeClr val="tx1"/>
                </a:solidFill>
                <a:ea typeface="Tahoma"/>
                <a:cs typeface="Tahoma"/>
              </a:rPr>
              <a:t>Two specific Job Plan types for participants with Mutual Obligations:</a:t>
            </a:r>
          </a:p>
          <a:p>
            <a:pPr marL="685800" lvl="2" indent="457200">
              <a:lnSpc>
                <a:spcPct val="100000"/>
              </a:lnSpc>
              <a:spcBef>
                <a:spcPts val="600"/>
              </a:spcBef>
              <a:buFont typeface="Calibri Light" panose="020F0302020204030204" pitchFamily="34" charset="0"/>
              <a:buAutoNum type="arabicPeriod"/>
              <a:defRPr/>
            </a:pPr>
            <a:r>
              <a:rPr lang="en-AU" dirty="0">
                <a:solidFill>
                  <a:schemeClr val="tx1"/>
                </a:solidFill>
                <a:ea typeface="Tahoma"/>
                <a:cs typeface="Tahoma"/>
              </a:rPr>
              <a:t>Job Plan (Meaningful Engagement)</a:t>
            </a:r>
          </a:p>
          <a:p>
            <a:pPr marL="685800" lvl="2" indent="457200">
              <a:lnSpc>
                <a:spcPct val="100000"/>
              </a:lnSpc>
              <a:buFont typeface="Calibri Light" panose="020F0302020204030204" pitchFamily="34" charset="0"/>
              <a:buAutoNum type="arabicPeriod"/>
              <a:defRPr/>
            </a:pPr>
            <a:r>
              <a:rPr lang="en-AU" dirty="0">
                <a:solidFill>
                  <a:schemeClr val="tx1"/>
                </a:solidFill>
                <a:ea typeface="Tahoma"/>
                <a:cs typeface="Tahoma"/>
              </a:rPr>
              <a:t>Job Plan (Detailed) - which contains listed mandatory requirements.</a:t>
            </a:r>
          </a:p>
          <a:p>
            <a:pPr marL="514350" indent="-342900">
              <a:lnSpc>
                <a:spcPct val="100000"/>
              </a:lnSpc>
              <a:spcBef>
                <a:spcPts val="1800"/>
              </a:spcBef>
              <a:spcAft>
                <a:spcPts val="800"/>
              </a:spcAft>
              <a:buFont typeface="Wingdings"/>
              <a:buChar char="Ø"/>
              <a:defRPr/>
            </a:pPr>
            <a:r>
              <a:rPr lang="en-AU" dirty="0">
                <a:solidFill>
                  <a:schemeClr val="tx1"/>
                </a:solidFill>
                <a:cs typeface="Arial"/>
              </a:rPr>
              <a:t>Funding adjustment for indexation and application of the new Participant Investment Funding Model.</a:t>
            </a:r>
            <a:endParaRPr lang="en-AU" dirty="0">
              <a:solidFill>
                <a:schemeClr val="tx1"/>
              </a:solidFill>
              <a:ea typeface="Tahoma"/>
              <a:cs typeface="Arial"/>
            </a:endParaRPr>
          </a:p>
          <a:p>
            <a:pPr marL="514350" indent="-342900">
              <a:lnSpc>
                <a:spcPct val="100000"/>
              </a:lnSpc>
              <a:spcAft>
                <a:spcPts val="800"/>
              </a:spcAft>
              <a:buFont typeface="Wingdings"/>
              <a:buChar char="Ø"/>
              <a:defRPr/>
            </a:pPr>
            <a:r>
              <a:rPr lang="en-AU" dirty="0">
                <a:solidFill>
                  <a:schemeClr val="tx1"/>
                </a:solidFill>
                <a:cs typeface="Arial"/>
              </a:rPr>
              <a:t>Market shares for All Cohorts Providers and Specific Cohort Providers with 10% or more of ESA business.</a:t>
            </a:r>
            <a:endParaRPr lang="en-AU" dirty="0">
              <a:solidFill>
                <a:schemeClr val="tx1"/>
              </a:solidFill>
              <a:ea typeface="Tahoma"/>
              <a:cs typeface="Arial"/>
            </a:endParaRPr>
          </a:p>
          <a:p>
            <a:pPr marL="514350" indent="-342900">
              <a:lnSpc>
                <a:spcPct val="100000"/>
              </a:lnSpc>
              <a:spcAft>
                <a:spcPts val="800"/>
              </a:spcAft>
              <a:buFont typeface="Wingdings"/>
              <a:buChar char="Ø"/>
              <a:defRPr/>
            </a:pPr>
            <a:r>
              <a:rPr lang="en-AU" dirty="0">
                <a:solidFill>
                  <a:schemeClr val="tx1"/>
                </a:solidFill>
                <a:cs typeface="Arial"/>
              </a:rPr>
              <a:t>Including broad specific cohort categories such as mental health or neurodivergent.</a:t>
            </a:r>
            <a:endParaRPr lang="en-AU" dirty="0">
              <a:solidFill>
                <a:schemeClr val="tx1"/>
              </a:solidFill>
              <a:ea typeface="Tahoma"/>
              <a:cs typeface="Arial"/>
            </a:endParaRPr>
          </a:p>
          <a:p>
            <a:pPr marL="514350" indent="-342900">
              <a:lnSpc>
                <a:spcPct val="100000"/>
              </a:lnSpc>
              <a:spcAft>
                <a:spcPts val="800"/>
              </a:spcAft>
              <a:buFont typeface="Wingdings"/>
              <a:buChar char="Ø"/>
              <a:defRPr/>
            </a:pPr>
            <a:r>
              <a:rPr lang="en-AU" dirty="0">
                <a:solidFill>
                  <a:schemeClr val="tx1"/>
                </a:solidFill>
                <a:ea typeface="Tahoma"/>
                <a:cs typeface="Tahoma"/>
              </a:rPr>
              <a:t>Updates on staff qualifications, including micro-credentials and accreditation requirements.</a:t>
            </a:r>
          </a:p>
          <a:p>
            <a:pPr marL="514350" indent="-342900">
              <a:lnSpc>
                <a:spcPct val="100000"/>
              </a:lnSpc>
              <a:spcAft>
                <a:spcPts val="800"/>
              </a:spcAft>
              <a:buFont typeface="Wingdings"/>
              <a:buChar char="Ø"/>
              <a:defRPr/>
            </a:pPr>
            <a:r>
              <a:rPr lang="en-AU" dirty="0">
                <a:solidFill>
                  <a:schemeClr val="tx1"/>
                </a:solidFill>
                <a:ea typeface="Tahoma"/>
                <a:cs typeface="Tahoma"/>
              </a:rPr>
              <a:t>Introduction of a Capacity Building Fund.</a:t>
            </a:r>
          </a:p>
        </p:txBody>
      </p:sp>
    </p:spTree>
    <p:extLst>
      <p:ext uri="{BB962C8B-B14F-4D97-AF65-F5344CB8AC3E}">
        <p14:creationId xmlns:p14="http://schemas.microsoft.com/office/powerpoint/2010/main" val="318549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338850" y="379552"/>
            <a:ext cx="4714508" cy="417425"/>
          </a:xfrm>
        </p:spPr>
        <p:txBody>
          <a:bodyPr/>
          <a:lstStyle/>
          <a:p>
            <a:r>
              <a:rPr lang="en-US">
                <a:solidFill>
                  <a:srgbClr val="005568"/>
                </a:solidFill>
                <a:latin typeface="Tahoma"/>
                <a:ea typeface="Tahoma"/>
                <a:cs typeface="Tahoma"/>
              </a:rPr>
              <a:t>Market Structure</a:t>
            </a:r>
          </a:p>
        </p:txBody>
      </p:sp>
      <p:graphicFrame>
        <p:nvGraphicFramePr>
          <p:cNvPr id="414" name="Diagram 413">
            <a:extLst>
              <a:ext uri="{FF2B5EF4-FFF2-40B4-BE49-F238E27FC236}">
                <a16:creationId xmlns:a16="http://schemas.microsoft.com/office/drawing/2014/main" id="{EADCB967-940D-2D9A-5D54-FD01436D5EDB}"/>
              </a:ext>
            </a:extLst>
          </p:cNvPr>
          <p:cNvGraphicFramePr/>
          <p:nvPr>
            <p:extLst>
              <p:ext uri="{D42A27DB-BD31-4B8C-83A1-F6EECF244321}">
                <p14:modId xmlns:p14="http://schemas.microsoft.com/office/powerpoint/2010/main" val="2675503180"/>
              </p:ext>
            </p:extLst>
          </p:nvPr>
        </p:nvGraphicFramePr>
        <p:xfrm>
          <a:off x="490780" y="1070674"/>
          <a:ext cx="11067132" cy="5375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6950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4A01-1DA4-9BCF-9721-69EC8B271EE2}"/>
              </a:ext>
            </a:extLst>
          </p:cNvPr>
          <p:cNvSpPr>
            <a:spLocks noGrp="1"/>
          </p:cNvSpPr>
          <p:nvPr>
            <p:ph type="title"/>
          </p:nvPr>
        </p:nvSpPr>
        <p:spPr>
          <a:xfrm>
            <a:off x="628877" y="257830"/>
            <a:ext cx="9812783" cy="618047"/>
          </a:xfrm>
        </p:spPr>
        <p:txBody>
          <a:bodyPr/>
          <a:lstStyle/>
          <a:p>
            <a:br>
              <a:rPr lang="en-AU">
                <a:solidFill>
                  <a:srgbClr val="005568"/>
                </a:solidFill>
                <a:latin typeface="Tahoma" panose="020B0604030504040204" pitchFamily="34" charset="0"/>
                <a:ea typeface="Tahoma" panose="020B0604030504040204" pitchFamily="34" charset="0"/>
                <a:cs typeface="Tahoma" panose="020B0604030504040204" pitchFamily="34" charset="0"/>
              </a:rPr>
            </a:br>
            <a:r>
              <a:rPr lang="en-AU">
                <a:solidFill>
                  <a:srgbClr val="005568"/>
                </a:solidFill>
                <a:latin typeface="Tahoma" panose="020B0604030504040204" pitchFamily="34" charset="0"/>
                <a:ea typeface="Tahoma" panose="020B0604030504040204" pitchFamily="34" charset="0"/>
                <a:cs typeface="Tahoma" panose="020B0604030504040204" pitchFamily="34" charset="0"/>
              </a:rPr>
              <a:t>Types of Providers </a:t>
            </a:r>
            <a:endParaRPr lang="en-AU"/>
          </a:p>
        </p:txBody>
      </p:sp>
      <p:cxnSp>
        <p:nvCxnSpPr>
          <p:cNvPr id="4" name="Straight Connector 3">
            <a:extLst>
              <a:ext uri="{FF2B5EF4-FFF2-40B4-BE49-F238E27FC236}">
                <a16:creationId xmlns:a16="http://schemas.microsoft.com/office/drawing/2014/main" id="{10D2470E-AFC1-6E64-C2A1-22A520062F81}"/>
              </a:ext>
            </a:extLst>
          </p:cNvPr>
          <p:cNvCxnSpPr>
            <a:cxnSpLocks/>
          </p:cNvCxnSpPr>
          <p:nvPr/>
        </p:nvCxnSpPr>
        <p:spPr>
          <a:xfrm>
            <a:off x="2500718" y="2992988"/>
            <a:ext cx="3432976" cy="1053793"/>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D7C234D-A84B-D2A5-C6E1-92FBAC640AE5}"/>
              </a:ext>
            </a:extLst>
          </p:cNvPr>
          <p:cNvCxnSpPr>
            <a:cxnSpLocks/>
          </p:cNvCxnSpPr>
          <p:nvPr/>
        </p:nvCxnSpPr>
        <p:spPr>
          <a:xfrm flipH="1">
            <a:off x="4090112" y="2824540"/>
            <a:ext cx="220503"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0E32C8F-1199-F655-4B8F-804AE51EEC64}"/>
              </a:ext>
            </a:extLst>
          </p:cNvPr>
          <p:cNvSpPr txBox="1">
            <a:spLocks/>
          </p:cNvSpPr>
          <p:nvPr/>
        </p:nvSpPr>
        <p:spPr>
          <a:xfrm>
            <a:off x="636235" y="1380350"/>
            <a:ext cx="5270166" cy="5232219"/>
          </a:xfrm>
          <a:prstGeom prst="rect">
            <a:avLst/>
          </a:prstGeom>
          <a:solidFill>
            <a:schemeClr val="accent3"/>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11" name="Text Placeholder 26">
            <a:extLst>
              <a:ext uri="{FF2B5EF4-FFF2-40B4-BE49-F238E27FC236}">
                <a16:creationId xmlns:a16="http://schemas.microsoft.com/office/drawing/2014/main" id="{FB93DA63-76CF-7B98-CD3C-0E302EC0F129}"/>
              </a:ext>
            </a:extLst>
          </p:cNvPr>
          <p:cNvSpPr txBox="1">
            <a:spLocks/>
          </p:cNvSpPr>
          <p:nvPr/>
        </p:nvSpPr>
        <p:spPr>
          <a:xfrm>
            <a:off x="684169" y="6606616"/>
            <a:ext cx="5265798" cy="89920"/>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12" name="Rectangle 11">
            <a:extLst>
              <a:ext uri="{FF2B5EF4-FFF2-40B4-BE49-F238E27FC236}">
                <a16:creationId xmlns:a16="http://schemas.microsoft.com/office/drawing/2014/main" id="{2EF08FAE-BE55-11AE-3A67-3988DD404E81}"/>
              </a:ext>
            </a:extLst>
          </p:cNvPr>
          <p:cNvSpPr/>
          <p:nvPr/>
        </p:nvSpPr>
        <p:spPr>
          <a:xfrm>
            <a:off x="629232" y="1055261"/>
            <a:ext cx="5300637" cy="361891"/>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sz="2000">
                <a:solidFill>
                  <a:srgbClr val="F8F8F8"/>
                </a:solidFill>
                <a:latin typeface="+mj-lt"/>
                <a:cs typeface="Segoe UI Semibold" panose="020B0702040204020203" pitchFamily="34" charset="0"/>
              </a:rPr>
              <a:t>Specific Cohort Providers</a:t>
            </a:r>
          </a:p>
        </p:txBody>
      </p:sp>
      <p:sp>
        <p:nvSpPr>
          <p:cNvPr id="13" name="Rectangle 12">
            <a:extLst>
              <a:ext uri="{FF2B5EF4-FFF2-40B4-BE49-F238E27FC236}">
                <a16:creationId xmlns:a16="http://schemas.microsoft.com/office/drawing/2014/main" id="{F1339F5A-63CB-5CE4-91BB-5CDE7532BB1F}"/>
              </a:ext>
            </a:extLst>
          </p:cNvPr>
          <p:cNvSpPr/>
          <p:nvPr/>
        </p:nvSpPr>
        <p:spPr>
          <a:xfrm>
            <a:off x="6300976" y="1055261"/>
            <a:ext cx="5220000" cy="361891"/>
          </a:xfrm>
          <a:prstGeom prst="rect">
            <a:avLst/>
          </a:prstGeom>
          <a:solidFill>
            <a:srgbClr val="005568"/>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sz="2000">
                <a:solidFill>
                  <a:srgbClr val="F8F8F8"/>
                </a:solidFill>
                <a:latin typeface="+mj-lt"/>
                <a:cs typeface="Segoe UI Semibold" panose="020B0702040204020203" pitchFamily="34" charset="0"/>
              </a:rPr>
              <a:t>All Cohorts Providers</a:t>
            </a:r>
          </a:p>
        </p:txBody>
      </p:sp>
      <p:sp>
        <p:nvSpPr>
          <p:cNvPr id="18" name="TextBox 17">
            <a:extLst>
              <a:ext uri="{FF2B5EF4-FFF2-40B4-BE49-F238E27FC236}">
                <a16:creationId xmlns:a16="http://schemas.microsoft.com/office/drawing/2014/main" id="{53A6683C-7209-4D68-C66A-45480F670568}"/>
              </a:ext>
            </a:extLst>
          </p:cNvPr>
          <p:cNvSpPr txBox="1"/>
          <p:nvPr/>
        </p:nvSpPr>
        <p:spPr>
          <a:xfrm>
            <a:off x="742286" y="1452634"/>
            <a:ext cx="5120251" cy="5082417"/>
          </a:xfrm>
          <a:prstGeom prst="rect">
            <a:avLst/>
          </a:prstGeom>
          <a:noFill/>
        </p:spPr>
        <p:txBody>
          <a:bodyPr wrap="square" lIns="91440" tIns="45720" rIns="91440" bIns="45720" anchor="t">
            <a:spAutoFit/>
          </a:bodyPr>
          <a:lstStyle/>
          <a:p>
            <a:pPr>
              <a:spcBef>
                <a:spcPts val="400"/>
              </a:spcBef>
              <a:spcAft>
                <a:spcPts val="1000"/>
              </a:spcAft>
              <a:defRPr/>
            </a:pPr>
            <a:r>
              <a:rPr kumimoji="0" lang="en-US" b="0" i="0" u="none" strike="noStrike" kern="1200" cap="none" spc="0" normalizeH="0" baseline="0" noProof="0" dirty="0">
                <a:ln>
                  <a:noFill/>
                </a:ln>
                <a:solidFill>
                  <a:prstClr val="black"/>
                </a:solidFill>
                <a:effectLst/>
                <a:uLnTx/>
                <a:uFillTx/>
                <a:latin typeface="Tahoma"/>
                <a:ea typeface="+mn-ea"/>
                <a:cs typeface="+mn-cs"/>
              </a:rPr>
              <a:t>Specific Cohort Providers will deliver services </a:t>
            </a:r>
            <a:r>
              <a:rPr lang="en-US" dirty="0">
                <a:solidFill>
                  <a:prstClr val="black"/>
                </a:solidFill>
                <a:latin typeface="Tahoma"/>
              </a:rPr>
              <a:t>to a group of eligible Participants </a:t>
            </a:r>
            <a:r>
              <a:rPr kumimoji="0" lang="en-US" b="0" i="0" u="none" strike="noStrike" kern="1200" cap="none" spc="0" normalizeH="0" baseline="0" noProof="0" dirty="0">
                <a:ln>
                  <a:noFill/>
                </a:ln>
                <a:solidFill>
                  <a:prstClr val="black"/>
                </a:solidFill>
                <a:effectLst/>
                <a:uLnTx/>
                <a:uFillTx/>
                <a:latin typeface="Tahoma"/>
                <a:ea typeface="+mn-ea"/>
                <a:cs typeface="+mn-cs"/>
              </a:rPr>
              <a:t>with specific needs </a:t>
            </a:r>
            <a:r>
              <a:rPr lang="en-US" dirty="0">
                <a:solidFill>
                  <a:prstClr val="black"/>
                </a:solidFill>
                <a:latin typeface="Tahoma"/>
              </a:rPr>
              <a:t>- </a:t>
            </a:r>
            <a:r>
              <a:rPr kumimoji="0" lang="en-US" b="0" i="0" u="none" strike="noStrike" kern="1200" cap="none" spc="0" normalizeH="0" baseline="0" noProof="0" dirty="0">
                <a:ln>
                  <a:noFill/>
                </a:ln>
                <a:solidFill>
                  <a:prstClr val="black"/>
                </a:solidFill>
                <a:effectLst/>
                <a:uLnTx/>
                <a:uFillTx/>
                <a:latin typeface="Tahoma"/>
                <a:ea typeface="+mn-ea"/>
                <a:cs typeface="+mn-cs"/>
              </a:rPr>
              <a:t>defined by a </a:t>
            </a:r>
            <a:r>
              <a:rPr lang="en-US" dirty="0">
                <a:solidFill>
                  <a:prstClr val="black"/>
                </a:solidFill>
                <a:latin typeface="Tahoma"/>
              </a:rPr>
              <a:t>Participant's</a:t>
            </a:r>
            <a:r>
              <a:rPr kumimoji="0" lang="en-US" b="0" i="0" u="none" strike="noStrike" kern="1200" cap="none" spc="0" normalizeH="0" baseline="0" noProof="0" dirty="0">
                <a:ln>
                  <a:noFill/>
                </a:ln>
                <a:solidFill>
                  <a:prstClr val="black"/>
                </a:solidFill>
                <a:effectLst/>
                <a:uLnTx/>
                <a:uFillTx/>
                <a:latin typeface="Tahoma"/>
                <a:ea typeface="+mn-ea"/>
                <a:cs typeface="+mn-cs"/>
              </a:rPr>
              <a:t> personal characteristics and/or disability type.</a:t>
            </a:r>
            <a:endParaRPr lang="en-US" b="0" i="0" u="none" strike="noStrike" kern="1200" cap="none" spc="0" normalizeH="0" baseline="0" noProof="0" dirty="0">
              <a:ln>
                <a:noFill/>
              </a:ln>
              <a:solidFill>
                <a:prstClr val="black"/>
              </a:solidFill>
              <a:effectLst/>
              <a:uLnTx/>
              <a:uFillTx/>
              <a:latin typeface="Tahoma"/>
              <a:ea typeface="Tahoma"/>
              <a:cs typeface="Tahoma"/>
            </a:endParaRPr>
          </a:p>
          <a:p>
            <a:pPr marL="342900" indent="-342900">
              <a:spcAft>
                <a:spcPts val="1000"/>
              </a:spcAft>
              <a:buFont typeface="Wingdings" panose="020B0604020202020204" pitchFamily="34" charset="0"/>
              <a:buChar char="Ø"/>
              <a:defRPr/>
            </a:pPr>
            <a:r>
              <a:rPr lang="en-AU" dirty="0">
                <a:solidFill>
                  <a:prstClr val="black"/>
                </a:solidFill>
                <a:latin typeface="Tahoma"/>
                <a:ea typeface="Tahoma"/>
                <a:cs typeface="Calibri"/>
              </a:rPr>
              <a:t>Examples:</a:t>
            </a:r>
            <a:r>
              <a:rPr lang="en-AU" dirty="0">
                <a:latin typeface="Tahoma"/>
                <a:ea typeface="Tahoma"/>
                <a:cs typeface="Calibri"/>
              </a:rPr>
              <a:t> </a:t>
            </a:r>
            <a:r>
              <a:rPr lang="en-AU" dirty="0">
                <a:latin typeface="Tahoma"/>
                <a:ea typeface="Tahoma"/>
                <a:cs typeface="Arial"/>
              </a:rPr>
              <a:t>Aboriginal and/or Torres Strait Islander, youth, intellectual disability, vision impaired, or neurodivergent. </a:t>
            </a:r>
            <a:endParaRPr lang="en-AU" dirty="0">
              <a:latin typeface="Tahoma"/>
              <a:ea typeface="Tahoma"/>
              <a:cs typeface="Tahoma"/>
            </a:endParaRPr>
          </a:p>
          <a:p>
            <a:pPr marL="342900" indent="-342900">
              <a:lnSpc>
                <a:spcPct val="90000"/>
              </a:lnSpc>
              <a:spcAft>
                <a:spcPts val="1000"/>
              </a:spcAft>
              <a:buFont typeface="Wingdings,Sans-Serif" panose="020B0604020202020204" pitchFamily="34" charset="0"/>
              <a:buChar char="Ø"/>
              <a:defRPr/>
            </a:pPr>
            <a:r>
              <a:rPr lang="en-AU" dirty="0">
                <a:solidFill>
                  <a:prstClr val="black"/>
                </a:solidFill>
                <a:latin typeface="Tahoma"/>
                <a:ea typeface="Tahoma"/>
                <a:cs typeface="Calibri"/>
              </a:rPr>
              <a:t>Respondents may nominate a broad specific category, such as mental health, or a more specific cohort, such as vision impaired.</a:t>
            </a:r>
          </a:p>
          <a:p>
            <a:pPr marL="342900" indent="-342900">
              <a:spcAft>
                <a:spcPts val="1000"/>
              </a:spcAft>
              <a:buFont typeface="Wingdings,Sans-Serif" panose="020B0604020202020204" pitchFamily="34" charset="0"/>
              <a:buChar char="Ø"/>
              <a:defRPr/>
            </a:pPr>
            <a:r>
              <a:rPr lang="en-AU" dirty="0">
                <a:solidFill>
                  <a:prstClr val="black"/>
                </a:solidFill>
                <a:latin typeface="Tahoma"/>
                <a:ea typeface="Tahoma"/>
                <a:cs typeface="Calibri"/>
              </a:rPr>
              <a:t>Respondents must demonstrate deep historical expertise with cohort.</a:t>
            </a:r>
          </a:p>
          <a:p>
            <a:pPr marL="342900" indent="-342900">
              <a:spcAft>
                <a:spcPts val="1000"/>
              </a:spcAft>
              <a:buFont typeface="Wingdings,Sans-Serif" panose="020B0604020202020204" pitchFamily="34" charset="0"/>
              <a:buChar char="Ø"/>
              <a:defRPr/>
            </a:pPr>
            <a:r>
              <a:rPr lang="en-AU" dirty="0">
                <a:solidFill>
                  <a:prstClr val="black"/>
                </a:solidFill>
                <a:latin typeface="Tahoma"/>
                <a:ea typeface="Tahoma"/>
                <a:cs typeface="Calibri"/>
              </a:rPr>
              <a:t>Can have partial market coverage and/or operate a hub-and-spokes model.  </a:t>
            </a:r>
          </a:p>
          <a:p>
            <a:pPr marL="342900" indent="-342900">
              <a:spcAft>
                <a:spcPts val="1000"/>
              </a:spcAft>
              <a:buFont typeface="Wingdings,Sans-Serif" panose="020B0604020202020204" pitchFamily="34" charset="0"/>
              <a:buChar char="Ø"/>
              <a:defRPr/>
            </a:pPr>
            <a:r>
              <a:rPr lang="en-AU" dirty="0">
                <a:solidFill>
                  <a:prstClr val="black"/>
                </a:solidFill>
                <a:latin typeface="Tahoma"/>
                <a:ea typeface="Tahoma"/>
                <a:cs typeface="Calibri"/>
              </a:rPr>
              <a:t>Promoted to participants during the Services Australia referral process, where relevant.</a:t>
            </a:r>
          </a:p>
        </p:txBody>
      </p:sp>
      <p:sp>
        <p:nvSpPr>
          <p:cNvPr id="20" name="Text Placeholder 4">
            <a:extLst>
              <a:ext uri="{FF2B5EF4-FFF2-40B4-BE49-F238E27FC236}">
                <a16:creationId xmlns:a16="http://schemas.microsoft.com/office/drawing/2014/main" id="{7C71F52A-FD33-119A-AE2D-47FD6C164F3C}"/>
              </a:ext>
            </a:extLst>
          </p:cNvPr>
          <p:cNvSpPr txBox="1">
            <a:spLocks/>
          </p:cNvSpPr>
          <p:nvPr/>
        </p:nvSpPr>
        <p:spPr>
          <a:xfrm>
            <a:off x="6318243" y="1412631"/>
            <a:ext cx="5173977" cy="2826390"/>
          </a:xfrm>
          <a:prstGeom prst="rect">
            <a:avLst/>
          </a:prstGeom>
          <a:solidFill>
            <a:schemeClr val="accent3"/>
          </a:solidFill>
          <a:ln w="19050">
            <a:solidFill>
              <a:srgbClr val="005A70"/>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21" name="Content Placeholder 2">
            <a:extLst>
              <a:ext uri="{FF2B5EF4-FFF2-40B4-BE49-F238E27FC236}">
                <a16:creationId xmlns:a16="http://schemas.microsoft.com/office/drawing/2014/main" id="{EE8EF4AD-A0B2-B9BF-2DFA-7DBC29948AF8}"/>
              </a:ext>
            </a:extLst>
          </p:cNvPr>
          <p:cNvSpPr txBox="1">
            <a:spLocks/>
          </p:cNvSpPr>
          <p:nvPr/>
        </p:nvSpPr>
        <p:spPr>
          <a:xfrm>
            <a:off x="6566062" y="1377753"/>
            <a:ext cx="4700819" cy="2452424"/>
          </a:xfrm>
          <a:prstGeom prst="rect">
            <a:avLst/>
          </a:prstGeom>
        </p:spPr>
        <p:txBody>
          <a:bodyPr vert="horz" lIns="0" tIns="0" rIns="0" bIns="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201930" indent="0">
              <a:lnSpc>
                <a:spcPct val="100000"/>
              </a:lnSpc>
              <a:spcBef>
                <a:spcPts val="0"/>
              </a:spcBef>
              <a:buFont typeface="Calibri Light" panose="020F0302020204030204" pitchFamily="34" charset="0"/>
              <a:buNone/>
              <a:defRPr/>
            </a:pPr>
            <a:endParaRPr lang="en-US" sz="1900">
              <a:solidFill>
                <a:prstClr val="black"/>
              </a:solidFill>
              <a:latin typeface="Tahoma"/>
              <a:ea typeface="Tahoma"/>
              <a:cs typeface="Tahoma"/>
            </a:endParaRPr>
          </a:p>
          <a:p>
            <a:pPr>
              <a:lnSpc>
                <a:spcPct val="100000"/>
              </a:lnSpc>
              <a:spcBef>
                <a:spcPts val="0"/>
              </a:spcBef>
              <a:spcAft>
                <a:spcPts val="600"/>
              </a:spcAft>
              <a:defRPr/>
            </a:pPr>
            <a:r>
              <a:rPr lang="en-US">
                <a:solidFill>
                  <a:prstClr val="black"/>
                </a:solidFill>
                <a:latin typeface="Tahoma"/>
                <a:cs typeface="Calibri"/>
              </a:rPr>
              <a:t>All Cohorts Providers will deliver services to all eligible Participants </a:t>
            </a:r>
            <a:r>
              <a:rPr lang="en-AU"/>
              <a:t>regardless of their disability, injury or health issue.</a:t>
            </a:r>
            <a:endParaRPr lang="en-US">
              <a:solidFill>
                <a:prstClr val="black"/>
              </a:solidFill>
              <a:latin typeface="Tahoma"/>
              <a:ea typeface="Tahoma"/>
              <a:cs typeface="Calibri"/>
            </a:endParaRPr>
          </a:p>
          <a:p>
            <a:pPr>
              <a:lnSpc>
                <a:spcPct val="100000"/>
              </a:lnSpc>
              <a:spcBef>
                <a:spcPts val="0"/>
              </a:spcBef>
              <a:spcAft>
                <a:spcPts val="600"/>
              </a:spcAft>
              <a:defRPr/>
            </a:pPr>
            <a:endParaRPr lang="en-US">
              <a:solidFill>
                <a:prstClr val="black"/>
              </a:solidFill>
              <a:latin typeface="Tahoma"/>
              <a:ea typeface="Tahoma"/>
              <a:cs typeface="Calibri"/>
            </a:endParaRPr>
          </a:p>
          <a:p>
            <a:pPr>
              <a:lnSpc>
                <a:spcPct val="100000"/>
              </a:lnSpc>
              <a:spcBef>
                <a:spcPts val="0"/>
              </a:spcBef>
              <a:spcAft>
                <a:spcPts val="600"/>
              </a:spcAft>
              <a:defRPr/>
            </a:pPr>
            <a:r>
              <a:rPr lang="en-US">
                <a:solidFill>
                  <a:prstClr val="black"/>
                </a:solidFill>
                <a:latin typeface="Tahoma"/>
                <a:cs typeface="Calibri"/>
              </a:rPr>
              <a:t>They will be required to tender to deliver Services in the whole ESA and cannot offer partial ESA coverage. </a:t>
            </a:r>
            <a:endParaRPr lang="en-US">
              <a:solidFill>
                <a:prstClr val="black"/>
              </a:solidFill>
              <a:latin typeface="Tahoma"/>
              <a:ea typeface="Tahoma"/>
              <a:cs typeface="Calibri"/>
            </a:endParaRPr>
          </a:p>
        </p:txBody>
      </p:sp>
      <p:sp>
        <p:nvSpPr>
          <p:cNvPr id="25" name="Text Placeholder 26">
            <a:extLst>
              <a:ext uri="{FF2B5EF4-FFF2-40B4-BE49-F238E27FC236}">
                <a16:creationId xmlns:a16="http://schemas.microsoft.com/office/drawing/2014/main" id="{2C8B6DF2-97CA-FEE5-8FB6-03FFB09D44BB}"/>
              </a:ext>
            </a:extLst>
          </p:cNvPr>
          <p:cNvSpPr txBox="1">
            <a:spLocks/>
          </p:cNvSpPr>
          <p:nvPr/>
        </p:nvSpPr>
        <p:spPr>
          <a:xfrm flipV="1">
            <a:off x="6309506" y="4240483"/>
            <a:ext cx="5181255" cy="130413"/>
          </a:xfrm>
          <a:prstGeom prst="rect">
            <a:avLst/>
          </a:prstGeom>
          <a:solidFill>
            <a:srgbClr val="005568"/>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Tree>
    <p:extLst>
      <p:ext uri="{BB962C8B-B14F-4D97-AF65-F5344CB8AC3E}">
        <p14:creationId xmlns:p14="http://schemas.microsoft.com/office/powerpoint/2010/main" val="385675784"/>
      </p:ext>
    </p:extLst>
  </p:cSld>
  <p:clrMapOvr>
    <a:masterClrMapping/>
  </p:clrMapOvr>
</p:sld>
</file>

<file path=ppt/theme/theme1.xml><?xml version="1.0" encoding="utf-8"?>
<a:theme xmlns:a="http://schemas.openxmlformats.org/drawingml/2006/main" name="DSS Theme">
  <a:themeElements>
    <a:clrScheme name="DSS">
      <a:dk1>
        <a:sysClr val="windowText" lastClr="000000"/>
      </a:dk1>
      <a:lt1>
        <a:sysClr val="window" lastClr="FFFFFF"/>
      </a:lt1>
      <a:dk2>
        <a:srgbClr val="454545"/>
      </a:dk2>
      <a:lt2>
        <a:srgbClr val="F8F8F8"/>
      </a:lt2>
      <a:accent1>
        <a:srgbClr val="005A70"/>
      </a:accent1>
      <a:accent2>
        <a:srgbClr val="00B0B9"/>
      </a:accent2>
      <a:accent3>
        <a:srgbClr val="B1E4E3"/>
      </a:accent3>
      <a:accent4>
        <a:srgbClr val="D9D9D6"/>
      </a:accent4>
      <a:accent5>
        <a:srgbClr val="003542"/>
      </a:accent5>
      <a:accent6>
        <a:srgbClr val="007C82"/>
      </a:accent6>
      <a:hlink>
        <a:srgbClr val="0070C0"/>
      </a:hlink>
      <a:folHlink>
        <a:srgbClr val="0070C0"/>
      </a:folHlink>
    </a:clrScheme>
    <a:fontScheme name="D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S - Presentation Template With Instructions" id="{7DBEE956-F27C-411B-BF29-E70181FC9F20}" vid="{7D539CC2-BE18-4793-BE1E-D2F2C0E982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3387c7b-c272-44bc-9809-a5bd13883672">
      <Terms xmlns="http://schemas.microsoft.com/office/infopath/2007/PartnerControls"/>
    </lcf76f155ced4ddcb4097134ff3c332f>
    <TaxCatchAll xmlns="423de8da-8ec5-46ef-b3a3-37ce0b59824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1DC523CAF65C24BAB48C7C1FEF2F37A" ma:contentTypeVersion="14" ma:contentTypeDescription="Create a new document." ma:contentTypeScope="" ma:versionID="ddd7286f7f87a4ddb612019c3ba3273b">
  <xsd:schema xmlns:xsd="http://www.w3.org/2001/XMLSchema" xmlns:xs="http://www.w3.org/2001/XMLSchema" xmlns:p="http://schemas.microsoft.com/office/2006/metadata/properties" xmlns:ns2="63387c7b-c272-44bc-9809-a5bd13883672" xmlns:ns3="423de8da-8ec5-46ef-b3a3-37ce0b598243" targetNamespace="http://schemas.microsoft.com/office/2006/metadata/properties" ma:root="true" ma:fieldsID="99b9128d21043a4fb6695764f1587797" ns2:_="" ns3:_="">
    <xsd:import namespace="63387c7b-c272-44bc-9809-a5bd13883672"/>
    <xsd:import namespace="423de8da-8ec5-46ef-b3a3-37ce0b59824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387c7b-c272-44bc-9809-a5bd138836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b645b856-4cdd-4a87-aa29-9b4c24b6dbfa"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23de8da-8ec5-46ef-b3a3-37ce0b59824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d5422d2-effe-4607-9156-722322bc4989}" ma:internalName="TaxCatchAll" ma:showField="CatchAllData" ma:web="423de8da-8ec5-46ef-b3a3-37ce0b5982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4F4BCE-CBFE-40A7-80FD-F7BA0E36D0C8}">
  <ds:schemaRefs>
    <ds:schemaRef ds:uri="http://purl.org/dc/dcmitype/"/>
    <ds:schemaRef ds:uri="http://schemas.microsoft.com/office/infopath/2007/PartnerControls"/>
    <ds:schemaRef ds:uri="63387c7b-c272-44bc-9809-a5bd13883672"/>
    <ds:schemaRef ds:uri="http://schemas.microsoft.com/office/2006/documentManagement/types"/>
    <ds:schemaRef ds:uri="http://schemas.microsoft.com/office/2006/metadata/properties"/>
    <ds:schemaRef ds:uri="423de8da-8ec5-46ef-b3a3-37ce0b598243"/>
    <ds:schemaRef ds:uri="http://purl.org/dc/terms/"/>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BED7DAA1-DA36-42DE-B598-BDD4C6F77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387c7b-c272-44bc-9809-a5bd13883672"/>
    <ds:schemaRef ds:uri="423de8da-8ec5-46ef-b3a3-37ce0b5982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F967A56-6A00-4780-931B-234B8731F5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DSS - Presentation Template</Template>
  <TotalTime>0</TotalTime>
  <Words>3097</Words>
  <Application>Microsoft Office PowerPoint</Application>
  <PresentationFormat>Widescreen</PresentationFormat>
  <Paragraphs>501</Paragraphs>
  <Slides>38</Slides>
  <Notes>38</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38</vt:i4>
      </vt:variant>
    </vt:vector>
  </HeadingPairs>
  <TitlesOfParts>
    <vt:vector size="52" baseType="lpstr">
      <vt:lpstr>MS Mincho</vt:lpstr>
      <vt:lpstr>Aptos</vt:lpstr>
      <vt:lpstr>Aptos Narrow</vt:lpstr>
      <vt:lpstr>Arial</vt:lpstr>
      <vt:lpstr>Calibri</vt:lpstr>
      <vt:lpstr>Calibri Light</vt:lpstr>
      <vt:lpstr>Open Sans</vt:lpstr>
      <vt:lpstr>Segoe UI</vt:lpstr>
      <vt:lpstr>Segoe UI Semibold</vt:lpstr>
      <vt:lpstr>Tahoma</vt:lpstr>
      <vt:lpstr>Times New Roman</vt:lpstr>
      <vt:lpstr>Wingdings</vt:lpstr>
      <vt:lpstr>Wingdings,Sans-Serif</vt:lpstr>
      <vt:lpstr>DSS Theme</vt:lpstr>
      <vt:lpstr>New Specialist Disability Employment Program (the new program)   Request for Tender (RFT)</vt:lpstr>
      <vt:lpstr>PowerPoint Presentation</vt:lpstr>
      <vt:lpstr>Probity Statement</vt:lpstr>
      <vt:lpstr>PowerPoint Presentation</vt:lpstr>
      <vt:lpstr>Indicative Timeline</vt:lpstr>
      <vt:lpstr>The New Program – Overview</vt:lpstr>
      <vt:lpstr>Key changes from the Exposure Draft </vt:lpstr>
      <vt:lpstr>Market Structure</vt:lpstr>
      <vt:lpstr> Types of Providers </vt:lpstr>
      <vt:lpstr>Caseload and Market Share</vt:lpstr>
      <vt:lpstr>Specific Cohort Providers – Market Share or Site Maximum Caseload in an ESA</vt:lpstr>
      <vt:lpstr>Adjustment to fees</vt:lpstr>
      <vt:lpstr>Overall fee adjustments</vt:lpstr>
      <vt:lpstr>Participant Investment Funding Model (PIFM)</vt:lpstr>
      <vt:lpstr>PIFM – Transition to new program</vt:lpstr>
      <vt:lpstr>Impacts of PIFM re-profiling </vt:lpstr>
      <vt:lpstr>Service Fees - Indexed</vt:lpstr>
      <vt:lpstr>Progress Fees - Indexed </vt:lpstr>
      <vt:lpstr>Outcome Fees - Revised</vt:lpstr>
      <vt:lpstr>Moderate Intellectual Disability (MID) Payment - Revised</vt:lpstr>
      <vt:lpstr>Ongoing Support Fees - Indexed</vt:lpstr>
      <vt:lpstr>Performance Framework</vt:lpstr>
      <vt:lpstr>National Standards for Disability Services</vt:lpstr>
      <vt:lpstr>Capacity Building Fund</vt:lpstr>
      <vt:lpstr>Request for Tender (RFT) process  – Submitting a Tender  </vt:lpstr>
      <vt:lpstr>Request for Tender (RFT) process  – Evaluation of Responses</vt:lpstr>
      <vt:lpstr>Request for Tender (RFT) process  – Indigenous Procurement Policy </vt:lpstr>
      <vt:lpstr>How will tenders be assessed?</vt:lpstr>
      <vt:lpstr>Organisational Capability (SC1)</vt:lpstr>
      <vt:lpstr>Tailored Servicing Strategies (SC2)</vt:lpstr>
      <vt:lpstr>Local Strategies for Employer and Participant Engagement (SC3) </vt:lpstr>
      <vt:lpstr>Assessing Performance as part of the Tender </vt:lpstr>
      <vt:lpstr>Tendering Rules</vt:lpstr>
      <vt:lpstr>Tendering Rules (continued)</vt:lpstr>
      <vt:lpstr>Financial viability and other checks </vt:lpstr>
      <vt:lpstr>Legal and other matters</vt:lpstr>
      <vt:lpstr>Procurement Process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NSDEP RFT Industry Briefing Presentation [SEC=OFFICIAL]</cp:keywords>
  <cp:lastModifiedBy/>
  <cp:revision>2</cp:revision>
  <dcterms:created xsi:type="dcterms:W3CDTF">2024-10-22T08:22:26Z</dcterms:created>
  <dcterms:modified xsi:type="dcterms:W3CDTF">2024-10-23T03:04:07Z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OFFICIAL</vt:lpwstr>
  </property>
  <property fmtid="{D5CDD505-2E9C-101B-9397-08002B2CF9AE}" pid="3" name="PM_OriginationTimeStamp">
    <vt:lpwstr>2024-05-03T04:26:19Z</vt:lpwstr>
  </property>
  <property fmtid="{D5CDD505-2E9C-101B-9397-08002B2CF9AE}" pid="4" name="PM_Originating_FileId">
    <vt:lpwstr>83BFC7574F3F4C8DA6D1CACB0B454BE6</vt:lpwstr>
  </property>
  <property fmtid="{D5CDD505-2E9C-101B-9397-08002B2CF9AE}" pid="5" name="PM_ProtectiveMarkingValue_Footer">
    <vt:lpwstr>OFFICIAL</vt:lpwstr>
  </property>
  <property fmtid="{D5CDD505-2E9C-101B-9397-08002B2CF9AE}" pid="6" name="PM_Namespace">
    <vt:lpwstr>gov.au</vt:lpwstr>
  </property>
  <property fmtid="{D5CDD505-2E9C-101B-9397-08002B2CF9AE}" pid="7" name="PM_Version">
    <vt:lpwstr>2018.4</vt:lpwstr>
  </property>
  <property fmtid="{D5CDD505-2E9C-101B-9397-08002B2CF9AE}" pid="8" name="MSIP_Label_eb34d90b-fc41-464d-af60-f74d721d0790_Name">
    <vt:lpwstr>OFFICIAL</vt:lpwstr>
  </property>
  <property fmtid="{D5CDD505-2E9C-101B-9397-08002B2CF9AE}" pid="9" name="PM_Note">
    <vt:lpwstr/>
  </property>
  <property fmtid="{D5CDD505-2E9C-101B-9397-08002B2CF9AE}" pid="10" name="PM_Qualifier">
    <vt:lpwstr/>
  </property>
  <property fmtid="{D5CDD505-2E9C-101B-9397-08002B2CF9AE}" pid="11" name="PM_SecurityClassification">
    <vt:lpwstr>OFFICIAL</vt:lpwstr>
  </property>
  <property fmtid="{D5CDD505-2E9C-101B-9397-08002B2CF9AE}" pid="12" name="PM_Markers">
    <vt:lpwstr/>
  </property>
  <property fmtid="{D5CDD505-2E9C-101B-9397-08002B2CF9AE}" pid="13" name="MSIP_Label_eb34d90b-fc41-464d-af60-f74d721d0790_SiteId">
    <vt:lpwstr>61e36dd1-ca6e-4d61-aa0a-2b4eb88317a3</vt:lpwstr>
  </property>
  <property fmtid="{D5CDD505-2E9C-101B-9397-08002B2CF9AE}" pid="14" name="MSIP_Label_eb34d90b-fc41-464d-af60-f74d721d0790_Enabled">
    <vt:lpwstr>true</vt:lpwstr>
  </property>
  <property fmtid="{D5CDD505-2E9C-101B-9397-08002B2CF9AE}" pid="15" name="MSIP_Label_eb34d90b-fc41-464d-af60-f74d721d0790_ContentBits">
    <vt:lpwstr>0</vt:lpwstr>
  </property>
  <property fmtid="{D5CDD505-2E9C-101B-9397-08002B2CF9AE}" pid="16" name="MSIP_Label_eb34d90b-fc41-464d-af60-f74d721d0790_SetDate">
    <vt:lpwstr>2024-05-03T04:26:19Z</vt:lpwstr>
  </property>
  <property fmtid="{D5CDD505-2E9C-101B-9397-08002B2CF9AE}" pid="17" name="PM_ProtectiveMarkingImage_Footer">
    <vt:lpwstr>C:\Program Files (x86)\Common Files\janusNET Shared\janusSEAL\Images\DocumentSlashBlue.png</vt:lpwstr>
  </property>
  <property fmtid="{D5CDD505-2E9C-101B-9397-08002B2CF9AE}" pid="18" name="MSIP_Label_eb34d90b-fc41-464d-af60-f74d721d0790_Method">
    <vt:lpwstr>Privileged</vt:lpwstr>
  </property>
  <property fmtid="{D5CDD505-2E9C-101B-9397-08002B2CF9AE}" pid="19" name="PM_InsertionValue">
    <vt:lpwstr>OFFICIAL</vt:lpwstr>
  </property>
  <property fmtid="{D5CDD505-2E9C-101B-9397-08002B2CF9AE}" pid="20" name="PM_Originator_Hash_SHA1">
    <vt:lpwstr>DAACB08450204C0F46DD78BFF6F8049364488490</vt:lpwstr>
  </property>
  <property fmtid="{D5CDD505-2E9C-101B-9397-08002B2CF9AE}" pid="21" name="PM_DisplayValueSecClassificationWithQualifier">
    <vt:lpwstr>OFFICIAL</vt:lpwstr>
  </property>
  <property fmtid="{D5CDD505-2E9C-101B-9397-08002B2CF9AE}" pid="22" name="PM_ProtectiveMarkingImage_Header">
    <vt:lpwstr>C:\Program Files (x86)\Common Files\janusNET Shared\janusSEAL\Images\DocumentSlashBlue.png</vt:lpwstr>
  </property>
  <property fmtid="{D5CDD505-2E9C-101B-9397-08002B2CF9AE}" pid="23" name="PM_Display">
    <vt:lpwstr>OFFICIAL</vt:lpwstr>
  </property>
  <property fmtid="{D5CDD505-2E9C-101B-9397-08002B2CF9AE}" pid="24" name="PM_OriginatorUserAccountName_SHA256">
    <vt:lpwstr>9871F6CFFBF84B5DD096BCB24488EABDE9250CEAA716568F68B24D42DED533FD</vt:lpwstr>
  </property>
  <property fmtid="{D5CDD505-2E9C-101B-9397-08002B2CF9AE}" pid="25" name="PM_OriginatorDomainName_SHA256">
    <vt:lpwstr>E83A2A66C4061446A7E3732E8D44762184B6B377D962B96C83DC624302585857</vt:lpwstr>
  </property>
  <property fmtid="{D5CDD505-2E9C-101B-9397-08002B2CF9AE}" pid="26" name="PMUuid">
    <vt:lpwstr>v=2022.2;d=gov.au;g=46DD6D7C-8107-577B-BC6E-F348953B2E44</vt:lpwstr>
  </property>
  <property fmtid="{D5CDD505-2E9C-101B-9397-08002B2CF9AE}" pid="27" name="PM_Hash_Version">
    <vt:lpwstr>2022.1</vt:lpwstr>
  </property>
  <property fmtid="{D5CDD505-2E9C-101B-9397-08002B2CF9AE}" pid="28" name="PM_PrintOutPlacement_PPT">
    <vt:lpwstr/>
  </property>
  <property fmtid="{D5CDD505-2E9C-101B-9397-08002B2CF9AE}" pid="29" name="PM_SecurityClassification_Prev">
    <vt:lpwstr>OFFICIAL</vt:lpwstr>
  </property>
  <property fmtid="{D5CDD505-2E9C-101B-9397-08002B2CF9AE}" pid="30" name="PM_Qualifier_Prev">
    <vt:lpwstr/>
  </property>
  <property fmtid="{D5CDD505-2E9C-101B-9397-08002B2CF9AE}" pid="31" name="PM_Caveats_Count">
    <vt:lpwstr>0</vt:lpwstr>
  </property>
  <property fmtid="{D5CDD505-2E9C-101B-9397-08002B2CF9AE}" pid="32" name="MediaServiceImageTags">
    <vt:lpwstr/>
  </property>
  <property fmtid="{D5CDD505-2E9C-101B-9397-08002B2CF9AE}" pid="33" name="ContentTypeId">
    <vt:lpwstr>0x010100D1DC523CAF65C24BAB48C7C1FEF2F37A</vt:lpwstr>
  </property>
  <property fmtid="{D5CDD505-2E9C-101B-9397-08002B2CF9AE}" pid="34" name="PMHMAC">
    <vt:lpwstr>v=2022.1;a=SHA256;h=6F8B3D9D59ECC6E9384A89D5F93997859D761E9BEDFB8A28ECAD36EAEEAC23C0</vt:lpwstr>
  </property>
  <property fmtid="{D5CDD505-2E9C-101B-9397-08002B2CF9AE}" pid="35" name="MSIP_Label_eb34d90b-fc41-464d-af60-f74d721d0790_ActionId">
    <vt:lpwstr>9ab9c2750f824f899184c1ad6d77f3a5</vt:lpwstr>
  </property>
  <property fmtid="{D5CDD505-2E9C-101B-9397-08002B2CF9AE}" pid="36" name="PM_Hash_SHA1">
    <vt:lpwstr>8055E3A07471D7A9D0826AD6A35B9EF06760DC23</vt:lpwstr>
  </property>
  <property fmtid="{D5CDD505-2E9C-101B-9397-08002B2CF9AE}" pid="37" name="PM_Hash_Salt_Prev">
    <vt:lpwstr>8CCB5EB91DEAB30321155D1EF690BA76</vt:lpwstr>
  </property>
  <property fmtid="{D5CDD505-2E9C-101B-9397-08002B2CF9AE}" pid="38" name="PM_Hash_Salt">
    <vt:lpwstr>506214CDDCBC26D07F31F3690502D114</vt:lpwstr>
  </property>
</Properties>
</file>